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2"/>
  </p:notesMasterIdLst>
  <p:handoutMasterIdLst>
    <p:handoutMasterId r:id="rId103"/>
  </p:handoutMasterIdLst>
  <p:sldIdLst>
    <p:sldId id="618" r:id="rId5"/>
    <p:sldId id="269" r:id="rId6"/>
    <p:sldId id="538" r:id="rId7"/>
    <p:sldId id="664" r:id="rId8"/>
    <p:sldId id="558" r:id="rId9"/>
    <p:sldId id="645" r:id="rId10"/>
    <p:sldId id="627" r:id="rId11"/>
    <p:sldId id="631" r:id="rId12"/>
    <p:sldId id="622" r:id="rId13"/>
    <p:sldId id="595" r:id="rId14"/>
    <p:sldId id="536" r:id="rId15"/>
    <p:sldId id="539" r:id="rId16"/>
    <p:sldId id="290" r:id="rId17"/>
    <p:sldId id="380" r:id="rId18"/>
    <p:sldId id="371" r:id="rId19"/>
    <p:sldId id="358" r:id="rId20"/>
    <p:sldId id="555" r:id="rId21"/>
    <p:sldId id="665" r:id="rId22"/>
    <p:sldId id="524" r:id="rId23"/>
    <p:sldId id="556" r:id="rId24"/>
    <p:sldId id="348" r:id="rId25"/>
    <p:sldId id="662" r:id="rId26"/>
    <p:sldId id="370" r:id="rId27"/>
    <p:sldId id="663" r:id="rId28"/>
    <p:sldId id="350" r:id="rId29"/>
    <p:sldId id="565" r:id="rId30"/>
    <p:sldId id="466" r:id="rId31"/>
    <p:sldId id="352" r:id="rId32"/>
    <p:sldId id="387" r:id="rId33"/>
    <p:sldId id="535" r:id="rId34"/>
    <p:sldId id="283" r:id="rId35"/>
    <p:sldId id="614" r:id="rId36"/>
    <p:sldId id="544" r:id="rId37"/>
    <p:sldId id="615" r:id="rId38"/>
    <p:sldId id="647" r:id="rId39"/>
    <p:sldId id="287" r:id="rId40"/>
    <p:sldId id="297" r:id="rId41"/>
    <p:sldId id="495" r:id="rId42"/>
    <p:sldId id="581" r:id="rId43"/>
    <p:sldId id="582" r:id="rId44"/>
    <p:sldId id="569" r:id="rId45"/>
    <p:sldId id="583" r:id="rId46"/>
    <p:sldId id="632" r:id="rId47"/>
    <p:sldId id="633" r:id="rId48"/>
    <p:sldId id="585" r:id="rId49"/>
    <p:sldId id="586" r:id="rId50"/>
    <p:sldId id="587" r:id="rId51"/>
    <p:sldId id="636" r:id="rId52"/>
    <p:sldId id="588" r:id="rId53"/>
    <p:sldId id="589" r:id="rId54"/>
    <p:sldId id="637" r:id="rId55"/>
    <p:sldId id="651" r:id="rId56"/>
    <p:sldId id="652" r:id="rId57"/>
    <p:sldId id="591" r:id="rId58"/>
    <p:sldId id="655" r:id="rId59"/>
    <p:sldId id="617" r:id="rId60"/>
    <p:sldId id="502" r:id="rId61"/>
    <p:sldId id="508" r:id="rId62"/>
    <p:sldId id="510" r:id="rId63"/>
    <p:sldId id="641" r:id="rId64"/>
    <p:sldId id="511" r:id="rId65"/>
    <p:sldId id="642" r:id="rId66"/>
    <p:sldId id="661" r:id="rId67"/>
    <p:sldId id="593" r:id="rId68"/>
    <p:sldId id="666" r:id="rId69"/>
    <p:sldId id="512" r:id="rId70"/>
    <p:sldId id="513" r:id="rId71"/>
    <p:sldId id="514" r:id="rId72"/>
    <p:sldId id="644" r:id="rId73"/>
    <p:sldId id="667" r:id="rId74"/>
    <p:sldId id="420" r:id="rId75"/>
    <p:sldId id="449" r:id="rId76"/>
    <p:sldId id="263" r:id="rId77"/>
    <p:sldId id="656" r:id="rId78"/>
    <p:sldId id="572" r:id="rId79"/>
    <p:sldId id="578" r:id="rId80"/>
    <p:sldId id="412" r:id="rId81"/>
    <p:sldId id="577" r:id="rId82"/>
    <p:sldId id="416" r:id="rId83"/>
    <p:sldId id="418" r:id="rId84"/>
    <p:sldId id="448" r:id="rId85"/>
    <p:sldId id="668" r:id="rId86"/>
    <p:sldId id="671" r:id="rId87"/>
    <p:sldId id="670" r:id="rId88"/>
    <p:sldId id="296" r:id="rId89"/>
    <p:sldId id="605" r:id="rId90"/>
    <p:sldId id="603" r:id="rId91"/>
    <p:sldId id="607" r:id="rId92"/>
    <p:sldId id="493" r:id="rId93"/>
    <p:sldId id="649" r:id="rId94"/>
    <p:sldId id="609" r:id="rId95"/>
    <p:sldId id="527" r:id="rId96"/>
    <p:sldId id="518" r:id="rId97"/>
    <p:sldId id="646" r:id="rId98"/>
    <p:sldId id="563" r:id="rId99"/>
    <p:sldId id="643" r:id="rId100"/>
    <p:sldId id="423" r:id="rId10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ABCD7B-73C9-C0DA-8BDC-D7AC8DE2526D}" name="Stephanie Apserou" initials="SA" userId="S-1-5-21-3568006075-2543245199-2713714311-46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060"/>
    <a:srgbClr val="4BC4CF"/>
    <a:srgbClr val="01B5D9"/>
    <a:srgbClr val="2896A3"/>
    <a:srgbClr val="1BA8AF"/>
    <a:srgbClr val="20376A"/>
    <a:srgbClr val="002060"/>
    <a:srgbClr val="331EB2"/>
    <a:srgbClr val="01A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2745" autoAdjust="0"/>
  </p:normalViewPr>
  <p:slideViewPr>
    <p:cSldViewPr>
      <p:cViewPr varScale="1">
        <p:scale>
          <a:sx n="91" d="100"/>
          <a:sy n="91" d="100"/>
        </p:scale>
        <p:origin x="1932" y="90"/>
      </p:cViewPr>
      <p:guideLst>
        <p:guide orient="horz" pos="2160"/>
        <p:guide pos="2880"/>
      </p:guideLst>
    </p:cSldViewPr>
  </p:slideViewPr>
  <p:notesTextViewPr>
    <p:cViewPr>
      <p:scale>
        <a:sx n="1" d="1"/>
        <a:sy n="1" d="1"/>
      </p:scale>
      <p:origin x="0" y="-288"/>
    </p:cViewPr>
  </p:notesTextViewPr>
  <p:sorterViewPr>
    <p:cViewPr varScale="1">
      <p:scale>
        <a:sx n="1" d="1"/>
        <a:sy n="1" d="1"/>
      </p:scale>
      <p:origin x="0" y="1417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handoutMaster" Target="handoutMasters/handoutMaster1.xml"/><Relationship Id="rId10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Sheet1!$B$1</c:f>
              <c:strCache>
                <c:ptCount val="1"/>
                <c:pt idx="0">
                  <c:v>Συνολικό ποσό επιχορήγησης ΚΑ1</c:v>
                </c:pt>
              </c:strCache>
            </c:strRef>
          </c:tx>
          <c:invertIfNegative val="0"/>
          <c:cat>
            <c:strRef>
              <c:f>Sheet1!$A$2:$A$4</c:f>
              <c:strCache>
                <c:ptCount val="3"/>
                <c:pt idx="0">
                  <c:v>Εκπ.Ενηλίκων</c:v>
                </c:pt>
                <c:pt idx="1">
                  <c:v>Σχολική Εκπ.</c:v>
                </c:pt>
                <c:pt idx="2">
                  <c:v>ΕΕΚ</c:v>
                </c:pt>
              </c:strCache>
            </c:strRef>
          </c:cat>
          <c:val>
            <c:numRef>
              <c:f>Sheet1!$B$2:$B$4</c:f>
              <c:numCache>
                <c:formatCode>#,##0</c:formatCode>
                <c:ptCount val="3"/>
                <c:pt idx="0">
                  <c:v>554175</c:v>
                </c:pt>
                <c:pt idx="1">
                  <c:v>1930052</c:v>
                </c:pt>
                <c:pt idx="2">
                  <c:v>2798564</c:v>
                </c:pt>
              </c:numCache>
            </c:numRef>
          </c:val>
          <c:extLst>
            <c:ext xmlns:c16="http://schemas.microsoft.com/office/drawing/2014/chart" uri="{C3380CC4-5D6E-409C-BE32-E72D297353CC}">
              <c16:uniqueId val="{00000000-45D2-4D7F-B998-139A0B0A0066}"/>
            </c:ext>
          </c:extLst>
        </c:ser>
        <c:ser>
          <c:idx val="1"/>
          <c:order val="1"/>
          <c:tx>
            <c:strRef>
              <c:f>Sheet1!$C$1</c:f>
              <c:strCache>
                <c:ptCount val="1"/>
                <c:pt idx="0">
                  <c:v>ΚΑ1 Διαπιστευμένοι Οργανισμοί</c:v>
                </c:pt>
              </c:strCache>
            </c:strRef>
          </c:tx>
          <c:invertIfNegative val="0"/>
          <c:cat>
            <c:strRef>
              <c:f>Sheet1!$A$2:$A$4</c:f>
              <c:strCache>
                <c:ptCount val="3"/>
                <c:pt idx="0">
                  <c:v>Εκπ.Ενηλίκων</c:v>
                </c:pt>
                <c:pt idx="1">
                  <c:v>Σχολική Εκπ.</c:v>
                </c:pt>
                <c:pt idx="2">
                  <c:v>ΕΕΚ</c:v>
                </c:pt>
              </c:strCache>
            </c:strRef>
          </c:cat>
          <c:val>
            <c:numRef>
              <c:f>Sheet1!$C$2:$C$4</c:f>
              <c:numCache>
                <c:formatCode>#,##0</c:formatCode>
                <c:ptCount val="3"/>
                <c:pt idx="0">
                  <c:v>221670</c:v>
                </c:pt>
                <c:pt idx="1">
                  <c:v>1158030</c:v>
                </c:pt>
                <c:pt idx="2">
                  <c:v>2238851</c:v>
                </c:pt>
              </c:numCache>
            </c:numRef>
          </c:val>
          <c:extLst>
            <c:ext xmlns:c16="http://schemas.microsoft.com/office/drawing/2014/chart" uri="{C3380CC4-5D6E-409C-BE32-E72D297353CC}">
              <c16:uniqueId val="{00000001-45D2-4D7F-B998-139A0B0A0066}"/>
            </c:ext>
          </c:extLst>
        </c:ser>
        <c:ser>
          <c:idx val="2"/>
          <c:order val="2"/>
          <c:tx>
            <c:strRef>
              <c:f>Sheet1!$D$1</c:f>
              <c:strCache>
                <c:ptCount val="1"/>
                <c:pt idx="0">
                  <c:v>ΚΑ1 Μη Διαπιστευμένοι Οργανισμοί</c:v>
                </c:pt>
              </c:strCache>
            </c:strRef>
          </c:tx>
          <c:invertIfNegative val="0"/>
          <c:cat>
            <c:strRef>
              <c:f>Sheet1!$A$2:$A$4</c:f>
              <c:strCache>
                <c:ptCount val="3"/>
                <c:pt idx="0">
                  <c:v>Εκπ.Ενηλίκων</c:v>
                </c:pt>
                <c:pt idx="1">
                  <c:v>Σχολική Εκπ.</c:v>
                </c:pt>
                <c:pt idx="2">
                  <c:v>ΕΕΚ</c:v>
                </c:pt>
              </c:strCache>
            </c:strRef>
          </c:cat>
          <c:val>
            <c:numRef>
              <c:f>Sheet1!$D$2:$D$4</c:f>
              <c:numCache>
                <c:formatCode>#,##0</c:formatCode>
                <c:ptCount val="3"/>
                <c:pt idx="0">
                  <c:v>332505</c:v>
                </c:pt>
                <c:pt idx="1">
                  <c:v>772021</c:v>
                </c:pt>
                <c:pt idx="2">
                  <c:v>559713</c:v>
                </c:pt>
              </c:numCache>
            </c:numRef>
          </c:val>
          <c:extLst>
            <c:ext xmlns:c16="http://schemas.microsoft.com/office/drawing/2014/chart" uri="{C3380CC4-5D6E-409C-BE32-E72D297353CC}">
              <c16:uniqueId val="{00000002-45D2-4D7F-B998-139A0B0A0066}"/>
            </c:ext>
          </c:extLst>
        </c:ser>
        <c:dLbls>
          <c:showLegendKey val="0"/>
          <c:showVal val="0"/>
          <c:showCatName val="0"/>
          <c:showSerName val="0"/>
          <c:showPercent val="0"/>
          <c:showBubbleSize val="0"/>
        </c:dLbls>
        <c:gapWidth val="150"/>
        <c:axId val="304622592"/>
        <c:axId val="304644864"/>
      </c:barChart>
      <c:catAx>
        <c:axId val="304622592"/>
        <c:scaling>
          <c:orientation val="minMax"/>
        </c:scaling>
        <c:delete val="0"/>
        <c:axPos val="l"/>
        <c:numFmt formatCode="General" sourceLinked="0"/>
        <c:majorTickMark val="out"/>
        <c:minorTickMark val="none"/>
        <c:tickLblPos val="nextTo"/>
        <c:crossAx val="304644864"/>
        <c:crosses val="autoZero"/>
        <c:auto val="1"/>
        <c:lblAlgn val="ctr"/>
        <c:lblOffset val="100"/>
        <c:noMultiLvlLbl val="0"/>
      </c:catAx>
      <c:valAx>
        <c:axId val="304644864"/>
        <c:scaling>
          <c:orientation val="minMax"/>
        </c:scaling>
        <c:delete val="0"/>
        <c:axPos val="b"/>
        <c:majorGridlines/>
        <c:numFmt formatCode="#,##0" sourceLinked="1"/>
        <c:majorTickMark val="out"/>
        <c:minorTickMark val="none"/>
        <c:tickLblPos val="nextTo"/>
        <c:crossAx val="304622592"/>
        <c:crosses val="autoZero"/>
        <c:crossBetween val="between"/>
      </c:valAx>
    </c:plotArea>
    <c:legend>
      <c:legendPos val="r"/>
      <c:layout>
        <c:manualLayout>
          <c:xMode val="edge"/>
          <c:yMode val="edge"/>
          <c:x val="0.67269863794174511"/>
          <c:y val="0.33042318459138337"/>
          <c:w val="0.27016969600848323"/>
          <c:h val="0.3689625252906171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F880D-70EE-4AFC-A3A8-664FC8FF741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BC63BBD-B34F-4B79-9F8B-347754532240}">
      <dgm:prSet phldrT="[Text]"/>
      <dgm:spPr>
        <a:solidFill>
          <a:srgbClr val="4BC4CF">
            <a:alpha val="90000"/>
          </a:srgbClr>
        </a:solidFill>
        <a:ln>
          <a:solidFill>
            <a:srgbClr val="1BA8AF"/>
          </a:solidFill>
        </a:ln>
      </dgm:spPr>
      <dgm:t>
        <a:bodyPr/>
        <a:lstStyle/>
        <a:p>
          <a:r>
            <a:rPr lang="el-GR" b="1" dirty="0">
              <a:solidFill>
                <a:schemeClr val="tx1">
                  <a:lumMod val="75000"/>
                  <a:lumOff val="25000"/>
                </a:schemeClr>
              </a:solidFill>
              <a:latin typeface="Century Gothic" panose="020B0502020202020204" pitchFamily="34" charset="0"/>
              <a:cs typeface="Arial" pitchFamily="34" charset="0"/>
            </a:rPr>
            <a:t>Εντοπισμός Αναγκών και</a:t>
          </a:r>
          <a:r>
            <a:rPr lang="en-GB" b="1" dirty="0">
              <a:solidFill>
                <a:schemeClr val="tx1">
                  <a:lumMod val="75000"/>
                  <a:lumOff val="25000"/>
                </a:schemeClr>
              </a:solidFill>
              <a:latin typeface="Century Gothic" panose="020B0502020202020204" pitchFamily="34" charset="0"/>
              <a:cs typeface="Arial" pitchFamily="34" charset="0"/>
            </a:rPr>
            <a:t> </a:t>
          </a:r>
          <a:r>
            <a:rPr lang="el-GR" b="1" dirty="0">
              <a:solidFill>
                <a:schemeClr val="tx1">
                  <a:lumMod val="75000"/>
                  <a:lumOff val="25000"/>
                </a:schemeClr>
              </a:solidFill>
              <a:latin typeface="Century Gothic" panose="020B0502020202020204" pitchFamily="34" charset="0"/>
              <a:cs typeface="Arial" pitchFamily="34" charset="0"/>
            </a:rPr>
            <a:t>καθορισμός Στόχων Οργανισμού </a:t>
          </a:r>
          <a:endParaRPr lang="en-US" dirty="0"/>
        </a:p>
      </dgm:t>
    </dgm:pt>
    <dgm:pt modelId="{AAE7087D-775E-4574-8A99-A59872A99967}" type="parTrans" cxnId="{96D2FA77-3366-4CB7-84B4-68888878708F}">
      <dgm:prSet/>
      <dgm:spPr/>
      <dgm:t>
        <a:bodyPr/>
        <a:lstStyle/>
        <a:p>
          <a:endParaRPr lang="en-US"/>
        </a:p>
      </dgm:t>
    </dgm:pt>
    <dgm:pt modelId="{FB2EA663-4D10-4206-A79C-E9EBEBC1D609}" type="sibTrans" cxnId="{96D2FA77-3366-4CB7-84B4-68888878708F}">
      <dgm:prSet/>
      <dgm:spPr/>
      <dgm:t>
        <a:bodyPr/>
        <a:lstStyle/>
        <a:p>
          <a:endParaRPr lang="en-US"/>
        </a:p>
      </dgm:t>
    </dgm:pt>
    <dgm:pt modelId="{2FA3BF0E-B687-4D1A-8372-8C46526F9CD3}">
      <dgm:prSet phldrT="[Text]"/>
      <dgm:spPr>
        <a:ln>
          <a:noFill/>
        </a:ln>
      </dgm:spPr>
      <dgm:t>
        <a:bodyPr/>
        <a:lstStyle/>
        <a:p>
          <a:r>
            <a:rPr lang="el-GR" b="1" dirty="0">
              <a:solidFill>
                <a:schemeClr val="tx1">
                  <a:lumMod val="75000"/>
                  <a:lumOff val="25000"/>
                </a:schemeClr>
              </a:solidFill>
              <a:latin typeface="Century Gothic" panose="020B0502020202020204" pitchFamily="34" charset="0"/>
              <a:cs typeface="Arial" pitchFamily="34" charset="0"/>
            </a:rPr>
            <a:t>Υποβολή Πρότασης</a:t>
          </a:r>
          <a:endParaRPr lang="en-US" dirty="0"/>
        </a:p>
      </dgm:t>
    </dgm:pt>
    <dgm:pt modelId="{8B929278-574F-421A-AC86-9333959800DB}" type="parTrans" cxnId="{B954E5FD-26F1-4BAC-BCD5-EF302FCB6028}">
      <dgm:prSet/>
      <dgm:spPr/>
      <dgm:t>
        <a:bodyPr/>
        <a:lstStyle/>
        <a:p>
          <a:endParaRPr lang="en-US"/>
        </a:p>
      </dgm:t>
    </dgm:pt>
    <dgm:pt modelId="{6720CA4A-B9EB-4FF9-A125-CD1C147C1D63}" type="sibTrans" cxnId="{B954E5FD-26F1-4BAC-BCD5-EF302FCB6028}">
      <dgm:prSet/>
      <dgm:spPr/>
      <dgm:t>
        <a:bodyPr/>
        <a:lstStyle/>
        <a:p>
          <a:endParaRPr lang="en-US"/>
        </a:p>
      </dgm:t>
    </dgm:pt>
    <dgm:pt modelId="{45FA2960-FA37-4C85-B3CF-8A426F4CF17C}" type="pres">
      <dgm:prSet presAssocID="{B0DF880D-70EE-4AFC-A3A8-664FC8FF7412}" presName="Name0" presStyleCnt="0">
        <dgm:presLayoutVars>
          <dgm:chMax val="11"/>
          <dgm:chPref val="11"/>
          <dgm:dir/>
          <dgm:resizeHandles/>
        </dgm:presLayoutVars>
      </dgm:prSet>
      <dgm:spPr/>
    </dgm:pt>
    <dgm:pt modelId="{81192863-7E16-4B36-B1D3-FC1A0E2C1104}" type="pres">
      <dgm:prSet presAssocID="{2FA3BF0E-B687-4D1A-8372-8C46526F9CD3}" presName="Accent2" presStyleCnt="0"/>
      <dgm:spPr/>
    </dgm:pt>
    <dgm:pt modelId="{615B2D66-F520-40CE-A529-4F208A594A9B}" type="pres">
      <dgm:prSet presAssocID="{2FA3BF0E-B687-4D1A-8372-8C46526F9CD3}" presName="Accent" presStyleLbl="node1" presStyleIdx="0" presStyleCnt="2"/>
      <dgm:spPr>
        <a:solidFill>
          <a:srgbClr val="4BC4CF"/>
        </a:solidFill>
        <a:ln>
          <a:solidFill>
            <a:srgbClr val="01B5D9"/>
          </a:solidFill>
        </a:ln>
      </dgm:spPr>
    </dgm:pt>
    <dgm:pt modelId="{F0230B9C-2610-4C4D-BE0B-543E87A06605}" type="pres">
      <dgm:prSet presAssocID="{2FA3BF0E-B687-4D1A-8372-8C46526F9CD3}" presName="ParentBackground2" presStyleCnt="0"/>
      <dgm:spPr/>
    </dgm:pt>
    <dgm:pt modelId="{E072AB8A-7D3B-4D62-9047-FED212416DB9}" type="pres">
      <dgm:prSet presAssocID="{2FA3BF0E-B687-4D1A-8372-8C46526F9CD3}" presName="ParentBackground" presStyleLbl="fgAcc1" presStyleIdx="0" presStyleCnt="2"/>
      <dgm:spPr/>
    </dgm:pt>
    <dgm:pt modelId="{AC36BAA7-5E27-4FA3-85DB-6E22CE5CFEE2}" type="pres">
      <dgm:prSet presAssocID="{2FA3BF0E-B687-4D1A-8372-8C46526F9CD3}" presName="Parent2" presStyleLbl="revTx" presStyleIdx="0" presStyleCnt="0">
        <dgm:presLayoutVars>
          <dgm:chMax val="1"/>
          <dgm:chPref val="1"/>
          <dgm:bulletEnabled val="1"/>
        </dgm:presLayoutVars>
      </dgm:prSet>
      <dgm:spPr/>
    </dgm:pt>
    <dgm:pt modelId="{31F56EB8-4C27-48E3-B52A-FE5407E95F5C}" type="pres">
      <dgm:prSet presAssocID="{7BC63BBD-B34F-4B79-9F8B-347754532240}" presName="Accent1" presStyleCnt="0"/>
      <dgm:spPr/>
    </dgm:pt>
    <dgm:pt modelId="{154E6C99-E661-4E9E-99A7-2CA4D1EA7CB3}" type="pres">
      <dgm:prSet presAssocID="{7BC63BBD-B34F-4B79-9F8B-347754532240}" presName="Accent" presStyleLbl="node1" presStyleIdx="1" presStyleCnt="2"/>
      <dgm:spPr>
        <a:solidFill>
          <a:srgbClr val="1BA8AF"/>
        </a:solidFill>
        <a:ln>
          <a:noFill/>
        </a:ln>
      </dgm:spPr>
    </dgm:pt>
    <dgm:pt modelId="{20B6D2DE-2C08-4ECE-8E1B-FBE5EAE13629}" type="pres">
      <dgm:prSet presAssocID="{7BC63BBD-B34F-4B79-9F8B-347754532240}" presName="ParentBackground1" presStyleCnt="0"/>
      <dgm:spPr/>
    </dgm:pt>
    <dgm:pt modelId="{DF05BC2F-EDA6-4434-8527-D0A297F9A351}" type="pres">
      <dgm:prSet presAssocID="{7BC63BBD-B34F-4B79-9F8B-347754532240}" presName="ParentBackground" presStyleLbl="fgAcc1" presStyleIdx="1" presStyleCnt="2" custLinFactNeighborX="881" custLinFactNeighborY="-149"/>
      <dgm:spPr/>
    </dgm:pt>
    <dgm:pt modelId="{26E9C99E-A023-414F-B5D4-BA0538622B19}" type="pres">
      <dgm:prSet presAssocID="{7BC63BBD-B34F-4B79-9F8B-347754532240}" presName="Parent1" presStyleLbl="revTx" presStyleIdx="0" presStyleCnt="0">
        <dgm:presLayoutVars>
          <dgm:chMax val="1"/>
          <dgm:chPref val="1"/>
          <dgm:bulletEnabled val="1"/>
        </dgm:presLayoutVars>
      </dgm:prSet>
      <dgm:spPr/>
    </dgm:pt>
  </dgm:ptLst>
  <dgm:cxnLst>
    <dgm:cxn modelId="{5AC1CA66-CB96-4AC1-9AD0-58720B898428}" type="presOf" srcId="{B0DF880D-70EE-4AFC-A3A8-664FC8FF7412}" destId="{45FA2960-FA37-4C85-B3CF-8A426F4CF17C}" srcOrd="0" destOrd="0" presId="urn:microsoft.com/office/officeart/2011/layout/CircleProcess"/>
    <dgm:cxn modelId="{B766F94E-A23E-4330-95B5-9E754A390B55}" type="presOf" srcId="{7BC63BBD-B34F-4B79-9F8B-347754532240}" destId="{DF05BC2F-EDA6-4434-8527-D0A297F9A351}" srcOrd="0" destOrd="0" presId="urn:microsoft.com/office/officeart/2011/layout/CircleProcess"/>
    <dgm:cxn modelId="{96D2FA77-3366-4CB7-84B4-68888878708F}" srcId="{B0DF880D-70EE-4AFC-A3A8-664FC8FF7412}" destId="{7BC63BBD-B34F-4B79-9F8B-347754532240}" srcOrd="0" destOrd="0" parTransId="{AAE7087D-775E-4574-8A99-A59872A99967}" sibTransId="{FB2EA663-4D10-4206-A79C-E9EBEBC1D609}"/>
    <dgm:cxn modelId="{75463496-BDCA-4F79-93FF-543BA2F554EC}" type="presOf" srcId="{7BC63BBD-B34F-4B79-9F8B-347754532240}" destId="{26E9C99E-A023-414F-B5D4-BA0538622B19}" srcOrd="1" destOrd="0" presId="urn:microsoft.com/office/officeart/2011/layout/CircleProcess"/>
    <dgm:cxn modelId="{5225659F-2D65-43FC-98A6-27A3E073BF35}" type="presOf" srcId="{2FA3BF0E-B687-4D1A-8372-8C46526F9CD3}" destId="{E072AB8A-7D3B-4D62-9047-FED212416DB9}" srcOrd="0" destOrd="0" presId="urn:microsoft.com/office/officeart/2011/layout/CircleProcess"/>
    <dgm:cxn modelId="{C6D08FDC-E336-49ED-9C14-AB5E0D8537F6}" type="presOf" srcId="{2FA3BF0E-B687-4D1A-8372-8C46526F9CD3}" destId="{AC36BAA7-5E27-4FA3-85DB-6E22CE5CFEE2}" srcOrd="1" destOrd="0" presId="urn:microsoft.com/office/officeart/2011/layout/CircleProcess"/>
    <dgm:cxn modelId="{B954E5FD-26F1-4BAC-BCD5-EF302FCB6028}" srcId="{B0DF880D-70EE-4AFC-A3A8-664FC8FF7412}" destId="{2FA3BF0E-B687-4D1A-8372-8C46526F9CD3}" srcOrd="1" destOrd="0" parTransId="{8B929278-574F-421A-AC86-9333959800DB}" sibTransId="{6720CA4A-B9EB-4FF9-A125-CD1C147C1D63}"/>
    <dgm:cxn modelId="{43F4FD5C-AE3E-49EA-B00E-19EBFFA4644A}" type="presParOf" srcId="{45FA2960-FA37-4C85-B3CF-8A426F4CF17C}" destId="{81192863-7E16-4B36-B1D3-FC1A0E2C1104}" srcOrd="0" destOrd="0" presId="urn:microsoft.com/office/officeart/2011/layout/CircleProcess"/>
    <dgm:cxn modelId="{BBF30CF7-8586-4509-B69F-8AA37B262146}" type="presParOf" srcId="{81192863-7E16-4B36-B1D3-FC1A0E2C1104}" destId="{615B2D66-F520-40CE-A529-4F208A594A9B}" srcOrd="0" destOrd="0" presId="urn:microsoft.com/office/officeart/2011/layout/CircleProcess"/>
    <dgm:cxn modelId="{CB30B667-AD8E-4D88-AC25-BFD2ECD29675}" type="presParOf" srcId="{45FA2960-FA37-4C85-B3CF-8A426F4CF17C}" destId="{F0230B9C-2610-4C4D-BE0B-543E87A06605}" srcOrd="1" destOrd="0" presId="urn:microsoft.com/office/officeart/2011/layout/CircleProcess"/>
    <dgm:cxn modelId="{8028AB0F-E19B-435F-BD7D-548E2159116A}" type="presParOf" srcId="{F0230B9C-2610-4C4D-BE0B-543E87A06605}" destId="{E072AB8A-7D3B-4D62-9047-FED212416DB9}" srcOrd="0" destOrd="0" presId="urn:microsoft.com/office/officeart/2011/layout/CircleProcess"/>
    <dgm:cxn modelId="{EA03A103-96D0-45A3-AE61-DB90CC9BBCFC}" type="presParOf" srcId="{45FA2960-FA37-4C85-B3CF-8A426F4CF17C}" destId="{AC36BAA7-5E27-4FA3-85DB-6E22CE5CFEE2}" srcOrd="2" destOrd="0" presId="urn:microsoft.com/office/officeart/2011/layout/CircleProcess"/>
    <dgm:cxn modelId="{97367507-0D1D-4D49-B219-194A578C77B7}" type="presParOf" srcId="{45FA2960-FA37-4C85-B3CF-8A426F4CF17C}" destId="{31F56EB8-4C27-48E3-B52A-FE5407E95F5C}" srcOrd="3" destOrd="0" presId="urn:microsoft.com/office/officeart/2011/layout/CircleProcess"/>
    <dgm:cxn modelId="{0A40D316-D21C-4A13-B369-9D29CD681123}" type="presParOf" srcId="{31F56EB8-4C27-48E3-B52A-FE5407E95F5C}" destId="{154E6C99-E661-4E9E-99A7-2CA4D1EA7CB3}" srcOrd="0" destOrd="0" presId="urn:microsoft.com/office/officeart/2011/layout/CircleProcess"/>
    <dgm:cxn modelId="{35375564-C01D-40F0-A312-47BAF08BAF8F}" type="presParOf" srcId="{45FA2960-FA37-4C85-B3CF-8A426F4CF17C}" destId="{20B6D2DE-2C08-4ECE-8E1B-FBE5EAE13629}" srcOrd="4" destOrd="0" presId="urn:microsoft.com/office/officeart/2011/layout/CircleProcess"/>
    <dgm:cxn modelId="{F0C23A48-A16A-48F0-9C17-C1CCC2610513}" type="presParOf" srcId="{20B6D2DE-2C08-4ECE-8E1B-FBE5EAE13629}" destId="{DF05BC2F-EDA6-4434-8527-D0A297F9A351}" srcOrd="0" destOrd="0" presId="urn:microsoft.com/office/officeart/2011/layout/CircleProcess"/>
    <dgm:cxn modelId="{C3A7D68B-DF3A-48A4-9E44-C7F793402CC9}" type="presParOf" srcId="{45FA2960-FA37-4C85-B3CF-8A426F4CF17C}" destId="{26E9C99E-A023-414F-B5D4-BA0538622B19}" srcOrd="5" destOrd="0" presId="urn:microsoft.com/office/officeart/2011/layout/Circle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F880D-70EE-4AFC-A3A8-664FC8FF741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45FA2960-FA37-4C85-B3CF-8A426F4CF17C}" type="pres">
      <dgm:prSet presAssocID="{B0DF880D-70EE-4AFC-A3A8-664FC8FF7412}" presName="Name0" presStyleCnt="0">
        <dgm:presLayoutVars>
          <dgm:chMax val="11"/>
          <dgm:chPref val="11"/>
          <dgm:dir/>
          <dgm:resizeHandles/>
        </dgm:presLayoutVars>
      </dgm:prSet>
      <dgm:spPr/>
    </dgm:pt>
  </dgm:ptLst>
  <dgm:cxnLst>
    <dgm:cxn modelId="{5AC1CA66-CB96-4AC1-9AD0-58720B898428}" type="presOf" srcId="{B0DF880D-70EE-4AFC-A3A8-664FC8FF7412}" destId="{45FA2960-FA37-4C85-B3CF-8A426F4CF17C}" srcOrd="0" destOrd="0" presId="urn:microsoft.com/office/officeart/2011/layout/Circle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a:latin typeface="Verdana" panose="020B0604030504040204" pitchFamily="34" charset="0"/>
              <a:ea typeface="Verdana" panose="020B0604030504040204" pitchFamily="34" charset="0"/>
            </a:rPr>
            <a:t>Φυσικές </a:t>
          </a:r>
        </a:p>
        <a:p>
          <a:r>
            <a:rPr lang="el-GR" sz="1600" dirty="0">
              <a:latin typeface="Verdana" panose="020B0604030504040204" pitchFamily="34" charset="0"/>
              <a:ea typeface="Verdana" panose="020B0604030504040204" pitchFamily="34" charset="0"/>
            </a:rPr>
            <a:t>(Κινητικότητες Προσωπικού και Εκπαιδευομένων)</a:t>
          </a:r>
          <a:endParaRPr lang="en-US" sz="1600" dirty="0">
            <a:latin typeface="Verdana" panose="020B0604030504040204" pitchFamily="34" charset="0"/>
            <a:ea typeface="Verdana" panose="020B060403050404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a:latin typeface="Verdana" panose="020B0604030504040204" pitchFamily="34" charset="0"/>
              <a:ea typeface="Verdana" panose="020B0604030504040204" pitchFamily="34" charset="0"/>
            </a:rPr>
            <a:t>Μεικτές</a:t>
          </a:r>
        </a:p>
        <a:p>
          <a:r>
            <a:rPr lang="el-GR" sz="1600" dirty="0">
              <a:latin typeface="Verdana" panose="020B0604030504040204" pitchFamily="34" charset="0"/>
              <a:ea typeface="Verdana" panose="020B0604030504040204" pitchFamily="34" charset="0"/>
            </a:rPr>
            <a:t>(Κινητικότητες Προσωπικού και Εκπαιδευομένων)</a:t>
          </a:r>
          <a:endParaRPr lang="en-US" sz="1600" dirty="0">
            <a:latin typeface="Verdana" panose="020B0604030504040204" pitchFamily="34" charset="0"/>
            <a:ea typeface="Verdana" panose="020B060403050404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800" dirty="0">
              <a:latin typeface="Verdana" panose="020B0604030504040204" pitchFamily="34" charset="0"/>
              <a:ea typeface="Verdana" panose="020B0604030504040204" pitchFamily="34" charset="0"/>
            </a:rPr>
            <a:t>Συνδυασμός Φυσικής και Εικονικής Κινητικότητας</a:t>
          </a:r>
          <a:endParaRPr lang="en-US" sz="1800" dirty="0">
            <a:latin typeface="Verdana" panose="020B0604030504040204" pitchFamily="34" charset="0"/>
            <a:ea typeface="Verdana" panose="020B060403050404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a:latin typeface="Verdana" panose="020B0604030504040204" pitchFamily="34" charset="0"/>
              <a:ea typeface="Verdana" panose="020B0604030504040204" pitchFamily="34" charset="0"/>
            </a:rPr>
            <a:t>Πραγματοποιούνται με φυσική παρουσία των συμμετεχόντων</a:t>
          </a:r>
          <a:endParaRPr lang="en-US" sz="1800" dirty="0">
            <a:latin typeface="Verdana" panose="020B0604030504040204" pitchFamily="34" charset="0"/>
            <a:ea typeface="Verdana" panose="020B060403050404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LinFactNeighborY="-2074">
        <dgm:presLayoutVars>
          <dgm:bulletEnabled val="1"/>
        </dgm:presLayoutVars>
      </dgm:prSet>
      <dgm:spPr/>
    </dgm:pt>
    <dgm:pt modelId="{389C5F37-04DF-4B76-9539-FB49DD5037E7}" type="pres">
      <dgm:prSet presAssocID="{621D2D9B-E391-41B2-A236-64AA4C9BB975}" presName="childShp" presStyleLbl="bgAccFollowNode1" presStyleIdx="0" presStyleCnt="2" custScaleX="88596" custScaleY="73756">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LinFactNeighborX="-1785" custLinFactNeighborY="-1072">
        <dgm:presLayoutVars>
          <dgm:bulletEnabled val="1"/>
        </dgm:presLayoutVars>
      </dgm:prSet>
      <dgm:spPr/>
    </dgm:pt>
    <dgm:pt modelId="{B6F61BA7-A624-4B4C-A7DB-BE39D6A23DFC}" type="pres">
      <dgm:prSet presAssocID="{27F33C87-F19A-4F30-82EB-5C01299924D1}" presName="childShp" presStyleLbl="bgAccFollowNode1" presStyleIdx="1" presStyleCnt="2" custScaleX="84803" custScaleY="76515" custLinFactNeighborX="-451" custLinFactNeighborY="-8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CC476259-F240-49D5-A0D9-85524EEA96DD}" srcId="{27F33C87-F19A-4F30-82EB-5C01299924D1}" destId="{1877B1F8-9438-47B7-8498-3E70F0CE13E3}" srcOrd="0" destOrd="0" parTransId="{0FCAD481-5683-4608-9551-14EEB3C6E54F}" sibTransId="{83E1B5EF-813B-4DC3-A451-DEAD859EE5C2}"/>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C1A675CC-AADC-40BD-B8A1-B359708333BD}" srcId="{049EC77D-C327-4E15-84D5-244E600E47E9}" destId="{621D2D9B-E391-41B2-A236-64AA4C9BB975}" srcOrd="0" destOrd="0" parTransId="{CA082D55-2E4E-41FE-B3AB-75E581AD1DEB}" sibTransId="{FC34C4F1-B620-4F71-A0D8-E36E8BD695BF}"/>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EA81AA-F241-44A8-B507-8603DCBB4FBE}">
      <dgm:prSet phldrT="[Text]" custT="1"/>
      <dgm:spPr/>
      <dgm:t>
        <a:bodyPr/>
        <a:lstStyle/>
        <a:p>
          <a:r>
            <a:rPr lang="el-GR" sz="2200" b="1" dirty="0">
              <a:latin typeface="+mn-lt"/>
              <a:ea typeface="Verdana" panose="020B0604030504040204" pitchFamily="34" charset="0"/>
            </a:rPr>
            <a:t>Βάσει μοναδιαίου κόστους</a:t>
          </a:r>
          <a:endParaRPr lang="en-US" sz="2200" b="1" dirty="0">
            <a:latin typeface="+mn-lt"/>
            <a:ea typeface="Verdana" panose="020B0604030504040204" pitchFamily="34" charset="0"/>
          </a:endParaRPr>
        </a:p>
      </dgm:t>
    </dgm:pt>
    <dgm:pt modelId="{584EAC28-7971-4AD6-82CB-4D28D326159A}" type="parTrans" cxnId="{DE6B385D-6A20-4683-A490-FEB3C0547D65}">
      <dgm:prSet/>
      <dgm:spPr/>
      <dgm:t>
        <a:bodyPr/>
        <a:lstStyle/>
        <a:p>
          <a:endParaRPr lang="en-US">
            <a:latin typeface="Century Gothic" panose="020B0502020202020204" pitchFamily="34" charset="0"/>
          </a:endParaRPr>
        </a:p>
      </dgm:t>
    </dgm:pt>
    <dgm:pt modelId="{787BC3D2-C5FD-4B27-B5BC-435D87F2370D}" type="sibTrans" cxnId="{DE6B385D-6A20-4683-A490-FEB3C0547D65}">
      <dgm:prSet/>
      <dgm:spPr/>
      <dgm:t>
        <a:bodyPr/>
        <a:lstStyle/>
        <a:p>
          <a:endParaRPr lang="en-US">
            <a:latin typeface="Century Gothic" panose="020B0502020202020204" pitchFamily="34" charset="0"/>
          </a:endParaRPr>
        </a:p>
      </dgm:t>
    </dgm:pt>
    <dgm:pt modelId="{7208BF59-1FE9-426B-AF23-5D9DBA858B49}">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Οργανωτικά έξοδα</a:t>
          </a:r>
          <a:endParaRPr lang="en-US" sz="1800" dirty="0">
            <a:solidFill>
              <a:schemeClr val="tx1"/>
            </a:solidFill>
            <a:latin typeface="+mn-lt"/>
            <a:ea typeface="Verdana" panose="020B0604030504040204" pitchFamily="34" charset="0"/>
          </a:endParaRPr>
        </a:p>
      </dgm:t>
    </dgm:pt>
    <dgm:pt modelId="{37FCC0E3-1033-45A1-A752-23033847080D}" type="parTrans" cxnId="{77CD7D68-2A03-4D4B-B847-062E96B45DA7}">
      <dgm:prSet/>
      <dgm:spPr/>
      <dgm:t>
        <a:bodyPr/>
        <a:lstStyle/>
        <a:p>
          <a:endParaRPr lang="en-US">
            <a:latin typeface="Century Gothic" panose="020B0502020202020204" pitchFamily="34" charset="0"/>
          </a:endParaRPr>
        </a:p>
      </dgm:t>
    </dgm:pt>
    <dgm:pt modelId="{E8E19BF2-5227-4D16-8C08-DCC0679A0E8E}" type="sibTrans" cxnId="{77CD7D68-2A03-4D4B-B847-062E96B45DA7}">
      <dgm:prSet/>
      <dgm:spPr/>
      <dgm:t>
        <a:bodyPr/>
        <a:lstStyle/>
        <a:p>
          <a:endParaRPr lang="en-US">
            <a:latin typeface="Century Gothic" panose="020B0502020202020204" pitchFamily="34" charset="0"/>
          </a:endParaRPr>
        </a:p>
      </dgm:t>
    </dgm:pt>
    <dgm:pt modelId="{5AEF1A82-1E49-4640-9F7F-167CCADB81D7}">
      <dgm:prSet phldrT="[Text]" custT="1"/>
      <dgm:spPr/>
      <dgm:t>
        <a:bodyPr/>
        <a:lstStyle/>
        <a:p>
          <a:r>
            <a:rPr lang="el-GR" sz="2200" b="1" dirty="0">
              <a:latin typeface="+mn-lt"/>
              <a:ea typeface="Verdana" panose="020B0604030504040204" pitchFamily="34" charset="0"/>
            </a:rPr>
            <a:t>Βάσει πραγματικών εξόδων</a:t>
          </a:r>
          <a:endParaRPr lang="en-US" sz="2200" b="1" dirty="0">
            <a:latin typeface="+mn-lt"/>
            <a:ea typeface="Verdana" panose="020B0604030504040204" pitchFamily="34" charset="0"/>
          </a:endParaRPr>
        </a:p>
      </dgm:t>
    </dgm:pt>
    <dgm:pt modelId="{B85CE9F9-30EB-497A-9B41-979B5E037035}" type="parTrans" cxnId="{DB152ED4-F187-4A18-9893-B8ED2DEDCDD2}">
      <dgm:prSet/>
      <dgm:spPr/>
      <dgm:t>
        <a:bodyPr/>
        <a:lstStyle/>
        <a:p>
          <a:endParaRPr lang="en-US">
            <a:latin typeface="Century Gothic" panose="020B0502020202020204" pitchFamily="34" charset="0"/>
          </a:endParaRPr>
        </a:p>
      </dgm:t>
    </dgm:pt>
    <dgm:pt modelId="{A672B1EC-8EEF-4E55-A801-552176B0608C}" type="sibTrans" cxnId="{DB152ED4-F187-4A18-9893-B8ED2DEDCDD2}">
      <dgm:prSet/>
      <dgm:spPr/>
      <dgm:t>
        <a:bodyPr/>
        <a:lstStyle/>
        <a:p>
          <a:endParaRPr lang="en-US">
            <a:latin typeface="Century Gothic" panose="020B0502020202020204" pitchFamily="34" charset="0"/>
          </a:endParaRPr>
        </a:p>
      </dgm:t>
    </dgm:pt>
    <dgm:pt modelId="{A453FD26-6B35-4400-88CF-FF0CEF2833E9}">
      <dgm:prSet phldrT="[Text]" custT="1"/>
      <dgm:spPr/>
      <dgm:t>
        <a:bodyPr/>
        <a:lstStyle/>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dgm:t>
    </dgm:pt>
    <dgm:pt modelId="{540201CB-69CD-49D3-976A-46B6FFFC3AFB}" type="parTrans" cxnId="{A43649EA-005D-4AAF-BBFB-28E9D9AF2B16}">
      <dgm:prSet/>
      <dgm:spPr/>
      <dgm:t>
        <a:bodyPr/>
        <a:lstStyle/>
        <a:p>
          <a:endParaRPr lang="en-US">
            <a:latin typeface="Century Gothic" panose="020B0502020202020204" pitchFamily="34" charset="0"/>
          </a:endParaRPr>
        </a:p>
      </dgm:t>
    </dgm:pt>
    <dgm:pt modelId="{FBD84BEE-CBE5-442C-9522-2A08CAB83FEB}" type="sibTrans" cxnId="{A43649EA-005D-4AAF-BBFB-28E9D9AF2B16}">
      <dgm:prSet/>
      <dgm:spPr/>
      <dgm:t>
        <a:bodyPr/>
        <a:lstStyle/>
        <a:p>
          <a:endParaRPr lang="en-US">
            <a:latin typeface="Century Gothic" panose="020B0502020202020204" pitchFamily="34" charset="0"/>
          </a:endParaRPr>
        </a:p>
      </dgm:t>
    </dgm:pt>
    <dgm:pt modelId="{41CCD283-0814-439B-8060-7F6E6DC0A7FD}">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Έξοδα ταξιδιού</a:t>
          </a:r>
          <a:endParaRPr lang="en-US" sz="1800" dirty="0">
            <a:solidFill>
              <a:schemeClr val="tx1"/>
            </a:solidFill>
            <a:latin typeface="+mn-lt"/>
            <a:ea typeface="Verdana" panose="020B0604030504040204" pitchFamily="34" charset="0"/>
          </a:endParaRPr>
        </a:p>
      </dgm:t>
    </dgm:pt>
    <dgm:pt modelId="{57C25620-9FF0-4ABD-B68F-70C1AE75BD21}" type="parTrans" cxnId="{CD0B5D50-481A-497F-8120-4F13AD663CF7}">
      <dgm:prSet/>
      <dgm:spPr/>
      <dgm:t>
        <a:bodyPr/>
        <a:lstStyle/>
        <a:p>
          <a:endParaRPr lang="en-CY"/>
        </a:p>
      </dgm:t>
    </dgm:pt>
    <dgm:pt modelId="{D7EAAED2-1A6F-4478-BFDF-4F95DAC41A5C}" type="sibTrans" cxnId="{CD0B5D50-481A-497F-8120-4F13AD663CF7}">
      <dgm:prSet/>
      <dgm:spPr/>
      <dgm:t>
        <a:bodyPr/>
        <a:lstStyle/>
        <a:p>
          <a:endParaRPr lang="en-CY"/>
        </a:p>
      </dgm:t>
    </dgm:pt>
    <dgm:pt modelId="{019EEF25-0182-4465-BB39-83BEAC90ACE5}">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ατομικής στήριξης (διαβίωσης)</a:t>
          </a:r>
          <a:endParaRPr lang="en-US" sz="1800" dirty="0">
            <a:solidFill>
              <a:schemeClr val="tx1"/>
            </a:solidFill>
            <a:latin typeface="+mn-lt"/>
            <a:ea typeface="Verdana" panose="020B0604030504040204" pitchFamily="34" charset="0"/>
          </a:endParaRPr>
        </a:p>
      </dgm:t>
    </dgm:pt>
    <dgm:pt modelId="{0D3FBE62-F843-46DA-B88E-E8F41C0D21FC}" type="parTrans" cxnId="{6371CA82-2FE4-4C71-96A3-E343561BF7A6}">
      <dgm:prSet/>
      <dgm:spPr/>
      <dgm:t>
        <a:bodyPr/>
        <a:lstStyle/>
        <a:p>
          <a:endParaRPr lang="en-CY"/>
        </a:p>
      </dgm:t>
    </dgm:pt>
    <dgm:pt modelId="{C8317955-7E5C-4ED7-861D-EEACF859EF23}" type="sibTrans" cxnId="{6371CA82-2FE4-4C71-96A3-E343561BF7A6}">
      <dgm:prSet/>
      <dgm:spPr/>
      <dgm:t>
        <a:bodyPr/>
        <a:lstStyle/>
        <a:p>
          <a:endParaRPr lang="en-CY"/>
        </a:p>
      </dgm:t>
    </dgm:pt>
    <dgm:pt modelId="{987381F5-9A12-46E7-AFD7-99BF79242537}">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Δίδακτρα σεμιναρίων</a:t>
          </a:r>
          <a:r>
            <a:rPr lang="en-US" sz="1800" dirty="0">
              <a:solidFill>
                <a:schemeClr val="tx1"/>
              </a:solidFill>
              <a:latin typeface="+mn-lt"/>
              <a:ea typeface="Verdana" panose="020B0604030504040204" pitchFamily="34" charset="0"/>
            </a:rPr>
            <a:t> (</a:t>
          </a:r>
          <a:r>
            <a:rPr lang="el-GR" sz="1800" dirty="0">
              <a:solidFill>
                <a:schemeClr val="tx1"/>
              </a:solidFill>
              <a:latin typeface="+mn-lt"/>
              <a:ea typeface="Verdana" panose="020B0604030504040204" pitchFamily="34" charset="0"/>
            </a:rPr>
            <a:t>Μόνο για Προσωπικό</a:t>
          </a:r>
          <a:r>
            <a:rPr lang="en-US" sz="1800" dirty="0">
              <a:solidFill>
                <a:schemeClr val="tx1"/>
              </a:solidFill>
              <a:latin typeface="+mn-lt"/>
              <a:ea typeface="Verdana" panose="020B0604030504040204" pitchFamily="34" charset="0"/>
            </a:rPr>
            <a:t>)</a:t>
          </a:r>
        </a:p>
      </dgm:t>
    </dgm:pt>
    <dgm:pt modelId="{A7E2D955-1014-42AB-A907-1CA8EAF91DA5}" type="parTrans" cxnId="{2FF13F75-380A-45C5-B894-4475DB6357C9}">
      <dgm:prSet/>
      <dgm:spPr/>
      <dgm:t>
        <a:bodyPr/>
        <a:lstStyle/>
        <a:p>
          <a:endParaRPr lang="en-CY"/>
        </a:p>
      </dgm:t>
    </dgm:pt>
    <dgm:pt modelId="{0D3EB450-5E3E-414F-BC4E-9135376D49D8}" type="sibTrans" cxnId="{2FF13F75-380A-45C5-B894-4475DB6357C9}">
      <dgm:prSet/>
      <dgm:spPr/>
      <dgm:t>
        <a:bodyPr/>
        <a:lstStyle/>
        <a:p>
          <a:endParaRPr lang="en-CY"/>
        </a:p>
      </dgm:t>
    </dgm:pt>
    <dgm:pt modelId="{65873638-9068-453B-8DF7-2E9885A29987}">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Προπαρασκευαστικές επισκέψεις</a:t>
          </a:r>
          <a:endParaRPr lang="en-US" sz="1800" dirty="0">
            <a:solidFill>
              <a:schemeClr val="tx1"/>
            </a:solidFill>
            <a:latin typeface="+mn-lt"/>
            <a:ea typeface="Verdana" panose="020B0604030504040204" pitchFamily="34" charset="0"/>
          </a:endParaRPr>
        </a:p>
      </dgm:t>
    </dgm:pt>
    <dgm:pt modelId="{909130C6-E0BB-4C28-9F3F-64D12D0F8872}" type="parTrans" cxnId="{BE085E80-CA85-462E-97AD-4BE6BFCDC1EF}">
      <dgm:prSet/>
      <dgm:spPr/>
      <dgm:t>
        <a:bodyPr/>
        <a:lstStyle/>
        <a:p>
          <a:endParaRPr lang="en-CY"/>
        </a:p>
      </dgm:t>
    </dgm:pt>
    <dgm:pt modelId="{8451AC6E-A099-477C-B4AE-C28765B563BD}" type="sibTrans" cxnId="{BE085E80-CA85-462E-97AD-4BE6BFCDC1EF}">
      <dgm:prSet/>
      <dgm:spPr/>
      <dgm:t>
        <a:bodyPr/>
        <a:lstStyle/>
        <a:p>
          <a:endParaRPr lang="en-CY"/>
        </a:p>
      </dgm:t>
    </dgm:pt>
    <dgm:pt modelId="{0DAC5EE5-5FB2-4655-B198-EEF57D58A4E4}">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γλωσσικής προετοιμασίας (όπου εφαρμόζεται)</a:t>
          </a:r>
          <a:endParaRPr lang="en-US" sz="1800" dirty="0">
            <a:solidFill>
              <a:schemeClr val="tx1"/>
            </a:solidFill>
            <a:latin typeface="+mn-lt"/>
            <a:ea typeface="Verdana" panose="020B0604030504040204" pitchFamily="34" charset="0"/>
          </a:endParaRPr>
        </a:p>
      </dgm:t>
    </dgm:pt>
    <dgm:pt modelId="{B5810089-E817-481A-AEFE-8B0138BC9060}" type="parTrans" cxnId="{4F801E70-A1AD-47F6-A977-8545879ABBA5}">
      <dgm:prSet/>
      <dgm:spPr/>
      <dgm:t>
        <a:bodyPr/>
        <a:lstStyle/>
        <a:p>
          <a:endParaRPr lang="en-CY"/>
        </a:p>
      </dgm:t>
    </dgm:pt>
    <dgm:pt modelId="{2ABDD839-51F8-4CEC-9B39-EA2377C518E0}" type="sibTrans" cxnId="{4F801E70-A1AD-47F6-A977-8545879ABBA5}">
      <dgm:prSet/>
      <dgm:spPr/>
      <dgm:t>
        <a:bodyPr/>
        <a:lstStyle/>
        <a:p>
          <a:endParaRPr lang="en-CY"/>
        </a:p>
      </dgm:t>
    </dgm:pt>
    <dgm:pt modelId="{BF39CBCD-97F2-4589-83CC-A75F860D6E3D}">
      <dgm:prSet custT="1"/>
      <dgm:spPr/>
      <dgm:t>
        <a:bodyPr/>
        <a:lstStyle/>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Έκτακτες δαπάνες</a:t>
          </a:r>
          <a:endParaRPr lang="en-GB" sz="1800" kern="1200" dirty="0">
            <a:solidFill>
              <a:schemeClr val="tx1"/>
            </a:solidFill>
            <a:latin typeface="+mn-lt"/>
            <a:ea typeface="Verdana" panose="020B0604030504040204" pitchFamily="34" charset="0"/>
            <a:cs typeface="+mn-cs"/>
          </a:endParaRPr>
        </a:p>
      </dgm:t>
    </dgm:pt>
    <dgm:pt modelId="{04E214FE-1D61-4B92-9D03-1A9833DF945D}" type="sibTrans" cxnId="{FE1EF0CF-8BE1-443B-8CC6-486A5498E4E1}">
      <dgm:prSet/>
      <dgm:spPr/>
      <dgm:t>
        <a:bodyPr/>
        <a:lstStyle/>
        <a:p>
          <a:endParaRPr lang="en-US">
            <a:latin typeface="Century Gothic" panose="020B0502020202020204" pitchFamily="34" charset="0"/>
          </a:endParaRPr>
        </a:p>
      </dgm:t>
    </dgm:pt>
    <dgm:pt modelId="{A61069C9-2EB1-4629-B608-E8BCE5B4327C}" type="parTrans" cxnId="{FE1EF0CF-8BE1-443B-8CC6-486A5498E4E1}">
      <dgm:prSet/>
      <dgm:spPr/>
      <dgm:t>
        <a:bodyPr/>
        <a:lstStyle/>
        <a:p>
          <a:endParaRPr lang="en-US">
            <a:latin typeface="Century Gothic" panose="020B0502020202020204" pitchFamily="34" charset="0"/>
          </a:endParaRPr>
        </a:p>
      </dgm:t>
    </dgm:pt>
    <dgm:pt modelId="{9BE52E6B-37D8-4697-9A51-0B9297071208}">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Στήριξη συμπερίληψης για οργανισμούς</a:t>
          </a:r>
          <a:endParaRPr lang="en-US" sz="1800" dirty="0">
            <a:solidFill>
              <a:schemeClr val="tx1"/>
            </a:solidFill>
            <a:latin typeface="+mn-lt"/>
            <a:ea typeface="Verdana" panose="020B0604030504040204" pitchFamily="34" charset="0"/>
          </a:endParaRPr>
        </a:p>
      </dgm:t>
    </dgm:pt>
    <dgm:pt modelId="{964D992A-F6C4-46D0-AE65-6ED1E99F29E2}" type="parTrans" cxnId="{3A2CADEE-3564-4AA6-BFD7-CD2F1FFA0751}">
      <dgm:prSet/>
      <dgm:spPr/>
      <dgm:t>
        <a:bodyPr/>
        <a:lstStyle/>
        <a:p>
          <a:endParaRPr lang="en-US"/>
        </a:p>
      </dgm:t>
    </dgm:pt>
    <dgm:pt modelId="{8A951CA7-6CA5-4F96-8F75-F5CF05F46B71}" type="sibTrans" cxnId="{3A2CADEE-3564-4AA6-BFD7-CD2F1FFA0751}">
      <dgm:prSet/>
      <dgm:spPr/>
      <dgm:t>
        <a:bodyPr/>
        <a:lstStyle/>
        <a:p>
          <a:endParaRPr lang="en-US"/>
        </a:p>
      </dgm:t>
    </dgm:pt>
    <dgm:pt modelId="{6245224C-24B1-4EB6-89E4-DD24CF4C1E74}" type="pres">
      <dgm:prSet presAssocID="{EC97BECF-4265-4660-928E-19C0CED322FC}" presName="linear" presStyleCnt="0">
        <dgm:presLayoutVars>
          <dgm:animLvl val="lvl"/>
          <dgm:resizeHandles val="exact"/>
        </dgm:presLayoutVars>
      </dgm:prSet>
      <dgm:spPr/>
    </dgm:pt>
    <dgm:pt modelId="{B6AFAD86-D97F-49F3-991D-89CB1110D0FC}" type="pres">
      <dgm:prSet presAssocID="{0AEA81AA-F241-44A8-B507-8603DCBB4FBE}" presName="parentText" presStyleLbl="node1" presStyleIdx="0" presStyleCnt="2" custScaleX="105457" custScaleY="126540" custLinFactNeighborX="0" custLinFactNeighborY="-35064">
        <dgm:presLayoutVars>
          <dgm:chMax val="0"/>
          <dgm:bulletEnabled val="1"/>
        </dgm:presLayoutVars>
      </dgm:prSet>
      <dgm:spPr/>
    </dgm:pt>
    <dgm:pt modelId="{95500D3E-20F7-4931-A624-9154A111CE1B}" type="pres">
      <dgm:prSet presAssocID="{0AEA81AA-F241-44A8-B507-8603DCBB4FBE}" presName="childText" presStyleLbl="revTx" presStyleIdx="0" presStyleCnt="2" custScaleY="117037" custLinFactY="-6153" custLinFactNeighborX="334" custLinFactNeighborY="-100000">
        <dgm:presLayoutVars>
          <dgm:bulletEnabled val="1"/>
        </dgm:presLayoutVars>
      </dgm:prSet>
      <dgm:spPr/>
    </dgm:pt>
    <dgm:pt modelId="{7FB70556-8499-4A16-9503-7601EF30D601}" type="pres">
      <dgm:prSet presAssocID="{5AEF1A82-1E49-4640-9F7F-167CCADB81D7}" presName="parentText" presStyleLbl="node1" presStyleIdx="1" presStyleCnt="2" custScaleX="106293" custScaleY="118187" custLinFactNeighborX="0" custLinFactNeighborY="-69265">
        <dgm:presLayoutVars>
          <dgm:chMax val="0"/>
          <dgm:bulletEnabled val="1"/>
        </dgm:presLayoutVars>
      </dgm:prSet>
      <dgm:spPr/>
    </dgm:pt>
    <dgm:pt modelId="{5661C2E9-7FB6-40F4-A401-8B2B73FC6636}" type="pres">
      <dgm:prSet presAssocID="{5AEF1A82-1E49-4640-9F7F-167CCADB81D7}" presName="childText" presStyleLbl="revTx" presStyleIdx="1" presStyleCnt="2" custLinFactNeighborX="-757" custLinFactNeighborY="-58691">
        <dgm:presLayoutVars>
          <dgm:bulletEnabled val="1"/>
        </dgm:presLayoutVars>
      </dgm:prSet>
      <dgm:spPr/>
    </dgm:pt>
  </dgm:ptLst>
  <dgm:cxnLst>
    <dgm:cxn modelId="{8E8EC404-AAA7-45AF-8040-70F9B96F099E}" type="presOf" srcId="{7208BF59-1FE9-426B-AF23-5D9DBA858B49}" destId="{95500D3E-20F7-4931-A624-9154A111CE1B}" srcOrd="0" destOrd="0" presId="urn:microsoft.com/office/officeart/2005/8/layout/vList2"/>
    <dgm:cxn modelId="{4689B30C-29E6-4233-8D49-8FA8E5D9C591}" type="presOf" srcId="{EC97BECF-4265-4660-928E-19C0CED322FC}" destId="{6245224C-24B1-4EB6-89E4-DD24CF4C1E74}" srcOrd="0" destOrd="0" presId="urn:microsoft.com/office/officeart/2005/8/layout/vList2"/>
    <dgm:cxn modelId="{8927BE13-3F37-45AD-81AF-74D4AFB75F34}" type="presOf" srcId="{5AEF1A82-1E49-4640-9F7F-167CCADB81D7}" destId="{7FB70556-8499-4A16-9503-7601EF30D601}" srcOrd="0" destOrd="0" presId="urn:microsoft.com/office/officeart/2005/8/layout/vList2"/>
    <dgm:cxn modelId="{4294E725-FC60-4114-886F-C0778C0EAB32}" type="presOf" srcId="{BF39CBCD-97F2-4589-83CC-A75F860D6E3D}" destId="{5661C2E9-7FB6-40F4-A401-8B2B73FC6636}" srcOrd="0" destOrd="1" presId="urn:microsoft.com/office/officeart/2005/8/layout/vList2"/>
    <dgm:cxn modelId="{E11A1D37-0D3E-4099-9C7E-09CA2783524A}" type="presOf" srcId="{9BE52E6B-37D8-4697-9A51-0B9297071208}" destId="{95500D3E-20F7-4931-A624-9154A111CE1B}" srcOrd="0" destOrd="6" presId="urn:microsoft.com/office/officeart/2005/8/layout/vList2"/>
    <dgm:cxn modelId="{4CF7A738-A9E7-47AB-9835-F9B2D47910D9}" type="presOf" srcId="{987381F5-9A12-46E7-AFD7-99BF79242537}" destId="{95500D3E-20F7-4931-A624-9154A111CE1B}" srcOrd="0" destOrd="3" presId="urn:microsoft.com/office/officeart/2005/8/layout/vList2"/>
    <dgm:cxn modelId="{C1EBFD3E-8462-4D5C-AD9B-38C52E5EA4E1}" type="presOf" srcId="{65873638-9068-453B-8DF7-2E9885A29987}" destId="{95500D3E-20F7-4931-A624-9154A111CE1B}" srcOrd="0" destOrd="4" presId="urn:microsoft.com/office/officeart/2005/8/layout/vList2"/>
    <dgm:cxn modelId="{DE6B385D-6A20-4683-A490-FEB3C0547D65}" srcId="{EC97BECF-4265-4660-928E-19C0CED322FC}" destId="{0AEA81AA-F241-44A8-B507-8603DCBB4FBE}" srcOrd="0" destOrd="0" parTransId="{584EAC28-7971-4AD6-82CB-4D28D326159A}" sibTransId="{787BC3D2-C5FD-4B27-B5BC-435D87F2370D}"/>
    <dgm:cxn modelId="{AC748C61-46C0-4814-B6EF-9C11C07A89BD}" type="presOf" srcId="{41CCD283-0814-439B-8060-7F6E6DC0A7FD}" destId="{95500D3E-20F7-4931-A624-9154A111CE1B}" srcOrd="0" destOrd="1"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4F801E70-A1AD-47F6-A977-8545879ABBA5}" srcId="{0AEA81AA-F241-44A8-B507-8603DCBB4FBE}" destId="{0DAC5EE5-5FB2-4655-B198-EEF57D58A4E4}" srcOrd="5" destOrd="0" parTransId="{B5810089-E817-481A-AEFE-8B0138BC9060}" sibTransId="{2ABDD839-51F8-4CEC-9B39-EA2377C518E0}"/>
    <dgm:cxn modelId="{CD0B5D50-481A-497F-8120-4F13AD663CF7}" srcId="{0AEA81AA-F241-44A8-B507-8603DCBB4FBE}" destId="{41CCD283-0814-439B-8060-7F6E6DC0A7FD}" srcOrd="1" destOrd="0" parTransId="{57C25620-9FF0-4ABD-B68F-70C1AE75BD21}" sibTransId="{D7EAAED2-1A6F-4478-BFDF-4F95DAC41A5C}"/>
    <dgm:cxn modelId="{B9DDAF70-D177-4AE6-B003-A09CD8EE601C}" type="presOf" srcId="{0DAC5EE5-5FB2-4655-B198-EEF57D58A4E4}" destId="{95500D3E-20F7-4931-A624-9154A111CE1B}" srcOrd="0" destOrd="5" presId="urn:microsoft.com/office/officeart/2005/8/layout/vList2"/>
    <dgm:cxn modelId="{2FF13F75-380A-45C5-B894-4475DB6357C9}" srcId="{0AEA81AA-F241-44A8-B507-8603DCBB4FBE}" destId="{987381F5-9A12-46E7-AFD7-99BF79242537}" srcOrd="3" destOrd="0" parTransId="{A7E2D955-1014-42AB-A907-1CA8EAF91DA5}" sibTransId="{0D3EB450-5E3E-414F-BC4E-9135376D49D8}"/>
    <dgm:cxn modelId="{4810A358-6314-4B50-83DE-52C3597EB8A0}" type="presOf" srcId="{A453FD26-6B35-4400-88CF-FF0CEF2833E9}" destId="{5661C2E9-7FB6-40F4-A401-8B2B73FC6636}" srcOrd="0" destOrd="0" presId="urn:microsoft.com/office/officeart/2005/8/layout/vList2"/>
    <dgm:cxn modelId="{BE085E80-CA85-462E-97AD-4BE6BFCDC1EF}" srcId="{0AEA81AA-F241-44A8-B507-8603DCBB4FBE}" destId="{65873638-9068-453B-8DF7-2E9885A29987}" srcOrd="4" destOrd="0" parTransId="{909130C6-E0BB-4C28-9F3F-64D12D0F8872}" sibTransId="{8451AC6E-A099-477C-B4AE-C28765B563BD}"/>
    <dgm:cxn modelId="{6371CA82-2FE4-4C71-96A3-E343561BF7A6}" srcId="{0AEA81AA-F241-44A8-B507-8603DCBB4FBE}" destId="{019EEF25-0182-4465-BB39-83BEAC90ACE5}" srcOrd="2" destOrd="0" parTransId="{0D3FBE62-F843-46DA-B88E-E8F41C0D21FC}" sibTransId="{C8317955-7E5C-4ED7-861D-EEACF859EF23}"/>
    <dgm:cxn modelId="{444F51BC-0F7F-49D2-9146-F55CFD70C52E}" type="presOf" srcId="{0AEA81AA-F241-44A8-B507-8603DCBB4FBE}" destId="{B6AFAD86-D97F-49F3-991D-89CB1110D0FC}" srcOrd="0" destOrd="0" presId="urn:microsoft.com/office/officeart/2005/8/layout/vList2"/>
    <dgm:cxn modelId="{7C4559CC-3D09-4619-861F-1E760E14C6D3}" type="presOf" srcId="{019EEF25-0182-4465-BB39-83BEAC90ACE5}" destId="{95500D3E-20F7-4931-A624-9154A111CE1B}" srcOrd="0" destOrd="2"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DB152ED4-F187-4A18-9893-B8ED2DEDCDD2}" srcId="{EC97BECF-4265-4660-928E-19C0CED322FC}" destId="{5AEF1A82-1E49-4640-9F7F-167CCADB81D7}" srcOrd="1" destOrd="0" parTransId="{B85CE9F9-30EB-497A-9B41-979B5E037035}" sibTransId="{A672B1EC-8EEF-4E55-A801-552176B0608C}"/>
    <dgm:cxn modelId="{A43649EA-005D-4AAF-BBFB-28E9D9AF2B16}" srcId="{5AEF1A82-1E49-4640-9F7F-167CCADB81D7}" destId="{A453FD26-6B35-4400-88CF-FF0CEF2833E9}" srcOrd="0" destOrd="0" parTransId="{540201CB-69CD-49D3-976A-46B6FFFC3AFB}" sibTransId="{FBD84BEE-CBE5-442C-9522-2A08CAB83FEB}"/>
    <dgm:cxn modelId="{3A2CADEE-3564-4AA6-BFD7-CD2F1FFA0751}" srcId="{0AEA81AA-F241-44A8-B507-8603DCBB4FBE}" destId="{9BE52E6B-37D8-4697-9A51-0B9297071208}" srcOrd="6" destOrd="0" parTransId="{964D992A-F6C4-46D0-AE65-6ED1E99F29E2}" sibTransId="{8A951CA7-6CA5-4F96-8F75-F5CF05F46B71}"/>
    <dgm:cxn modelId="{920145BC-E0CE-427A-8083-B7D757766511}" type="presParOf" srcId="{6245224C-24B1-4EB6-89E4-DD24CF4C1E74}" destId="{B6AFAD86-D97F-49F3-991D-89CB1110D0FC}" srcOrd="0" destOrd="0" presId="urn:microsoft.com/office/officeart/2005/8/layout/vList2"/>
    <dgm:cxn modelId="{92C9B80A-1603-4C60-A9B3-5D0A6AF8F350}" type="presParOf" srcId="{6245224C-24B1-4EB6-89E4-DD24CF4C1E74}" destId="{95500D3E-20F7-4931-A624-9154A111CE1B}" srcOrd="1" destOrd="0" presId="urn:microsoft.com/office/officeart/2005/8/layout/vList2"/>
    <dgm:cxn modelId="{CC0E735B-002B-49C7-9D2E-620C8CCB9FC2}" type="presParOf" srcId="{6245224C-24B1-4EB6-89E4-DD24CF4C1E74}" destId="{7FB70556-8499-4A16-9503-7601EF30D601}" srcOrd="2" destOrd="0" presId="urn:microsoft.com/office/officeart/2005/8/layout/vList2"/>
    <dgm:cxn modelId="{67721BFA-888D-497A-B8A2-EF2E920D5405}"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B2D66-F520-40CE-A529-4F208A594A9B}">
      <dsp:nvSpPr>
        <dsp:cNvPr id="0" name=""/>
        <dsp:cNvSpPr/>
      </dsp:nvSpPr>
      <dsp:spPr>
        <a:xfrm>
          <a:off x="4274111" y="929445"/>
          <a:ext cx="2462568" cy="2462533"/>
        </a:xfrm>
        <a:prstGeom prst="ellipse">
          <a:avLst/>
        </a:prstGeom>
        <a:solidFill>
          <a:srgbClr val="4BC4CF"/>
        </a:solidFill>
        <a:ln w="25400" cap="flat" cmpd="sng" algn="ctr">
          <a:solidFill>
            <a:srgbClr val="01B5D9"/>
          </a:solidFill>
          <a:prstDash val="solid"/>
        </a:ln>
        <a:effectLst/>
      </dsp:spPr>
      <dsp:style>
        <a:lnRef idx="2">
          <a:scrgbClr r="0" g="0" b="0"/>
        </a:lnRef>
        <a:fillRef idx="1">
          <a:scrgbClr r="0" g="0" b="0"/>
        </a:fillRef>
        <a:effectRef idx="0">
          <a:scrgbClr r="0" g="0" b="0"/>
        </a:effectRef>
        <a:fontRef idx="minor">
          <a:schemeClr val="lt1"/>
        </a:fontRef>
      </dsp:style>
    </dsp:sp>
    <dsp:sp modelId="{E072AB8A-7D3B-4D62-9047-FED212416DB9}">
      <dsp:nvSpPr>
        <dsp:cNvPr id="0" name=""/>
        <dsp:cNvSpPr/>
      </dsp:nvSpPr>
      <dsp:spPr>
        <a:xfrm>
          <a:off x="4356161" y="1011544"/>
          <a:ext cx="2297923" cy="229833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chemeClr val="tx1">
                  <a:lumMod val="75000"/>
                  <a:lumOff val="25000"/>
                </a:schemeClr>
              </a:solidFill>
              <a:latin typeface="Century Gothic" panose="020B0502020202020204" pitchFamily="34" charset="0"/>
              <a:cs typeface="Arial" pitchFamily="34" charset="0"/>
            </a:rPr>
            <a:t>Υποβολή Πρότασης</a:t>
          </a:r>
          <a:endParaRPr lang="en-US" sz="1900" kern="1200" dirty="0"/>
        </a:p>
      </dsp:txBody>
      <dsp:txXfrm>
        <a:off x="4684904" y="1339939"/>
        <a:ext cx="1641530" cy="1641544"/>
      </dsp:txXfrm>
    </dsp:sp>
    <dsp:sp modelId="{154E6C99-E661-4E9E-99A7-2CA4D1EA7CB3}">
      <dsp:nvSpPr>
        <dsp:cNvPr id="0" name=""/>
        <dsp:cNvSpPr/>
      </dsp:nvSpPr>
      <dsp:spPr>
        <a:xfrm rot="2700000">
          <a:off x="1729726" y="929170"/>
          <a:ext cx="2462650" cy="2462650"/>
        </a:xfrm>
        <a:prstGeom prst="teardrop">
          <a:avLst>
            <a:gd name="adj" fmla="val 100000"/>
          </a:avLst>
        </a:prstGeom>
        <a:solidFill>
          <a:srgbClr val="1BA8A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05BC2F-EDA6-4434-8527-D0A297F9A351}">
      <dsp:nvSpPr>
        <dsp:cNvPr id="0" name=""/>
        <dsp:cNvSpPr/>
      </dsp:nvSpPr>
      <dsp:spPr>
        <a:xfrm>
          <a:off x="1832334" y="1008119"/>
          <a:ext cx="2297923" cy="2298335"/>
        </a:xfrm>
        <a:prstGeom prst="ellipse">
          <a:avLst/>
        </a:prstGeom>
        <a:solidFill>
          <a:srgbClr val="4BC4CF">
            <a:alpha val="90000"/>
          </a:srgbClr>
        </a:solidFill>
        <a:ln w="25400" cap="flat" cmpd="sng" algn="ctr">
          <a:solidFill>
            <a:srgbClr val="1BA8AF"/>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chemeClr val="tx1">
                  <a:lumMod val="75000"/>
                  <a:lumOff val="25000"/>
                </a:schemeClr>
              </a:solidFill>
              <a:latin typeface="Century Gothic" panose="020B0502020202020204" pitchFamily="34" charset="0"/>
              <a:cs typeface="Arial" pitchFamily="34" charset="0"/>
            </a:rPr>
            <a:t>Εντοπισμός Αναγκών και</a:t>
          </a:r>
          <a:r>
            <a:rPr lang="en-GB" sz="1900" b="1" kern="1200" dirty="0">
              <a:solidFill>
                <a:schemeClr val="tx1">
                  <a:lumMod val="75000"/>
                  <a:lumOff val="25000"/>
                </a:schemeClr>
              </a:solidFill>
              <a:latin typeface="Century Gothic" panose="020B0502020202020204" pitchFamily="34" charset="0"/>
              <a:cs typeface="Arial" pitchFamily="34" charset="0"/>
            </a:rPr>
            <a:t> </a:t>
          </a:r>
          <a:r>
            <a:rPr lang="el-GR" sz="1900" b="1" kern="1200" dirty="0">
              <a:solidFill>
                <a:schemeClr val="tx1">
                  <a:lumMod val="75000"/>
                  <a:lumOff val="25000"/>
                </a:schemeClr>
              </a:solidFill>
              <a:latin typeface="Century Gothic" panose="020B0502020202020204" pitchFamily="34" charset="0"/>
              <a:cs typeface="Arial" pitchFamily="34" charset="0"/>
            </a:rPr>
            <a:t>καθορισμός Στόχων Οργανισμού </a:t>
          </a:r>
          <a:endParaRPr lang="en-US" sz="1900" kern="1200" dirty="0"/>
        </a:p>
      </dsp:txBody>
      <dsp:txXfrm>
        <a:off x="2160531" y="1336515"/>
        <a:ext cx="1641530" cy="1641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814006" y="189211"/>
          <a:ext cx="3444995" cy="1061443"/>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Verdana" panose="020B0604030504040204" pitchFamily="34" charset="0"/>
              <a:ea typeface="Verdana" panose="020B0604030504040204" pitchFamily="34" charset="0"/>
            </a:rPr>
            <a:t>Πραγματοποιούνται με φυσική παρουσία των συμμετεχόντων</a:t>
          </a:r>
          <a:endParaRPr lang="en-US" sz="1800" kern="1200" dirty="0">
            <a:latin typeface="Verdana" panose="020B0604030504040204" pitchFamily="34" charset="0"/>
            <a:ea typeface="Verdana" panose="020B0604030504040204" pitchFamily="34" charset="0"/>
          </a:endParaRPr>
        </a:p>
      </dsp:txBody>
      <dsp:txXfrm>
        <a:off x="2814006" y="321891"/>
        <a:ext cx="3046954" cy="796083"/>
      </dsp:txXfrm>
    </dsp:sp>
    <dsp:sp modelId="{A1BCDEA2-9AA4-4DE4-B9B8-810C15EC9601}">
      <dsp:nvSpPr>
        <dsp:cNvPr id="0" name=""/>
        <dsp:cNvSpPr/>
      </dsp:nvSpPr>
      <dsp:spPr>
        <a:xfrm>
          <a:off x="221718" y="0"/>
          <a:ext cx="2592288" cy="14391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Verdana" panose="020B0604030504040204" pitchFamily="34" charset="0"/>
              <a:ea typeface="Verdana" panose="020B0604030504040204" pitchFamily="34" charset="0"/>
            </a:rPr>
            <a:t>Φυσικές </a:t>
          </a:r>
        </a:p>
        <a:p>
          <a:pPr marL="0" lvl="0" indent="0" algn="ctr" defTabSz="977900">
            <a:lnSpc>
              <a:spcPct val="90000"/>
            </a:lnSpc>
            <a:spcBef>
              <a:spcPct val="0"/>
            </a:spcBef>
            <a:spcAft>
              <a:spcPct val="35000"/>
            </a:spcAft>
            <a:buNone/>
          </a:pPr>
          <a:r>
            <a:rPr lang="el-GR" sz="1600" kern="1200" dirty="0">
              <a:latin typeface="Verdana" panose="020B0604030504040204" pitchFamily="34" charset="0"/>
              <a:ea typeface="Verdana" panose="020B0604030504040204" pitchFamily="34" charset="0"/>
            </a:rPr>
            <a:t>(Κινητικότητες Προσωπικού και Εκπαιδευομένων)</a:t>
          </a:r>
          <a:endParaRPr lang="en-US" sz="1600" kern="1200" dirty="0">
            <a:latin typeface="Verdana" panose="020B0604030504040204" pitchFamily="34" charset="0"/>
            <a:ea typeface="Verdana" panose="020B0604030504040204" pitchFamily="34" charset="0"/>
          </a:endParaRPr>
        </a:p>
      </dsp:txBody>
      <dsp:txXfrm>
        <a:off x="291970" y="70252"/>
        <a:ext cx="2451784" cy="1298624"/>
      </dsp:txXfrm>
    </dsp:sp>
    <dsp:sp modelId="{B6F61BA7-A624-4B4C-A7DB-BE39D6A23DFC}">
      <dsp:nvSpPr>
        <dsp:cNvPr id="0" name=""/>
        <dsp:cNvSpPr/>
      </dsp:nvSpPr>
      <dsp:spPr>
        <a:xfrm>
          <a:off x="2876059" y="1629282"/>
          <a:ext cx="3297506" cy="1101148"/>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Verdana" panose="020B0604030504040204" pitchFamily="34" charset="0"/>
              <a:ea typeface="Verdana" panose="020B0604030504040204" pitchFamily="34" charset="0"/>
            </a:rPr>
            <a:t>Συνδυασμός Φυσικής και Εικονικής Κινητικότητας</a:t>
          </a:r>
          <a:endParaRPr lang="en-US" sz="1800" kern="1200" dirty="0">
            <a:latin typeface="Verdana" panose="020B0604030504040204" pitchFamily="34" charset="0"/>
            <a:ea typeface="Verdana" panose="020B0604030504040204" pitchFamily="34" charset="0"/>
          </a:endParaRPr>
        </a:p>
      </dsp:txBody>
      <dsp:txXfrm>
        <a:off x="2876059" y="1766926"/>
        <a:ext cx="2884576" cy="825861"/>
      </dsp:txXfrm>
    </dsp:sp>
    <dsp:sp modelId="{3DE9BD8E-84BE-4CA1-B097-DDB9BAA33252}">
      <dsp:nvSpPr>
        <dsp:cNvPr id="0" name=""/>
        <dsp:cNvSpPr/>
      </dsp:nvSpPr>
      <dsp:spPr>
        <a:xfrm>
          <a:off x="226053" y="1567982"/>
          <a:ext cx="2592288" cy="143912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Verdana" panose="020B0604030504040204" pitchFamily="34" charset="0"/>
              <a:ea typeface="Verdana" panose="020B0604030504040204" pitchFamily="34" charset="0"/>
            </a:rPr>
            <a:t>Μεικτές</a:t>
          </a:r>
        </a:p>
        <a:p>
          <a:pPr marL="0" lvl="0" indent="0" algn="ctr" defTabSz="977900">
            <a:lnSpc>
              <a:spcPct val="90000"/>
            </a:lnSpc>
            <a:spcBef>
              <a:spcPct val="0"/>
            </a:spcBef>
            <a:spcAft>
              <a:spcPct val="35000"/>
            </a:spcAft>
            <a:buNone/>
          </a:pPr>
          <a:r>
            <a:rPr lang="el-GR" sz="1600" kern="1200" dirty="0">
              <a:latin typeface="Verdana" panose="020B0604030504040204" pitchFamily="34" charset="0"/>
              <a:ea typeface="Verdana" panose="020B0604030504040204" pitchFamily="34" charset="0"/>
            </a:rPr>
            <a:t>(Κινητικότητες Προσωπικού και Εκπαιδευομένων)</a:t>
          </a:r>
          <a:endParaRPr lang="en-US" sz="1600" kern="1200" dirty="0">
            <a:latin typeface="Verdana" panose="020B0604030504040204" pitchFamily="34" charset="0"/>
            <a:ea typeface="Verdana" panose="020B0604030504040204" pitchFamily="34" charset="0"/>
          </a:endParaRPr>
        </a:p>
      </dsp:txBody>
      <dsp:txXfrm>
        <a:off x="296305" y="1638234"/>
        <a:ext cx="2451784" cy="1298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0" y="172845"/>
          <a:ext cx="7885295" cy="5626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μοναδιαίου κόστους</a:t>
          </a:r>
          <a:endParaRPr lang="en-US" sz="2200" b="1" kern="1200" dirty="0">
            <a:latin typeface="+mn-lt"/>
            <a:ea typeface="Verdana" panose="020B0604030504040204" pitchFamily="34" charset="0"/>
          </a:endParaRPr>
        </a:p>
      </dsp:txBody>
      <dsp:txXfrm>
        <a:off x="27464" y="200309"/>
        <a:ext cx="7830367" cy="507682"/>
      </dsp:txXfrm>
    </dsp:sp>
    <dsp:sp modelId="{95500D3E-20F7-4931-A624-9154A111CE1B}">
      <dsp:nvSpPr>
        <dsp:cNvPr id="0" name=""/>
        <dsp:cNvSpPr/>
      </dsp:nvSpPr>
      <dsp:spPr>
        <a:xfrm>
          <a:off x="0" y="876188"/>
          <a:ext cx="7885295" cy="2369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58" tIns="22860" rIns="128016" bIns="22860" numCol="1" spcCol="1270" anchor="t" anchorCtr="0">
          <a:noAutofit/>
        </a:bodyPr>
        <a:lstStyle/>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Οργανωτικά έξοδα</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ταξιδιού</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ατομικής στήριξης (διαβίωσης)</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Δίδακτρα σεμιναρίων</a:t>
          </a:r>
          <a:r>
            <a:rPr lang="en-US" sz="1800" kern="1200" dirty="0">
              <a:solidFill>
                <a:schemeClr val="tx1"/>
              </a:solidFill>
              <a:latin typeface="+mn-lt"/>
              <a:ea typeface="Verdana" panose="020B0604030504040204" pitchFamily="34" charset="0"/>
            </a:rPr>
            <a:t> (</a:t>
          </a:r>
          <a:r>
            <a:rPr lang="el-GR" sz="1800" kern="1200" dirty="0">
              <a:solidFill>
                <a:schemeClr val="tx1"/>
              </a:solidFill>
              <a:latin typeface="+mn-lt"/>
              <a:ea typeface="Verdana" panose="020B0604030504040204" pitchFamily="34" charset="0"/>
            </a:rPr>
            <a:t>Μόνο για Προσωπικό</a:t>
          </a:r>
          <a:r>
            <a:rPr lang="en-US" sz="1800" kern="1200" dirty="0">
              <a:solidFill>
                <a:schemeClr val="tx1"/>
              </a:solidFill>
              <a:latin typeface="+mn-lt"/>
              <a:ea typeface="Verdana" panose="020B0604030504040204" pitchFamily="34" charset="0"/>
            </a:rPr>
            <a:t>)</a:t>
          </a: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Προπαρασκευαστικές επισκέψεις</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γλωσσικής προετοιμασίας (όπου εφαρμόζεται)</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Στήριξη συμπερίληψης για οργανισμούς</a:t>
          </a:r>
          <a:endParaRPr lang="en-US" sz="1800" kern="1200" dirty="0">
            <a:solidFill>
              <a:schemeClr val="tx1"/>
            </a:solidFill>
            <a:latin typeface="+mn-lt"/>
            <a:ea typeface="Verdana" panose="020B0604030504040204" pitchFamily="34" charset="0"/>
          </a:endParaRPr>
        </a:p>
      </dsp:txBody>
      <dsp:txXfrm>
        <a:off x="0" y="876188"/>
        <a:ext cx="7885295" cy="2369577"/>
      </dsp:txXfrm>
    </dsp:sp>
    <dsp:sp modelId="{7FB70556-8499-4A16-9503-7601EF30D601}">
      <dsp:nvSpPr>
        <dsp:cNvPr id="0" name=""/>
        <dsp:cNvSpPr/>
      </dsp:nvSpPr>
      <dsp:spPr>
        <a:xfrm>
          <a:off x="0" y="3392812"/>
          <a:ext cx="7885295" cy="52547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πραγματικών εξόδων</a:t>
          </a:r>
          <a:endParaRPr lang="en-US" sz="2200" b="1" kern="1200" dirty="0">
            <a:latin typeface="+mn-lt"/>
            <a:ea typeface="Verdana" panose="020B0604030504040204" pitchFamily="34" charset="0"/>
          </a:endParaRPr>
        </a:p>
      </dsp:txBody>
      <dsp:txXfrm>
        <a:off x="25651" y="3418463"/>
        <a:ext cx="7833993" cy="474170"/>
      </dsp:txXfrm>
    </dsp:sp>
    <dsp:sp modelId="{5661C2E9-7FB6-40F4-A401-8B2B73FC6636}">
      <dsp:nvSpPr>
        <dsp:cNvPr id="0" name=""/>
        <dsp:cNvSpPr/>
      </dsp:nvSpPr>
      <dsp:spPr>
        <a:xfrm>
          <a:off x="0" y="4079478"/>
          <a:ext cx="7885295" cy="6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58" tIns="22860" rIns="128016" bIns="22860" numCol="1" spcCol="1270" anchor="t" anchorCtr="0">
          <a:noAutofit/>
        </a:bodyPr>
        <a:lstStyle/>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Έκτακτες δαπάνες</a:t>
          </a:r>
          <a:endParaRPr lang="en-GB" sz="1800" kern="1200" dirty="0">
            <a:solidFill>
              <a:schemeClr val="tx1"/>
            </a:solidFill>
            <a:latin typeface="+mn-lt"/>
            <a:ea typeface="Verdana" panose="020B0604030504040204" pitchFamily="34" charset="0"/>
            <a:cs typeface="+mn-cs"/>
          </a:endParaRPr>
        </a:p>
      </dsp:txBody>
      <dsp:txXfrm>
        <a:off x="0" y="4079478"/>
        <a:ext cx="7885295" cy="60945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0.4395</cdr:x>
      <cdr:y>0.5</cdr:y>
    </cdr:from>
    <cdr:to>
      <cdr:x>0.54492</cdr:x>
      <cdr:y>0.55843</cdr:y>
    </cdr:to>
    <cdr:pic>
      <cdr:nvPicPr>
        <cdr:cNvPr id="2" name="chart">
          <a:extLst xmlns:a="http://schemas.openxmlformats.org/drawingml/2006/main">
            <a:ext uri="{FF2B5EF4-FFF2-40B4-BE49-F238E27FC236}">
              <a16:creationId xmlns:a16="http://schemas.microsoft.com/office/drawing/2014/main" id="{EEE0D84A-0DDB-CDDB-DA99-163306E1221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129762" y="2556284"/>
          <a:ext cx="990628" cy="298730"/>
        </a:xfrm>
        <a:prstGeom xmlns:a="http://schemas.openxmlformats.org/drawingml/2006/main" prst="rect">
          <a:avLst/>
        </a:prstGeom>
      </cdr:spPr>
    </cdr:pic>
  </cdr:relSizeAnchor>
  <cdr:relSizeAnchor xmlns:cdr="http://schemas.openxmlformats.org/drawingml/2006/chartDrawing">
    <cdr:from>
      <cdr:x>0.27965</cdr:x>
      <cdr:y>0.38028</cdr:y>
    </cdr:from>
    <cdr:to>
      <cdr:x>0.36789</cdr:x>
      <cdr:y>0.43871</cdr:y>
    </cdr:to>
    <cdr:pic>
      <cdr:nvPicPr>
        <cdr:cNvPr id="3" name="chart">
          <a:extLst xmlns:a="http://schemas.openxmlformats.org/drawingml/2006/main">
            <a:ext uri="{FF2B5EF4-FFF2-40B4-BE49-F238E27FC236}">
              <a16:creationId xmlns:a16="http://schemas.microsoft.com/office/drawing/2014/main" id="{1E24DAC7-3269-390C-4160-40A1128D74A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627784" y="1944216"/>
          <a:ext cx="829128" cy="298730"/>
        </a:xfrm>
        <a:prstGeom xmlns:a="http://schemas.openxmlformats.org/drawingml/2006/main" prst="rect">
          <a:avLst/>
        </a:prstGeom>
      </cdr:spPr>
    </cdr:pic>
  </cdr:relSizeAnchor>
  <cdr:relSizeAnchor xmlns:cdr="http://schemas.openxmlformats.org/drawingml/2006/chartDrawing">
    <cdr:from>
      <cdr:x>0.34096</cdr:x>
      <cdr:y>0.44157</cdr:y>
    </cdr:from>
    <cdr:to>
      <cdr:x>0.44088</cdr:x>
      <cdr:y>0.5</cdr:y>
    </cdr:to>
    <cdr:pic>
      <cdr:nvPicPr>
        <cdr:cNvPr id="4" name="chart">
          <a:extLst xmlns:a="http://schemas.openxmlformats.org/drawingml/2006/main">
            <a:ext uri="{FF2B5EF4-FFF2-40B4-BE49-F238E27FC236}">
              <a16:creationId xmlns:a16="http://schemas.microsoft.com/office/drawing/2014/main" id="{BF05714B-B353-91D7-3097-A6971908C71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3203848" y="2257554"/>
          <a:ext cx="938865" cy="298730"/>
        </a:xfrm>
        <a:prstGeom xmlns:a="http://schemas.openxmlformats.org/drawingml/2006/main" prst="rect">
          <a:avLst/>
        </a:prstGeom>
      </cdr:spPr>
    </cdr:pic>
  </cdr:relSizeAnchor>
  <cdr:relSizeAnchor xmlns:cdr="http://schemas.openxmlformats.org/drawingml/2006/chartDrawing">
    <cdr:from>
      <cdr:x>0.57852</cdr:x>
      <cdr:y>0.21127</cdr:y>
    </cdr:from>
    <cdr:to>
      <cdr:x>0.66676</cdr:x>
      <cdr:y>0.2697</cdr:y>
    </cdr:to>
    <cdr:pic>
      <cdr:nvPicPr>
        <cdr:cNvPr id="5" name="chart">
          <a:extLst xmlns:a="http://schemas.openxmlformats.org/drawingml/2006/main">
            <a:ext uri="{FF2B5EF4-FFF2-40B4-BE49-F238E27FC236}">
              <a16:creationId xmlns:a16="http://schemas.microsoft.com/office/drawing/2014/main" id="{124139D7-7806-3BDF-25FA-B5BA74954FB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5436096" y="1080120"/>
          <a:ext cx="829128" cy="298730"/>
        </a:xfrm>
        <a:prstGeom xmlns:a="http://schemas.openxmlformats.org/drawingml/2006/main" prst="rect">
          <a:avLst/>
        </a:prstGeom>
      </cdr:spPr>
    </cdr:pic>
  </cdr:relSizeAnchor>
  <cdr:relSizeAnchor xmlns:cdr="http://schemas.openxmlformats.org/drawingml/2006/chartDrawing">
    <cdr:from>
      <cdr:x>0.48656</cdr:x>
      <cdr:y>0.14085</cdr:y>
    </cdr:from>
    <cdr:to>
      <cdr:x>0.58648</cdr:x>
      <cdr:y>0.19928</cdr:y>
    </cdr:to>
    <cdr:pic>
      <cdr:nvPicPr>
        <cdr:cNvPr id="6" name="chart">
          <a:extLst xmlns:a="http://schemas.openxmlformats.org/drawingml/2006/main">
            <a:ext uri="{FF2B5EF4-FFF2-40B4-BE49-F238E27FC236}">
              <a16:creationId xmlns:a16="http://schemas.microsoft.com/office/drawing/2014/main" id="{7D2D4A02-9758-32D5-C767-33F4E8150DC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4572000" y="720080"/>
          <a:ext cx="938865" cy="298730"/>
        </a:xfrm>
        <a:prstGeom xmlns:a="http://schemas.openxmlformats.org/drawingml/2006/main" prst="rect">
          <a:avLst/>
        </a:prstGeom>
      </cdr:spPr>
    </cdr:pic>
  </cdr:relSizeAnchor>
  <cdr:relSizeAnchor xmlns:cdr="http://schemas.openxmlformats.org/drawingml/2006/chartDrawing">
    <cdr:from>
      <cdr:x>0.249</cdr:x>
      <cdr:y>0.08451</cdr:y>
    </cdr:from>
    <cdr:to>
      <cdr:x>0.33724</cdr:x>
      <cdr:y>0.14294</cdr:y>
    </cdr:to>
    <cdr:pic>
      <cdr:nvPicPr>
        <cdr:cNvPr id="7" name="chart">
          <a:extLst xmlns:a="http://schemas.openxmlformats.org/drawingml/2006/main">
            <a:ext uri="{FF2B5EF4-FFF2-40B4-BE49-F238E27FC236}">
              <a16:creationId xmlns:a16="http://schemas.microsoft.com/office/drawing/2014/main" id="{78154C0C-CC9A-2C7E-8FC4-5FB3E113C7A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2339752" y="432048"/>
          <a:ext cx="829128" cy="298730"/>
        </a:xfrm>
        <a:prstGeom xmlns:a="http://schemas.openxmlformats.org/drawingml/2006/main" prst="rect">
          <a:avLst/>
        </a:prstGeom>
      </cdr:spPr>
    </cdr:pic>
  </cdr:relSizeAnchor>
  <cdr:relSizeAnchor xmlns:cdr="http://schemas.openxmlformats.org/drawingml/2006/chartDrawing">
    <cdr:from>
      <cdr:x>0.26433</cdr:x>
      <cdr:y>0.78873</cdr:y>
    </cdr:from>
    <cdr:to>
      <cdr:x>0.34089</cdr:x>
      <cdr:y>0.84507</cdr:y>
    </cdr:to>
    <cdr:pic>
      <cdr:nvPicPr>
        <cdr:cNvPr id="8" name="chart">
          <a:extLst xmlns:a="http://schemas.openxmlformats.org/drawingml/2006/main">
            <a:ext uri="{FF2B5EF4-FFF2-40B4-BE49-F238E27FC236}">
              <a16:creationId xmlns:a16="http://schemas.microsoft.com/office/drawing/2014/main" id="{5D5A1B58-1CE6-4E81-D562-4FF6BE7E241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2483768" y="4032448"/>
          <a:ext cx="719390" cy="288032"/>
        </a:xfrm>
        <a:prstGeom xmlns:a="http://schemas.openxmlformats.org/drawingml/2006/main" prst="rect">
          <a:avLst/>
        </a:prstGeom>
      </cdr:spPr>
    </cdr:pic>
  </cdr:relSizeAnchor>
  <cdr:relSizeAnchor xmlns:cdr="http://schemas.openxmlformats.org/drawingml/2006/chartDrawing">
    <cdr:from>
      <cdr:x>0.21835</cdr:x>
      <cdr:y>0.71831</cdr:y>
    </cdr:from>
    <cdr:to>
      <cdr:x>0.29491</cdr:x>
      <cdr:y>0.80282</cdr:y>
    </cdr:to>
    <cdr:pic>
      <cdr:nvPicPr>
        <cdr:cNvPr id="9" name="chart">
          <a:extLst xmlns:a="http://schemas.openxmlformats.org/drawingml/2006/main">
            <a:ext uri="{FF2B5EF4-FFF2-40B4-BE49-F238E27FC236}">
              <a16:creationId xmlns:a16="http://schemas.microsoft.com/office/drawing/2014/main" id="{B5F944FC-D524-E2DD-E767-079C7F6B05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2051720" y="3672408"/>
          <a:ext cx="719390" cy="432048"/>
        </a:xfrm>
        <a:prstGeom xmlns:a="http://schemas.openxmlformats.org/drawingml/2006/main" prst="rect">
          <a:avLst/>
        </a:prstGeom>
      </cdr:spPr>
    </cdr:pic>
  </cdr:relSizeAnchor>
  <cdr:relSizeAnchor xmlns:cdr="http://schemas.openxmlformats.org/drawingml/2006/chartDrawing">
    <cdr:from>
      <cdr:x>0.21835</cdr:x>
      <cdr:y>0.66197</cdr:y>
    </cdr:from>
    <cdr:to>
      <cdr:x>0.29491</cdr:x>
      <cdr:y>0.7204</cdr:y>
    </cdr:to>
    <cdr:pic>
      <cdr:nvPicPr>
        <cdr:cNvPr id="10" name="chart">
          <a:extLst xmlns:a="http://schemas.openxmlformats.org/drawingml/2006/main">
            <a:ext uri="{FF2B5EF4-FFF2-40B4-BE49-F238E27FC236}">
              <a16:creationId xmlns:a16="http://schemas.microsoft.com/office/drawing/2014/main" id="{30B82576-7467-067E-7B31-E42B4C5676C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9"/>
        <a:stretch xmlns:a="http://schemas.openxmlformats.org/drawingml/2006/main">
          <a:fillRect/>
        </a:stretch>
      </cdr:blipFill>
      <cdr:spPr>
        <a:xfrm xmlns:a="http://schemas.openxmlformats.org/drawingml/2006/main">
          <a:off x="2051720" y="3384376"/>
          <a:ext cx="719390" cy="29873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9" y="1"/>
            <a:ext cx="3038475" cy="465138"/>
          </a:xfrm>
          <a:prstGeom prst="rect">
            <a:avLst/>
          </a:prstGeom>
        </p:spPr>
        <p:txBody>
          <a:bodyPr vert="horz" lIns="91440" tIns="45720" rIns="91440" bIns="45720" rtlCol="0"/>
          <a:lstStyle>
            <a:lvl1pPr algn="r">
              <a:defRPr sz="1200"/>
            </a:lvl1pPr>
          </a:lstStyle>
          <a:p>
            <a:fld id="{75FE1BE7-F90D-4ED2-9596-F4B3E3C3EE34}" type="datetimeFigureOut">
              <a:rPr lang="en-GB" smtClean="0"/>
              <a:t>13/01/2025</a:t>
            </a:fld>
            <a:endParaRPr lang="en-GB"/>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D04FA4B2-6F26-4105-8AFC-37E9ED71A066}" type="datetimeFigureOut">
              <a:rPr lang="en-GB" smtClean="0"/>
              <a:t>13/01/2025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dep.org.cy/wp-content/uploads/Rev.-Accreditation_Template-for-eligible-organizations.doc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a:t>
            </a:fld>
            <a:endParaRPr lang="en-GB"/>
          </a:p>
        </p:txBody>
      </p:sp>
    </p:spTree>
    <p:extLst>
      <p:ext uri="{BB962C8B-B14F-4D97-AF65-F5344CB8AC3E}">
        <p14:creationId xmlns:p14="http://schemas.microsoft.com/office/powerpoint/2010/main" val="115743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Ο προϋπολογισμός που βλέπετε εδώ αφορά μόνο στην Κύπρο, δηλαδή στις αποκεντρωμένες δράσεις που τυγχάνουν διαχείρισης από το ΙΔΕΠ. Αφορούν επίσης μόνο την πρόσκληση του 202</a:t>
            </a:r>
            <a:r>
              <a:rPr lang="en-GB" dirty="0"/>
              <a:t>5</a:t>
            </a: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Σε όλες τις περιπτώσεις υπάρχει διαχωρισμός μεταξύ των διαπιστευμένων και των μη διαπιστευμένων οργανισμών που θα εξηγήσουμε στη συνέχεια τη διαφορά τους.</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Στους διαπιστευμένους οργανισμούς θα προστεθούν φέτος και όσοι οργανισμοί έλαβαν τη διαπίστευση στα πλαίσια της Πρόσκλησης του 2024.</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135261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οργανισμοί που συμμετέχουν στις συγκεκριμένες δράσεις, είτε ως οργανισμοί αποστολής είτε ως υποδοχής, πρέπει να έχουν την βάση τους σε μία από τις 27 χώρες – μέλη της ΕΕ ή σε μια Τρίτη χώρα που να είναι συνδεδεμένη με το Πρόγραμμα. Οι δραστηριότητες πρέπει πάντα να πραγματοποιούνται στη χώρα όπου είναι νόμιμα εγκατεστημένος ο οργανισμός υποδοχής. Κάθε δραστηριότητα πρέπει να πραγματοποιείται σε μία μόνο χώρα.</a:t>
            </a:r>
          </a:p>
          <a:p>
            <a:endParaRPr lang="en-US" baseline="0" dirty="0"/>
          </a:p>
          <a:p>
            <a:r>
              <a:rPr lang="el-GR" baseline="0" dirty="0"/>
              <a:t>Η Διεθνής Κινητικότητα στον τομέα της ΕΕΚ καλύπτει μόνο τις δραστηριότητες </a:t>
            </a:r>
            <a:r>
              <a:rPr lang="en-GB" baseline="0" dirty="0"/>
              <a:t>job shadowing &amp; teaching/training assignment </a:t>
            </a:r>
            <a:r>
              <a:rPr lang="el-GR" baseline="0" dirty="0"/>
              <a:t>και μπορεί να αξιοποιήσει μόνο το 20% του εγκεκριμένου προϋπολογισμού ενός Σχεδίου</a:t>
            </a:r>
          </a:p>
          <a:p>
            <a:r>
              <a:rPr lang="el-GR" baseline="0" dirty="0"/>
              <a:t>Καθώς μας ρωτάτε συχνά, διευκρινίζουμε ότι το Η.Β. ανήκει στην Περιφέρεια 14 και ως εκ τούτου, οργανισμοί που εδρεύουν στο Η.Β. μπορούν να λειτουργήσουν ως οργανισμοί υποδοχής μόνο στον Τομέα της ΕΕΚ, στα πλαίσια δηλαδή της Διεθνούς Κινητικότητας. </a:t>
            </a:r>
          </a:p>
          <a:p>
            <a:endParaRPr lang="el-GR" baseline="0" dirty="0"/>
          </a:p>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11</a:t>
            </a:fld>
            <a:endParaRPr lang="en-GB" dirty="0"/>
          </a:p>
        </p:txBody>
      </p:sp>
    </p:spTree>
    <p:extLst>
      <p:ext uri="{BB962C8B-B14F-4D97-AF65-F5344CB8AC3E}">
        <p14:creationId xmlns:p14="http://schemas.microsoft.com/office/powerpoint/2010/main" val="102940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Αιτήσεις υποβάλλονται από οργανισμούς ΜΟΝΟ - Νομικές οντότητες</a:t>
            </a:r>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12</a:t>
            </a:fld>
            <a:endParaRPr lang="en-GB" dirty="0"/>
          </a:p>
        </p:txBody>
      </p:sp>
    </p:spTree>
    <p:extLst>
      <p:ext uri="{BB962C8B-B14F-4D97-AF65-F5344CB8AC3E}">
        <p14:creationId xmlns:p14="http://schemas.microsoft.com/office/powerpoint/2010/main" val="262394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Για επιχορήγηση </a:t>
            </a:r>
            <a:r>
              <a:rPr lang="el-GR" b="1" baseline="0" dirty="0"/>
              <a:t>μπορούν να υποβάλουν αίτηση μόνο οργανισμοί</a:t>
            </a:r>
            <a:r>
              <a:rPr lang="el-GR" baseline="0" dirty="0"/>
              <a:t>, δηλαδή νομικές οντότητες και όχι φυσικά πρόσωπα, τα οποία ανήκουν στους τομείς της Επαγγελματικής Εκπαίδευσης και Κατάρτισης, Σχολικής Εκπαίδευσης και Εκπαίδευσης Ενηλίκων, αντίστοιχα.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Δεν θα τα διαβάσω αναλυτικά, μπορείτε να βρείτε </a:t>
            </a:r>
            <a:r>
              <a:rPr lang="el-GR" sz="1200" dirty="0">
                <a:solidFill>
                  <a:schemeClr val="tx1">
                    <a:lumMod val="75000"/>
                    <a:lumOff val="25000"/>
                  </a:schemeClr>
                </a:solidFill>
                <a:ea typeface="Verdana" panose="020B0604030504040204" pitchFamily="34" charset="0"/>
              </a:rPr>
              <a:t>αναλυτικό κατάλογο όλων</a:t>
            </a:r>
            <a:r>
              <a:rPr lang="el-GR" sz="1200" baseline="0" dirty="0">
                <a:solidFill>
                  <a:schemeClr val="tx1">
                    <a:lumMod val="75000"/>
                    <a:lumOff val="25000"/>
                  </a:schemeClr>
                </a:solidFill>
                <a:ea typeface="Verdana" panose="020B0604030504040204" pitchFamily="34" charset="0"/>
              </a:rPr>
              <a:t> </a:t>
            </a:r>
            <a:r>
              <a:rPr lang="el-GR" sz="1200" dirty="0">
                <a:ea typeface="Verdana" panose="020B0604030504040204" pitchFamily="34" charset="0"/>
                <a:hlinkClick r:id="rId3"/>
              </a:rPr>
              <a:t>των επιλέξιμων οργανισμών </a:t>
            </a:r>
            <a:r>
              <a:rPr lang="el-GR" sz="1200" dirty="0">
                <a:solidFill>
                  <a:schemeClr val="tx1">
                    <a:lumMod val="75000"/>
                    <a:lumOff val="25000"/>
                  </a:schemeClr>
                </a:solidFill>
                <a:ea typeface="Verdana" panose="020B0604030504040204" pitchFamily="34" charset="0"/>
              </a:rPr>
              <a:t>στην ιστοσελίδα του ΙΔΕΠ Διά Βίου Μάθησης</a:t>
            </a:r>
            <a:endParaRPr lang="el-GR" baseline="0" dirty="0"/>
          </a:p>
          <a:p>
            <a:pPr algn="l"/>
            <a:endParaRPr lang="el-GR" baseline="0" dirty="0"/>
          </a:p>
          <a:p>
            <a:pPr algn="l"/>
            <a:r>
              <a:rPr lang="el-GR" baseline="0" dirty="0"/>
              <a:t>Γενικότερα, για την </a:t>
            </a:r>
            <a:r>
              <a:rPr lang="el-GR" b="1" baseline="0" dirty="0"/>
              <a:t>ΣΕ </a:t>
            </a:r>
            <a:r>
              <a:rPr lang="el-GR" baseline="0" dirty="0"/>
              <a:t>δικαιούχοι είναι δημόσια ή ιδιωτικά σχολεία, που είναι αναγνωρισμένα από το Υπουργείο Παιδείας, Αθλητισμού και Νεολαίας, και άλλοι φορείς όπως το ίδιο το Υπουργείο, το Παιδαγωγικό Ινστιτούτο, </a:t>
            </a:r>
            <a:r>
              <a:rPr lang="el-GR" baseline="0" dirty="0" err="1"/>
              <a:t>κλπ</a:t>
            </a:r>
            <a:r>
              <a:rPr lang="el-GR" baseline="0" dirty="0"/>
              <a:t> που δραστηριοποιούνται στον τομέα της Σχολικής Εκπαίδευσης, για την </a:t>
            </a:r>
            <a:r>
              <a:rPr lang="el-GR" b="1" baseline="0" dirty="0"/>
              <a:t>ΕΕΚ</a:t>
            </a:r>
            <a:r>
              <a:rPr lang="el-GR" baseline="0" dirty="0"/>
              <a:t> δικαιούχοι είναι τεχνικές σχολές, ο</a:t>
            </a:r>
            <a:r>
              <a:rPr lang="el-GR" sz="1800" b="0" i="0" u="none" strike="noStrike" baseline="0" dirty="0">
                <a:solidFill>
                  <a:srgbClr val="404040"/>
                </a:solidFill>
                <a:latin typeface="Verdana" panose="020B0604030504040204" pitchFamily="34" charset="0"/>
              </a:rPr>
              <a:t>ργανισμοί/κέντρα αρχικής επαγγελματικής κατάρτισης</a:t>
            </a:r>
            <a:r>
              <a:rPr lang="el-GR" sz="1800" b="0" i="0" u="none" strike="noStrike" baseline="0" dirty="0">
                <a:solidFill>
                  <a:srgbClr val="000000"/>
                </a:solidFill>
                <a:latin typeface="Verdana" panose="020B0604030504040204" pitchFamily="34" charset="0"/>
              </a:rPr>
              <a:t> </a:t>
            </a:r>
            <a:r>
              <a:rPr lang="el-GR" sz="1800" b="0" i="0" u="none" strike="noStrike" baseline="0" dirty="0">
                <a:solidFill>
                  <a:srgbClr val="404040"/>
                </a:solidFill>
                <a:latin typeface="Verdana" panose="020B0604030504040204" pitchFamily="34" charset="0"/>
              </a:rPr>
              <a:t>ή συνεχούς επαγγελματικής εκπαίδευσης και κατάρτισης,</a:t>
            </a:r>
            <a:r>
              <a:rPr lang="el-GR" sz="1800" dirty="0">
                <a:solidFill>
                  <a:srgbClr val="FF0000"/>
                </a:solidFill>
                <a:highlight>
                  <a:srgbClr val="00FF00"/>
                </a:highlight>
                <a:ea typeface="Verdana" panose="020B0604030504040204" pitchFamily="34" charset="0"/>
              </a:rPr>
              <a:t> 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a:t>
            </a:r>
            <a:r>
              <a:rPr lang="el-GR" sz="1800" dirty="0">
                <a:solidFill>
                  <a:srgbClr val="FF0000"/>
                </a:solidFill>
                <a:highlight>
                  <a:srgbClr val="00FF00"/>
                </a:highlight>
                <a:ea typeface="Verdana" panose="020B0604030504040204" pitchFamily="34" charset="0"/>
              </a:rPr>
              <a:t>5,</a:t>
            </a:r>
            <a:r>
              <a:rPr lang="en-US" sz="1800" dirty="0">
                <a:solidFill>
                  <a:srgbClr val="FF0000"/>
                </a:solidFill>
                <a:highlight>
                  <a:srgbClr val="00FF00"/>
                </a:highlight>
                <a:ea typeface="Verdana" panose="020B0604030504040204" pitchFamily="34" charset="0"/>
              </a:rPr>
              <a:t> </a:t>
            </a:r>
            <a:r>
              <a:rPr lang="el-GR" sz="1800" b="0" i="0" u="none" strike="noStrike" baseline="0" dirty="0">
                <a:solidFill>
                  <a:srgbClr val="404040"/>
                </a:solidFill>
                <a:latin typeface="Verdana" panose="020B0604030504040204" pitchFamily="34" charset="0"/>
              </a:rPr>
              <a:t> </a:t>
            </a:r>
            <a:r>
              <a:rPr lang="el-GR" sz="1800" dirty="0">
                <a:solidFill>
                  <a:srgbClr val="FF0000"/>
                </a:solidFill>
                <a:highlight>
                  <a:srgbClr val="00FF00"/>
                </a:highlight>
                <a:ea typeface="Verdana" panose="020B0604030504040204" pitchFamily="34" charset="0"/>
              </a:rPr>
              <a:t>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NQF6 </a:t>
            </a:r>
            <a:r>
              <a:rPr lang="el-GR" sz="1800" dirty="0">
                <a:ea typeface="Verdana" panose="020B0604030504040204" pitchFamily="34" charset="0"/>
              </a:rPr>
              <a:t>και</a:t>
            </a:r>
            <a:r>
              <a:rPr lang="en-US" sz="1800" dirty="0">
                <a:ea typeface="Verdana" panose="020B0604030504040204" pitchFamily="34" charset="0"/>
              </a:rPr>
              <a:t> </a:t>
            </a:r>
            <a:r>
              <a:rPr lang="el-GR" sz="1800" dirty="0">
                <a:ea typeface="Verdana" panose="020B0604030504040204" pitchFamily="34" charset="0"/>
              </a:rPr>
              <a:t>έχουν</a:t>
            </a:r>
            <a:r>
              <a:rPr lang="en-US" sz="1800" dirty="0">
                <a:ea typeface="Verdana" panose="020B0604030504040204" pitchFamily="34" charset="0"/>
              </a:rPr>
              <a:t> </a:t>
            </a:r>
            <a:r>
              <a:rPr lang="el-GR" sz="1800" dirty="0">
                <a:ea typeface="Verdana" panose="020B0604030504040204" pitchFamily="34" charset="0"/>
              </a:rPr>
              <a:t>επαγγελματικούς</a:t>
            </a:r>
            <a:r>
              <a:rPr lang="en-US" sz="1800" dirty="0">
                <a:ea typeface="Verdana" panose="020B0604030504040204" pitchFamily="34" charset="0"/>
              </a:rPr>
              <a:t> </a:t>
            </a:r>
            <a:r>
              <a:rPr lang="el-GR" sz="1800" dirty="0">
                <a:ea typeface="Verdana" panose="020B0604030504040204" pitchFamily="34" charset="0"/>
              </a:rPr>
              <a:t>κλάδους</a:t>
            </a:r>
            <a:r>
              <a:rPr lang="en-US" sz="1800" dirty="0">
                <a:ea typeface="Verdana" panose="020B0604030504040204" pitchFamily="34" charset="0"/>
              </a:rPr>
              <a:t> </a:t>
            </a:r>
            <a:r>
              <a:rPr lang="el-GR" sz="1800" dirty="0">
                <a:ea typeface="Verdana" panose="020B0604030504040204" pitchFamily="34" charset="0"/>
              </a:rPr>
              <a:t>σπουδών</a:t>
            </a:r>
            <a:r>
              <a:rPr lang="en-US" sz="1800" dirty="0">
                <a:ea typeface="Verdana" panose="020B0604030504040204" pitchFamily="34" charset="0"/>
              </a:rPr>
              <a:t> </a:t>
            </a:r>
            <a:r>
              <a:rPr lang="el-GR" sz="1800" dirty="0">
                <a:ea typeface="Verdana" panose="020B0604030504040204" pitchFamily="34" charset="0"/>
              </a:rPr>
              <a:t>πιστοποιημένους</a:t>
            </a:r>
            <a:r>
              <a:rPr lang="en-US" sz="1800" dirty="0">
                <a:ea typeface="Verdana" panose="020B0604030504040204" pitchFamily="34" charset="0"/>
              </a:rPr>
              <a:t> </a:t>
            </a:r>
            <a:r>
              <a:rPr lang="el-GR" sz="1800" dirty="0">
                <a:ea typeface="Verdana" panose="020B0604030504040204" pitchFamily="34" charset="0"/>
              </a:rPr>
              <a:t>από</a:t>
            </a:r>
            <a:r>
              <a:rPr lang="en-US" sz="1800" dirty="0">
                <a:ea typeface="Verdana" panose="020B0604030504040204" pitchFamily="34" charset="0"/>
              </a:rPr>
              <a:t> </a:t>
            </a:r>
            <a:r>
              <a:rPr lang="el-GR" sz="1800" dirty="0">
                <a:ea typeface="Verdana" panose="020B0604030504040204" pitchFamily="34" charset="0"/>
              </a:rPr>
              <a:t>το</a:t>
            </a:r>
            <a:r>
              <a:rPr lang="en-US" sz="1800" dirty="0">
                <a:ea typeface="Verdana" panose="020B0604030504040204" pitchFamily="34" charset="0"/>
              </a:rPr>
              <a:t> </a:t>
            </a:r>
            <a:r>
              <a:rPr lang="el-GR" sz="1800" dirty="0">
                <a:ea typeface="Verdana" panose="020B0604030504040204" pitchFamily="34" charset="0"/>
              </a:rPr>
              <a:t>ΔΙΠΑΕ </a:t>
            </a:r>
            <a:r>
              <a:rPr lang="el-GR" sz="1800" dirty="0" err="1">
                <a:ea typeface="Verdana" panose="020B0604030504040204" pitchFamily="34" charset="0"/>
              </a:rPr>
              <a:t>κτλ</a:t>
            </a:r>
            <a:r>
              <a:rPr lang="el-GR" sz="1800" dirty="0">
                <a:ea typeface="Verdana" panose="020B0604030504040204" pitchFamily="34" charset="0"/>
              </a:rPr>
              <a:t> και για την </a:t>
            </a:r>
            <a:r>
              <a:rPr lang="el-GR" sz="1800" b="1" dirty="0">
                <a:ea typeface="Verdana" panose="020B0604030504040204" pitchFamily="34" charset="0"/>
              </a:rPr>
              <a:t>ΕΕ</a:t>
            </a:r>
            <a:r>
              <a:rPr lang="el-GR" sz="1800" dirty="0">
                <a:ea typeface="Verdana" panose="020B0604030504040204" pitchFamily="34" charset="0"/>
              </a:rPr>
              <a:t> δικαιούχοι είναι τα εσπερινά Γυμνάσια – Λύκεια, Επιμορφωτικά Κέντρα, MKO, Δήμοι/</a:t>
            </a:r>
            <a:r>
              <a:rPr lang="el-GR" sz="1800" dirty="0" err="1">
                <a:ea typeface="Verdana" panose="020B0604030504040204" pitchFamily="34" charset="0"/>
              </a:rPr>
              <a:t>Kοινοτικά</a:t>
            </a:r>
            <a:r>
              <a:rPr lang="el-GR" sz="1800" dirty="0">
                <a:ea typeface="Verdana" panose="020B0604030504040204" pitchFamily="34" charset="0"/>
              </a:rPr>
              <a:t> Συμβούλια </a:t>
            </a:r>
            <a:r>
              <a:rPr lang="el-GR" sz="1800" dirty="0" err="1">
                <a:ea typeface="Verdana" panose="020B0604030504040204" pitchFamily="34" charset="0"/>
              </a:rPr>
              <a:t>κτλ</a:t>
            </a:r>
            <a:endParaRPr lang="en-US" sz="1800" dirty="0">
              <a:ea typeface="Verdana" panose="020B0604030504040204" pitchFamily="34" charset="0"/>
            </a:endParaRPr>
          </a:p>
          <a:p>
            <a:pPr algn="l"/>
            <a:endParaRPr lang="en-US" sz="1800" b="0" i="0" u="none" strike="noStrike" baseline="0" dirty="0">
              <a:solidFill>
                <a:srgbClr val="40404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aseline="0" dirty="0"/>
              <a:t>Να σημειώσουμε ότι δεν απαιτείται προηγούμενη εμπειρία στο </a:t>
            </a:r>
            <a:r>
              <a:rPr lang="en-GB" sz="1800" baseline="0" dirty="0"/>
              <a:t>Erasmus+ </a:t>
            </a:r>
            <a:r>
              <a:rPr lang="el-GR" sz="1800" baseline="0" dirty="0"/>
              <a:t>για να υποβάλει ένας οργανισμός αίτηση για επιχορήγηση.</a:t>
            </a:r>
            <a:r>
              <a:rPr lang="en-GB" sz="1800" baseline="0" dirty="0"/>
              <a:t> </a:t>
            </a:r>
            <a:r>
              <a:rPr lang="el-GR" sz="1800" baseline="0" dirty="0"/>
              <a:t>Εντούτοις, για απόκτηση διαπίστευσης απαιτείται πείρα τουλάχιστον δύο ετών στον Τομέα υποβολής της αίτησης.</a:t>
            </a:r>
            <a:endParaRPr lang="el-GR" sz="1800" b="0" i="0" u="none" strike="noStrike" baseline="0" dirty="0">
              <a:solidFill>
                <a:srgbClr val="404040"/>
              </a:solidFill>
              <a:latin typeface="Verdana" panose="020B0604030504040204" pitchFamily="34" charset="0"/>
            </a:endParaRPr>
          </a:p>
          <a:p>
            <a:pPr algn="l"/>
            <a:endParaRPr lang="el-GR" sz="1800" b="0" i="0" u="none" strike="noStrike" baseline="0" dirty="0">
              <a:solidFill>
                <a:srgbClr val="404040"/>
              </a:solidFill>
              <a:latin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13</a:t>
            </a:fld>
            <a:endParaRPr lang="en-GB"/>
          </a:p>
        </p:txBody>
      </p:sp>
    </p:spTree>
    <p:extLst>
      <p:ext uri="{BB962C8B-B14F-4D97-AF65-F5344CB8AC3E}">
        <p14:creationId xmlns:p14="http://schemas.microsoft.com/office/powerpoint/2010/main" val="198671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459A9-0527-FCE3-D620-B05E09DED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5BFEC-1644-6615-C51D-28491A5FE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DF33C-6BFF-7BA9-7DC6-0BD535692E53}"/>
              </a:ext>
            </a:extLst>
          </p:cNvPr>
          <p:cNvSpPr>
            <a:spLocks noGrp="1"/>
          </p:cNvSpPr>
          <p:nvPr>
            <p:ph type="body" idx="1"/>
          </p:nvPr>
        </p:nvSpPr>
        <p:spPr/>
        <p:txBody>
          <a:bodyPr/>
          <a:lstStyle/>
          <a:p>
            <a:r>
              <a:rPr lang="el-GR" dirty="0"/>
              <a:t>ΕΠΙΛΕΞΙΜΟΙ ΣΥΜΜΕΤΕΧΟΝΤΕΣ </a:t>
            </a:r>
            <a:r>
              <a:rPr lang="en-GB" dirty="0"/>
              <a:t> </a:t>
            </a:r>
            <a:r>
              <a:rPr lang="el-GR" dirty="0"/>
              <a:t>– ΠΡΟΣΩΠΙΚΟ </a:t>
            </a:r>
            <a:endParaRPr lang="en-GB" dirty="0"/>
          </a:p>
          <a:p>
            <a:endParaRPr lang="en-GB" dirty="0"/>
          </a:p>
          <a:p>
            <a:r>
              <a:rPr lang="el-GR" dirty="0"/>
              <a:t>Όσον</a:t>
            </a:r>
            <a:r>
              <a:rPr lang="el-GR" baseline="0" dirty="0"/>
              <a:t> αφορά στα σχέδια </a:t>
            </a:r>
            <a:r>
              <a:rPr lang="el-GR" b="1" baseline="0" dirty="0"/>
              <a:t>σχολικής εκπαίδευσης</a:t>
            </a:r>
            <a:r>
              <a:rPr lang="el-GR" b="0" baseline="0" dirty="0"/>
              <a:t>, από το προσωπικό μπορούν να συμμετάσχουν εκπαιδευτικοί, μέλη της διεύθυνσης ή και μη διδακτικό προσωπικό </a:t>
            </a:r>
            <a:r>
              <a:rPr lang="el-GR" baseline="0" dirty="0"/>
              <a:t>δημόσιων και ιδιωτικών σχολείων όλων των βαθμίδων, καθώς και προσωπικό δημόσιων φορέων και συντονιστικών σωμάτων που δραστηριοποιούνται στον τομέα της ΣΕ.</a:t>
            </a:r>
          </a:p>
          <a:p>
            <a:r>
              <a:rPr lang="el-GR" dirty="0"/>
              <a:t>Όσον</a:t>
            </a:r>
            <a:r>
              <a:rPr lang="el-GR" baseline="0" dirty="0"/>
              <a:t> αφορά στα σχέδια </a:t>
            </a:r>
            <a:r>
              <a:rPr lang="el-GR" b="1" baseline="0" dirty="0"/>
              <a:t>ΕΕΚ </a:t>
            </a:r>
            <a:r>
              <a:rPr lang="el-GR" b="0" baseline="0" dirty="0"/>
              <a:t>από το προσωπικό μπορούν να συμμετάσχουν </a:t>
            </a:r>
            <a:r>
              <a:rPr lang="el-GR" sz="1200" dirty="0">
                <a:ea typeface="Verdana" panose="020B0604030504040204" pitchFamily="34" charset="0"/>
              </a:rPr>
              <a:t>Εκπαιδευτικοί Δευτεροβάθμιων Τεχνικών και Επαγγελματικών Σχολών Εκπαίδευσης και Κατάρτισης (ΤΕΣΕΚ), Εκπαιδευτές σε ιδρύματα/κέντρα αρχικής και συνεχούς ΕΕΚ, Μη διδακτικό προσωπικό, Διοικητικό</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Διευθυντικό Προσωπικό, Λειτουργοί Διεθνούς Κινητικότητας (International </a:t>
            </a:r>
            <a:r>
              <a:rPr lang="el-GR" sz="1200" dirty="0" err="1">
                <a:ea typeface="Verdana" panose="020B0604030504040204" pitchFamily="34" charset="0"/>
              </a:rPr>
              <a:t>Mobility</a:t>
            </a:r>
            <a:r>
              <a:rPr lang="el-GR" sz="1200" dirty="0">
                <a:ea typeface="Verdana" panose="020B0604030504040204" pitchFamily="34" charset="0"/>
              </a:rPr>
              <a:t> </a:t>
            </a:r>
            <a:r>
              <a:rPr lang="el-GR" sz="1200" dirty="0" err="1">
                <a:ea typeface="Verdana" panose="020B0604030504040204" pitchFamily="34" charset="0"/>
              </a:rPr>
              <a:t>Officers</a:t>
            </a:r>
            <a:r>
              <a:rPr lang="el-GR" sz="1200" dirty="0">
                <a:ea typeface="Verdana" panose="020B0604030504040204" pitchFamily="34" charset="0"/>
              </a:rPr>
              <a:t>), Σύμβουλοι</a:t>
            </a:r>
          </a:p>
          <a:p>
            <a:r>
              <a:rPr lang="el-GR" dirty="0"/>
              <a:t>Όσον</a:t>
            </a:r>
            <a:r>
              <a:rPr lang="el-GR" baseline="0" dirty="0"/>
              <a:t> αφορά στα σχέδια </a:t>
            </a:r>
            <a:r>
              <a:rPr lang="el-GR" b="1" baseline="0" dirty="0"/>
              <a:t>ΕΕ </a:t>
            </a:r>
            <a:r>
              <a:rPr lang="el-GR" b="0" baseline="0" dirty="0"/>
              <a:t>από το προσωπικό μπορούν να συμμετάσχουν </a:t>
            </a:r>
            <a:r>
              <a:rPr lang="el-GR" sz="1200" dirty="0">
                <a:ea typeface="Verdana" panose="020B0604030504040204" pitchFamily="34" charset="0"/>
              </a:rPr>
              <a:t>Εκπαιδευτές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Μέλη της Διεύθυνσης/Μη διδακτικό προσωπικό Οργανισμών που παρέχουν Εκπαίδευση σε Ενήλικες, Εκπαιδευτικοί Εσπερινών Γυμνασίων – Λυκείων, Προσωπικό κέντρων απασχόλησης ατόμων με ειδικές ανάγκες, Προσωπικό ΜΚΟ, Πολιτιστικών Ιδρυμάτων, Βιβλιοθηκών και Μουσείων, Εκπαιδευτές Τμήματος Φυλακών, Μέλη Συνδέσμων Γονέων, Άτομα που χαράζουν πολιτική στον Τομέα της ΕΕ, π.χ. λειτουργοί του ΥΠΠΑΝ - Σύμβουλοι Εκπαίδευσης Ενηλίκων</a:t>
            </a:r>
          </a:p>
        </p:txBody>
      </p:sp>
      <p:sp>
        <p:nvSpPr>
          <p:cNvPr id="4" name="Slide Number Placeholder 3">
            <a:extLst>
              <a:ext uri="{FF2B5EF4-FFF2-40B4-BE49-F238E27FC236}">
                <a16:creationId xmlns:a16="http://schemas.microsoft.com/office/drawing/2014/main" id="{1606EAF1-FF50-E6FF-AE13-BAAEE8C4E359}"/>
              </a:ext>
            </a:extLst>
          </p:cNvPr>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84851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ΕΠΙΛΕΞΙΜΟΙ ΣΥΜΜΕΤΕΧΟΝΤΕΣ - ΕΚΠΑΙΔΕΥΟΜΕΝΟΙ 	</a:t>
            </a:r>
            <a:endParaRPr lang="en-GB" dirty="0"/>
          </a:p>
          <a:p>
            <a:r>
              <a:rPr lang="el-GR" dirty="0"/>
              <a:t>Όσον</a:t>
            </a:r>
            <a:r>
              <a:rPr lang="el-GR" baseline="0" dirty="0"/>
              <a:t> αφορά στα σχέδια </a:t>
            </a:r>
            <a:r>
              <a:rPr lang="el-GR" b="1" baseline="0" dirty="0"/>
              <a:t>σχολικής εκπαίδευσης</a:t>
            </a:r>
            <a:r>
              <a:rPr lang="el-GR" baseline="0" dirty="0"/>
              <a:t>, από τους εκπαιδευόμενους μπορούν να συμμετάσχουν μαθητές τόσο των δημόσιων όσο και των ιδιωτικών σχολείων.</a:t>
            </a:r>
          </a:p>
          <a:p>
            <a:pPr algn="just">
              <a:lnSpc>
                <a:spcPct val="120000"/>
              </a:lnSpc>
              <a:spcBef>
                <a:spcPts val="0"/>
              </a:spcBef>
              <a:buFont typeface="Wingdings" panose="05000000000000000000" pitchFamily="2" charset="2"/>
              <a:buNone/>
              <a:defRPr/>
            </a:pPr>
            <a:r>
              <a:rPr lang="el-GR" dirty="0"/>
              <a:t>Όσον</a:t>
            </a:r>
            <a:r>
              <a:rPr lang="el-GR" baseline="0" dirty="0"/>
              <a:t> αφορά στα σχέδια </a:t>
            </a:r>
            <a:r>
              <a:rPr lang="el-GR" b="1" baseline="0" dirty="0"/>
              <a:t>εκπαίδευσης ενηλίκων, </a:t>
            </a:r>
            <a:r>
              <a:rPr lang="el-GR" baseline="0" dirty="0"/>
              <a:t>από τους εκπαιδευόμενους μπορούν να συμμετάσχουν </a:t>
            </a:r>
            <a:r>
              <a:rPr lang="el-GR" sz="1200" dirty="0">
                <a:ea typeface="Verdana" panose="020B0604030504040204" pitchFamily="34" charset="0"/>
              </a:rPr>
              <a:t>Εκπαιδευόμενοι σε προγράμματα εκπαίδευσης ενηλίκων, Εκπαιδευόμενοι Εσπερινών Γυμνασίων – Λυκείων (εξαιρούνται Εσπερινές Τεχνικές Σχολές),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κέντρων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ινστιτούτων εκπαίδευσης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επιμόρφωσης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ΜΚΟ</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ανθρωπιστικών οργανώσεων που εστιάζουν στην εκπαίδευση ευάλωτων και περιθωριοποιημένων ομάδων ατόμων: π.χ. μετανάστες, </a:t>
            </a:r>
            <a:r>
              <a:rPr lang="el-GR" sz="1200" dirty="0" err="1">
                <a:ea typeface="Verdana" panose="020B0604030504040204" pitchFamily="34" charset="0"/>
              </a:rPr>
              <a:t>αιτητές</a:t>
            </a:r>
            <a:r>
              <a:rPr lang="el-GR" sz="1200" dirty="0">
                <a:ea typeface="Verdana" panose="020B060403050404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 Αλλόγλωσσοι που φοιτούν σε σχολεία γλωσσών με σκοπό την ένταξη τους στην τοπική κοινωνία/κουλτούρα,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σωματείων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ομοσπονδιών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ιδρυμάτων για ευάλωτες ομάδες στόχου (π.χ. μονογονεϊκές οικογένειες),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σε Κέντρα απασχόλησης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ιδρύματα με ειδικές ανάγκες</a:t>
            </a:r>
            <a:r>
              <a:rPr lang="el-GR" sz="1200" dirty="0">
                <a:solidFill>
                  <a:prstClr val="black"/>
                </a:solidFill>
                <a:ea typeface="Verdana" panose="020B0604030504040204" pitchFamily="34" charset="0"/>
              </a:rPr>
              <a:t>, με σκοπό την εκπαίδευσή τους για ένταξη στο κοινωνικό σύνολο</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απασχόληση.</a:t>
            </a:r>
            <a:endParaRPr lang="el-GR" sz="1200" dirty="0">
              <a:solidFill>
                <a:sysClr val="windowText" lastClr="000000"/>
              </a:solidFill>
              <a:ea typeface="Verdana" panose="020B0604030504040204" pitchFamily="34" charset="0"/>
            </a:endParaRPr>
          </a:p>
          <a:p>
            <a:pPr algn="just">
              <a:lnSpc>
                <a:spcPct val="120000"/>
              </a:lnSpc>
              <a:spcBef>
                <a:spcPts val="0"/>
              </a:spcBef>
              <a:buFont typeface="Wingdings" panose="05000000000000000000" pitchFamily="2" charset="2"/>
              <a:buNone/>
            </a:pPr>
            <a:r>
              <a:rPr lang="el-GR" dirty="0"/>
              <a:t>Όσον</a:t>
            </a:r>
            <a:r>
              <a:rPr lang="el-GR" baseline="0" dirty="0"/>
              <a:t> αφορά στα σχέδια </a:t>
            </a:r>
            <a:r>
              <a:rPr lang="el-GR" b="1" baseline="0" dirty="0"/>
              <a:t>επαγγελματικής</a:t>
            </a:r>
            <a:r>
              <a:rPr lang="el-GR" baseline="0" dirty="0"/>
              <a:t> </a:t>
            </a:r>
            <a:r>
              <a:rPr lang="el-GR" b="1" baseline="0" dirty="0"/>
              <a:t>εκπαίδευσης και κατάρτισης, </a:t>
            </a:r>
            <a:r>
              <a:rPr lang="el-GR" baseline="0" dirty="0"/>
              <a:t>από τους εκπαιδευόμενους μπορούν να συμμετάσχουν </a:t>
            </a:r>
            <a:r>
              <a:rPr lang="el-GR" sz="1200" dirty="0">
                <a:ea typeface="Verdana" panose="020B0604030504040204" pitchFamily="34" charset="0"/>
              </a:rPr>
              <a:t>Εκπαιδευόμενοι</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Μαθητευόμενοι</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(εγγεγραμμένοι</a:t>
            </a:r>
            <a:r>
              <a:rPr lang="en-US" sz="1200" dirty="0">
                <a:ea typeface="Verdana" panose="020B0604030504040204" pitchFamily="34" charset="0"/>
              </a:rPr>
              <a:t> </a:t>
            </a:r>
            <a:r>
              <a:rPr lang="el-GR" sz="1200" dirty="0">
                <a:ea typeface="Verdana" panose="020B0604030504040204" pitchFamily="34" charset="0"/>
              </a:rPr>
              <a:t>σε</a:t>
            </a:r>
            <a:r>
              <a:rPr lang="en-US" sz="1200" dirty="0">
                <a:ea typeface="Verdana" panose="020B0604030504040204" pitchFamily="34" charset="0"/>
              </a:rPr>
              <a:t> </a:t>
            </a:r>
            <a:r>
              <a:rPr lang="el-GR" sz="1200" dirty="0">
                <a:ea typeface="Verdana" panose="020B0604030504040204" pitchFamily="34" charset="0"/>
              </a:rPr>
              <a:t>επιλέξιμο</a:t>
            </a:r>
            <a:r>
              <a:rPr lang="en-US" sz="1200" dirty="0">
                <a:ea typeface="Verdana" panose="020B0604030504040204" pitchFamily="34" charset="0"/>
              </a:rPr>
              <a:t> </a:t>
            </a:r>
            <a:r>
              <a:rPr lang="el-GR" sz="1200" dirty="0">
                <a:ea typeface="Verdana" panose="020B0604030504040204" pitchFamily="34" charset="0"/>
              </a:rPr>
              <a:t>πρόγραμμα</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 Πρόσφατοι</a:t>
            </a:r>
            <a:r>
              <a:rPr lang="en-US" sz="1200" dirty="0">
                <a:ea typeface="Verdana" panose="020B0604030504040204" pitchFamily="34" charset="0"/>
              </a:rPr>
              <a:t> </a:t>
            </a:r>
            <a:r>
              <a:rPr lang="el-GR" sz="1200" dirty="0">
                <a:ea typeface="Verdana" panose="020B0604030504040204" pitchFamily="34" charset="0"/>
              </a:rPr>
              <a:t>απόφοιτοι</a:t>
            </a:r>
            <a:r>
              <a:rPr lang="en-US" sz="1200" dirty="0">
                <a:ea typeface="Verdana" panose="020B0604030504040204" pitchFamily="34" charset="0"/>
              </a:rPr>
              <a:t> </a:t>
            </a:r>
            <a:r>
              <a:rPr lang="el-GR" sz="1200" dirty="0">
                <a:ea typeface="Verdana" panose="020B0604030504040204" pitchFamily="34" charset="0"/>
              </a:rPr>
              <a:t>επιλέξιμων</a:t>
            </a:r>
            <a:r>
              <a:rPr lang="en-US" sz="1200" dirty="0">
                <a:ea typeface="Verdana" panose="020B0604030504040204" pitchFamily="34" charset="0"/>
              </a:rPr>
              <a:t> </a:t>
            </a:r>
            <a:r>
              <a:rPr lang="el-GR" sz="1200" dirty="0">
                <a:ea typeface="Verdana" panose="020B0604030504040204" pitchFamily="34" charset="0"/>
              </a:rPr>
              <a:t>προγραμμάτων</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εντός</a:t>
            </a:r>
            <a:r>
              <a:rPr lang="en-US" sz="1200" dirty="0">
                <a:ea typeface="Verdana" panose="020B0604030504040204" pitchFamily="34" charset="0"/>
              </a:rPr>
              <a:t> </a:t>
            </a:r>
            <a:r>
              <a:rPr lang="el-GR" sz="1200" dirty="0">
                <a:ea typeface="Verdana" panose="020B0604030504040204" pitchFamily="34" charset="0"/>
              </a:rPr>
              <a:t>12</a:t>
            </a:r>
            <a:r>
              <a:rPr lang="en-US" sz="1200" dirty="0">
                <a:ea typeface="Verdana" panose="020B0604030504040204" pitchFamily="34" charset="0"/>
              </a:rPr>
              <a:t> </a:t>
            </a:r>
            <a:r>
              <a:rPr lang="el-GR" sz="1200" dirty="0">
                <a:ea typeface="Verdana" panose="020B0604030504040204" pitchFamily="34" charset="0"/>
              </a:rPr>
              <a:t>μηνών</a:t>
            </a:r>
            <a:r>
              <a:rPr lang="en-US" sz="1200" dirty="0">
                <a:ea typeface="Verdana" panose="020B0604030504040204" pitchFamily="34" charset="0"/>
              </a:rPr>
              <a:t> </a:t>
            </a:r>
            <a:r>
              <a:rPr lang="el-GR" sz="1200" dirty="0">
                <a:ea typeface="Verdana" panose="020B0604030504040204" pitchFamily="34" charset="0"/>
              </a:rPr>
              <a:t>μετά</a:t>
            </a:r>
            <a:r>
              <a:rPr lang="en-US" sz="1200" dirty="0">
                <a:ea typeface="Verdana" panose="020B0604030504040204" pitchFamily="34" charset="0"/>
              </a:rPr>
              <a:t> </a:t>
            </a:r>
            <a:r>
              <a:rPr lang="el-GR" sz="1200" dirty="0">
                <a:ea typeface="Verdana" panose="020B0604030504040204" pitchFamily="34" charset="0"/>
              </a:rPr>
              <a:t>την</a:t>
            </a:r>
            <a:r>
              <a:rPr lang="en-US" sz="1200" dirty="0">
                <a:ea typeface="Verdana" panose="020B0604030504040204" pitchFamily="34" charset="0"/>
              </a:rPr>
              <a:t> </a:t>
            </a:r>
            <a:r>
              <a:rPr lang="el-GR" sz="1200" dirty="0">
                <a:ea typeface="Verdana" panose="020B0604030504040204" pitchFamily="34" charset="0"/>
              </a:rPr>
              <a:t>αποφοίτησή</a:t>
            </a:r>
            <a:r>
              <a:rPr lang="en-US" sz="1200" dirty="0">
                <a:ea typeface="Verdana" panose="020B0604030504040204" pitchFamily="34" charset="0"/>
              </a:rPr>
              <a:t> </a:t>
            </a:r>
            <a:r>
              <a:rPr lang="el-GR" sz="1200" dirty="0">
                <a:ea typeface="Verdana" panose="020B0604030504040204" pitchFamily="34" charset="0"/>
              </a:rPr>
              <a:t>τους, Εκπαιδευόμενοι που ανήκουν σε ευάλωτες ομάδες στόχου ή περιθωριοποιημένες ομάδες ατόμων.</a:t>
            </a:r>
            <a:endParaRPr lang="en-US" sz="1200" dirty="0">
              <a:ea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15</a:t>
            </a:fld>
            <a:endParaRPr lang="en-GB"/>
          </a:p>
        </p:txBody>
      </p:sp>
    </p:spTree>
    <p:extLst>
      <p:ext uri="{BB962C8B-B14F-4D97-AF65-F5344CB8AC3E}">
        <p14:creationId xmlns:p14="http://schemas.microsoft.com/office/powerpoint/2010/main" val="301403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102"/>
              </a:spcBef>
            </a:pPr>
            <a:r>
              <a:rPr lang="el-GR" b="1" dirty="0">
                <a:solidFill>
                  <a:srgbClr val="FF0000"/>
                </a:solidFill>
                <a:latin typeface="Century Gothic" panose="020B0502020202020204" pitchFamily="34" charset="0"/>
              </a:rPr>
              <a:t>Δυνατότητες συμμετοχής στα πλαίσια της Βασικής Δράσης 1</a:t>
            </a:r>
            <a:endParaRPr lang="en-GB" b="1" dirty="0">
              <a:solidFill>
                <a:srgbClr val="FF0000"/>
              </a:solidFill>
              <a:latin typeface="Century Gothic" panose="020B0502020202020204" pitchFamily="34" charset="0"/>
            </a:endParaRPr>
          </a:p>
          <a:p>
            <a:pPr marL="12941">
              <a:spcBef>
                <a:spcPts val="102"/>
              </a:spcBef>
            </a:pPr>
            <a:r>
              <a:rPr lang="el-GR" b="1" dirty="0">
                <a:solidFill>
                  <a:srgbClr val="FF0000"/>
                </a:solidFill>
                <a:latin typeface="Century Gothic" panose="020B0502020202020204" pitchFamily="34" charset="0"/>
              </a:rPr>
              <a:t>Σε αυτή τη διαφάνεια μπορείτε να δείτε πώς μπορεί να συμμετέχει ένας οργανισμός στη Βασική Δράση 1 του </a:t>
            </a:r>
            <a:r>
              <a:rPr lang="en-US" b="1" dirty="0">
                <a:solidFill>
                  <a:srgbClr val="FF0000"/>
                </a:solidFill>
                <a:latin typeface="Century Gothic" panose="020B0502020202020204" pitchFamily="34" charset="0"/>
              </a:rPr>
              <a:t>Erasmus </a:t>
            </a:r>
            <a:r>
              <a:rPr lang="el-GR" b="1" dirty="0">
                <a:solidFill>
                  <a:srgbClr val="FF0000"/>
                </a:solidFill>
                <a:latin typeface="Century Gothic" panose="020B0502020202020204" pitchFamily="34" charset="0"/>
              </a:rPr>
              <a:t>και να επωφεληθεί από αυτή τη συμμετοχή.</a:t>
            </a:r>
          </a:p>
          <a:p>
            <a:pPr marL="12941">
              <a:spcBef>
                <a:spcPts val="102"/>
              </a:spcBef>
            </a:pPr>
            <a:r>
              <a:rPr lang="el-GR" b="1" dirty="0">
                <a:solidFill>
                  <a:srgbClr val="FF0000"/>
                </a:solidFill>
                <a:latin typeface="Century Gothic" panose="020B0502020202020204" pitchFamily="34" charset="0"/>
              </a:rPr>
              <a:t>Είδαμε τις λεπτομέρειες σχετικά με τα σχέδια μικρής διάρκειας</a:t>
            </a:r>
            <a:r>
              <a:rPr lang="el-GR" b="1" dirty="0">
                <a:solidFill>
                  <a:schemeClr val="tx1">
                    <a:lumMod val="75000"/>
                    <a:lumOff val="25000"/>
                  </a:schemeClr>
                </a:solidFill>
                <a:latin typeface="Century Gothic" panose="020B0502020202020204" pitchFamily="34" charset="0"/>
              </a:rPr>
              <a:t>. </a:t>
            </a:r>
          </a:p>
          <a:p>
            <a:pPr marL="12941">
              <a:spcBef>
                <a:spcPts val="102"/>
              </a:spcBef>
            </a:pPr>
            <a:r>
              <a:rPr lang="el-GR" b="0" dirty="0">
                <a:solidFill>
                  <a:schemeClr val="tx1">
                    <a:lumMod val="75000"/>
                    <a:lumOff val="25000"/>
                  </a:schemeClr>
                </a:solidFill>
                <a:latin typeface="Century Gothic" panose="020B0502020202020204" pitchFamily="34" charset="0"/>
              </a:rPr>
              <a:t>Συνοπτικά να επαναλάβω ότι:</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Αφορά νεοεισερχόμενους οργανισμούς</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Απευθύνεται</a:t>
            </a:r>
            <a:r>
              <a:rPr lang="el-GR" b="0" baseline="0" dirty="0">
                <a:latin typeface="Century Gothic" panose="020B0502020202020204" pitchFamily="34" charset="0"/>
              </a:rPr>
              <a:t> επίσης σε</a:t>
            </a:r>
            <a:r>
              <a:rPr lang="el-GR" b="0" dirty="0">
                <a:latin typeface="Century Gothic" panose="020B0502020202020204" pitchFamily="34" charset="0"/>
              </a:rPr>
              <a:t> οργανισμούς </a:t>
            </a:r>
            <a:r>
              <a:rPr lang="el-GR" dirty="0">
                <a:latin typeface="Century Gothic" panose="020B0502020202020204" pitchFamily="34" charset="0"/>
              </a:rPr>
              <a:t>που ενδιαφέρονται να υλοποιήσουν περιορισμένο αριθμό κινητικοτήτων</a:t>
            </a:r>
          </a:p>
          <a:p>
            <a:pPr marL="184392" indent="-171450">
              <a:spcBef>
                <a:spcPts val="102"/>
              </a:spcBef>
              <a:buFont typeface="Arial" panose="020B0604020202020204" pitchFamily="34" charset="0"/>
              <a:buChar char="•"/>
            </a:pPr>
            <a:r>
              <a:rPr lang="el-GR" dirty="0">
                <a:latin typeface="Century Gothic" panose="020B0502020202020204" pitchFamily="34" charset="0"/>
              </a:rPr>
              <a:t>     Έχουν διάρκεια 6-18 μήνες </a:t>
            </a:r>
          </a:p>
          <a:p>
            <a:pPr marL="304121" indent="-291179">
              <a:spcBef>
                <a:spcPts val="102"/>
              </a:spcBef>
              <a:buFont typeface="Arial" panose="020B0604020202020204" pitchFamily="34" charset="0"/>
              <a:buChar char="•"/>
            </a:pPr>
            <a:r>
              <a:rPr lang="el-GR" dirty="0">
                <a:latin typeface="Century Gothic" panose="020B0502020202020204" pitchFamily="34" charset="0"/>
              </a:rPr>
              <a:t>Οι διαπιστευμένοι οργανισμοί δεν μπορούν να αιτηθούν σε αυτή τη δράση. </a:t>
            </a:r>
          </a:p>
          <a:p>
            <a:pPr marL="304121" indent="-291179">
              <a:spcBef>
                <a:spcPts val="102"/>
              </a:spcBef>
              <a:buFont typeface="Arial" panose="020B0604020202020204" pitchFamily="34" charset="0"/>
              <a:buChar char="•"/>
            </a:pPr>
            <a:endParaRPr lang="el-GR" dirty="0">
              <a:latin typeface="Century Gothic" panose="020B0502020202020204" pitchFamily="34" charset="0"/>
            </a:endParaRPr>
          </a:p>
          <a:p>
            <a:pPr marL="12941">
              <a:spcBef>
                <a:spcPts val="102"/>
              </a:spcBef>
            </a:pPr>
            <a:r>
              <a:rPr lang="el-GR" b="1" baseline="0" dirty="0">
                <a:latin typeface="Century Gothic" panose="020B0502020202020204" pitchFamily="34" charset="0"/>
              </a:rPr>
              <a:t>Εκτός από τα σχέδια μικρής διάρκειας ένας οργανισμός μπορεί να αιτηθεί για διαπίστευση </a:t>
            </a:r>
            <a:r>
              <a:rPr lang="en-GB" b="1" baseline="0" dirty="0">
                <a:latin typeface="Century Gothic" panose="020B0502020202020204" pitchFamily="34" charset="0"/>
              </a:rPr>
              <a:t>Erasmus</a:t>
            </a:r>
            <a:r>
              <a:rPr lang="en-US" b="1" baseline="0" dirty="0">
                <a:latin typeface="Century Gothic" panose="020B0502020202020204" pitchFamily="34" charset="0"/>
              </a:rPr>
              <a:t>–</a:t>
            </a:r>
            <a:r>
              <a:rPr lang="el-GR" b="1" baseline="0" dirty="0">
                <a:latin typeface="Century Gothic" panose="020B0502020202020204" pitchFamily="34" charset="0"/>
              </a:rPr>
              <a:t> Υπάρχει η δυνατότητα να αιτηθούν ως Μεμονωμένοι Οργανισμοί ή ως Συντονιστές μιας Κοινοπραξίας. </a:t>
            </a:r>
          </a:p>
          <a:p>
            <a:pPr marL="12941">
              <a:spcBef>
                <a:spcPts val="102"/>
              </a:spcBef>
            </a:pPr>
            <a:r>
              <a:rPr lang="el-GR" b="1" baseline="0" dirty="0">
                <a:latin typeface="Century Gothic" panose="020B0502020202020204" pitchFamily="34" charset="0"/>
              </a:rPr>
              <a:t>Στην περίπτωση των μεμονωμένων οργανισμών, υποβάλλει αίτηση ένας οργανισμός και εφόσον εγκριθεί λαμβάνει την διαπίστευση που ανήκει στον ίδιο. </a:t>
            </a:r>
            <a:r>
              <a:rPr lang="el-GR" sz="1200" b="1" i="0" u="none" strike="noStrike" kern="1200" dirty="0">
                <a:solidFill>
                  <a:schemeClr val="tx1"/>
                </a:solidFill>
                <a:effectLst/>
                <a:latin typeface="+mn-lt"/>
                <a:ea typeface="+mn-ea"/>
                <a:cs typeface="+mn-cs"/>
              </a:rPr>
              <a:t>Η χρηματοδότηση που δίνεται είναι για να καλύψει τις ανάγκες του συγκεκριμένου οργανισμού</a:t>
            </a:r>
          </a:p>
          <a:p>
            <a:pPr marL="12941">
              <a:spcBef>
                <a:spcPts val="102"/>
              </a:spcBef>
            </a:pPr>
            <a:endParaRPr lang="en-US" sz="1200" b="0" i="0" u="none" strike="noStrike" kern="1200" dirty="0">
              <a:solidFill>
                <a:schemeClr val="tx1"/>
              </a:solidFill>
              <a:effectLst/>
              <a:latin typeface="+mn-lt"/>
              <a:ea typeface="+mn-ea"/>
              <a:cs typeface="+mn-cs"/>
            </a:endParaRPr>
          </a:p>
          <a:p>
            <a:pPr rtl="0" eaLnBrk="1" fontAlgn="t" latinLnBrk="0" hangingPunct="1"/>
            <a:r>
              <a:rPr lang="el-GR" sz="1200" b="0" i="0" u="none" strike="noStrike" kern="1200" dirty="0">
                <a:solidFill>
                  <a:schemeClr val="tx1"/>
                </a:solidFill>
                <a:effectLst/>
                <a:latin typeface="+mn-lt"/>
                <a:ea typeface="+mn-ea"/>
                <a:cs typeface="+mn-cs"/>
              </a:rPr>
              <a:t>Η αίτηση για διαπίστευση μιας κοινοπραξίας υποβάλλεται από τον συντονιστή της Κοινοπραξίας εκ μέρους όλων των οργανισμών που συμμετέχουν στην Κοινοπραξία.</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Για σκοπούς διαπίστευσης αξιολογείται μόνο ο συντονιστής στον οποίον απονέμεται και η διαπίστευση.</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Η χρηματοδότηση όμως που δίνεται είναι για να καλύψει τις ανάγκες όλων των οργανισμών που συμμετέχουν στην Κοινοπραξία</a:t>
            </a:r>
          </a:p>
          <a:p>
            <a:pPr rtl="0" eaLnBrk="1" fontAlgn="t" latinLnBrk="0" hangingPunct="1"/>
            <a:endParaRPr lang="el-GR" sz="1200" b="0" i="0" u="none" strike="noStrike" kern="1200" dirty="0">
              <a:solidFill>
                <a:schemeClr val="tx1"/>
              </a:solidFill>
              <a:effectLst/>
              <a:latin typeface="+mn-lt"/>
              <a:ea typeface="+mn-ea"/>
              <a:cs typeface="+mn-cs"/>
            </a:endParaRPr>
          </a:p>
          <a:p>
            <a:pPr marL="342900" marR="62230" lvl="0" indent="-342900" algn="just" defTabSz="914400" rtl="0" eaLnBrk="1" fontAlgn="auto" latinLnBrk="0" hangingPunct="1">
              <a:lnSpc>
                <a:spcPct val="101400"/>
              </a:lnSpc>
              <a:spcBef>
                <a:spcPts val="500"/>
              </a:spcBef>
              <a:spcAft>
                <a:spcPts val="0"/>
              </a:spcAft>
              <a:buClrTx/>
              <a:buSzTx/>
              <a:buFont typeface="Arial" panose="020B0604020202020204" pitchFamily="34" charset="0"/>
              <a:buChar char="•"/>
              <a:tabLst/>
              <a:defRPr/>
            </a:pPr>
            <a:r>
              <a:rPr lang="el-GR" b="0" spc="-5" dirty="0">
                <a:solidFill>
                  <a:srgbClr val="333333"/>
                </a:solidFill>
                <a:latin typeface="Century Gothic" panose="020B0502020202020204" pitchFamily="34" charset="0"/>
                <a:cs typeface="Verdana"/>
              </a:rPr>
              <a:t>Όλα </a:t>
            </a:r>
            <a:r>
              <a:rPr lang="el-GR" b="0" dirty="0">
                <a:solidFill>
                  <a:srgbClr val="333333"/>
                </a:solidFill>
                <a:latin typeface="Century Gothic" panose="020B0502020202020204" pitchFamily="34" charset="0"/>
                <a:cs typeface="Verdana"/>
              </a:rPr>
              <a:t>τα μέλη </a:t>
            </a:r>
            <a:r>
              <a:rPr lang="el-GR" b="0" spc="-5" dirty="0">
                <a:solidFill>
                  <a:srgbClr val="333333"/>
                </a:solidFill>
                <a:latin typeface="Century Gothic" panose="020B0502020202020204" pitchFamily="34" charset="0"/>
                <a:cs typeface="Verdana"/>
              </a:rPr>
              <a:t>της κοινοπραξίας πρέπει να προέρχονται από την </a:t>
            </a:r>
            <a:r>
              <a:rPr lang="el-GR" b="0" dirty="0">
                <a:solidFill>
                  <a:srgbClr val="333333"/>
                </a:solidFill>
                <a:latin typeface="Century Gothic" panose="020B0502020202020204" pitchFamily="34" charset="0"/>
                <a:cs typeface="Verdana"/>
              </a:rPr>
              <a:t>ίδια </a:t>
            </a:r>
            <a:r>
              <a:rPr lang="el-GR" b="0" spc="-5" dirty="0">
                <a:solidFill>
                  <a:srgbClr val="333333"/>
                </a:solidFill>
                <a:latin typeface="Century Gothic" panose="020B0502020202020204" pitchFamily="34" charset="0"/>
                <a:cs typeface="Verdana"/>
              </a:rPr>
              <a:t>χώρα </a:t>
            </a:r>
            <a:r>
              <a:rPr lang="el-GR" b="0" dirty="0">
                <a:solidFill>
                  <a:srgbClr val="333333"/>
                </a:solidFill>
                <a:latin typeface="Century Gothic" panose="020B0502020202020204" pitchFamily="34" charset="0"/>
                <a:cs typeface="Verdana"/>
              </a:rPr>
              <a:t>με </a:t>
            </a:r>
            <a:r>
              <a:rPr lang="el-GR" b="0" spc="-5" dirty="0">
                <a:solidFill>
                  <a:srgbClr val="333333"/>
                </a:solidFill>
                <a:latin typeface="Century Gothic" panose="020B0502020202020204" pitchFamily="34" charset="0"/>
                <a:cs typeface="Verdana"/>
              </a:rPr>
              <a:t>τον συντονιστή </a:t>
            </a:r>
            <a:r>
              <a:rPr lang="el-GR" b="0" spc="5" dirty="0">
                <a:solidFill>
                  <a:srgbClr val="333333"/>
                </a:solidFill>
                <a:latin typeface="Century Gothic" panose="020B0502020202020204" pitchFamily="34" charset="0"/>
                <a:cs typeface="Verdana"/>
              </a:rPr>
              <a:t>της </a:t>
            </a:r>
            <a:r>
              <a:rPr lang="el-GR" b="0" spc="-5" dirty="0">
                <a:solidFill>
                  <a:srgbClr val="333333"/>
                </a:solidFill>
                <a:latin typeface="Century Gothic" panose="020B0502020202020204" pitchFamily="34" charset="0"/>
                <a:cs typeface="Verdana"/>
              </a:rPr>
              <a:t>κοινοπραξίας και πρέπει να είναι επιλέξιμοι για συμμετοχή στον τομέα της ΒΔ1 που επιλέγουν, για παράδειγμα σε μια κοινοπραξία</a:t>
            </a:r>
            <a:r>
              <a:rPr lang="el-GR" b="0" spc="-5" baseline="0" dirty="0">
                <a:solidFill>
                  <a:srgbClr val="333333"/>
                </a:solidFill>
                <a:latin typeface="Century Gothic" panose="020B0502020202020204" pitchFamily="34" charset="0"/>
                <a:cs typeface="Verdana"/>
              </a:rPr>
              <a:t> για διαπίστευση στον τομέα ΕΕ οι συμμετέχοντες θα πρέπει να είναι επιλέξιμοι να αιτηθούν σε σχέδια κινητικότητας στον τομέα της ΕΕ, χωρίς να είναι απαραίτητο να είναι διαπιστευμένοι οι ίδιοι.</a:t>
            </a:r>
            <a:endParaRPr lang="el-GR" b="0"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n-US" b="0" spc="-5" dirty="0">
                <a:solidFill>
                  <a:srgbClr val="333333"/>
                </a:solidFill>
                <a:latin typeface="Century Gothic" panose="020B0502020202020204" pitchFamily="34" charset="0"/>
                <a:cs typeface="Verdana"/>
              </a:rPr>
              <a:t>M</a:t>
            </a:r>
            <a:r>
              <a:rPr lang="el-GR" b="0" spc="-5" dirty="0" err="1">
                <a:solidFill>
                  <a:srgbClr val="333333"/>
                </a:solidFill>
                <a:latin typeface="Century Gothic" panose="020B0502020202020204" pitchFamily="34" charset="0"/>
                <a:cs typeface="Verdana"/>
              </a:rPr>
              <a:t>ια</a:t>
            </a:r>
            <a:r>
              <a:rPr lang="en-US" b="0" spc="-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 κινητικότητας πρέπει να διαθέτει κοινό στρατηγικό σχεδιασμό για κάλυψη των αναγκών όλων των οργανισμών που την απαρτίζουν. Ο σχεδιασμός και η συνεργασία θα πρέπει να βασίζεται σε ένα κοινό θέμα ενδιαφέροντος ή/και σε συγκεκριμένες ανάγκες μιας γεωγραφικής περιοχής</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Κατά την υποβολή της αίτησης για επιχορήγηση, δεν απαιτείται ακριβής κατάλογος των </a:t>
            </a:r>
            <a:r>
              <a:rPr lang="el-GR" b="0" dirty="0">
                <a:solidFill>
                  <a:srgbClr val="333333"/>
                </a:solidFill>
                <a:latin typeface="Century Gothic" panose="020B0502020202020204" pitchFamily="34" charset="0"/>
                <a:cs typeface="Verdana"/>
              </a:rPr>
              <a:t>μελών </a:t>
            </a:r>
            <a:r>
              <a:rPr lang="el-GR" b="0" spc="-5" dirty="0">
                <a:solidFill>
                  <a:srgbClr val="333333"/>
                </a:solidFill>
                <a:latin typeface="Century Gothic" panose="020B0502020202020204" pitchFamily="34" charset="0"/>
                <a:cs typeface="Verdana"/>
              </a:rPr>
              <a:t>της</a:t>
            </a:r>
            <a:r>
              <a:rPr lang="el-GR" b="0" spc="-2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κοινοπραξίας</a:t>
            </a:r>
            <a:r>
              <a:rPr lang="el-GR" b="0" spc="-5" baseline="0" dirty="0">
                <a:solidFill>
                  <a:srgbClr val="333333"/>
                </a:solidFill>
                <a:latin typeface="Century Gothic" panose="020B0502020202020204" pitchFamily="34" charset="0"/>
                <a:cs typeface="Verdana"/>
              </a:rPr>
              <a:t> αλλά </a:t>
            </a:r>
            <a:r>
              <a:rPr lang="el-GR" b="0" spc="-5" dirty="0">
                <a:solidFill>
                  <a:srgbClr val="333333"/>
                </a:solidFill>
                <a:latin typeface="Century Gothic" panose="020B0502020202020204" pitchFamily="34" charset="0"/>
                <a:cs typeface="Verdana"/>
              </a:rPr>
              <a:t>θα πρέπει </a:t>
            </a:r>
            <a:r>
              <a:rPr lang="el-GR" b="0" dirty="0">
                <a:solidFill>
                  <a:srgbClr val="333333"/>
                </a:solidFill>
                <a:latin typeface="Century Gothic" panose="020B0502020202020204" pitchFamily="34" charset="0"/>
                <a:cs typeface="Verdana"/>
              </a:rPr>
              <a:t>να περιγράφεται ο</a:t>
            </a:r>
            <a:r>
              <a:rPr lang="el-GR" b="0" baseline="0"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σκοπός </a:t>
            </a:r>
            <a:r>
              <a:rPr lang="el-GR" b="0" dirty="0">
                <a:solidFill>
                  <a:srgbClr val="333333"/>
                </a:solidFill>
                <a:latin typeface="Century Gothic" panose="020B0502020202020204" pitchFamily="34" charset="0"/>
                <a:cs typeface="Verdana"/>
              </a:rPr>
              <a:t>και </a:t>
            </a:r>
            <a:r>
              <a:rPr lang="el-GR" b="0" spc="-5" dirty="0">
                <a:solidFill>
                  <a:srgbClr val="333333"/>
                </a:solidFill>
                <a:latin typeface="Century Gothic" panose="020B0502020202020204" pitchFamily="34" charset="0"/>
                <a:cs typeface="Verdana"/>
              </a:rPr>
              <a:t>η προβλεπόμενη σύνθεση της κοινοπραξίας και να δηλωθεί τουλάχιστον 1 οργανισμός –</a:t>
            </a:r>
            <a:r>
              <a:rPr lang="el-GR" b="0" spc="-5" baseline="0" dirty="0">
                <a:solidFill>
                  <a:srgbClr val="333333"/>
                </a:solidFill>
                <a:latin typeface="Century Gothic" panose="020B0502020202020204" pitchFamily="34" charset="0"/>
                <a:cs typeface="Verdana"/>
              </a:rPr>
              <a:t> μέλος </a:t>
            </a:r>
            <a:r>
              <a:rPr lang="el-GR" b="0" spc="-5" dirty="0">
                <a:solidFill>
                  <a:srgbClr val="333333"/>
                </a:solidFill>
                <a:latin typeface="Century Gothic" panose="020B0502020202020204" pitchFamily="34" charset="0"/>
                <a:cs typeface="Verdana"/>
              </a:rPr>
              <a:t>Μπορεί να γίνει αλλαγή μελών κοινοπραξίας, εάν χρειαστεί. </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Αν ένας οργανισμός πρόκειται να υποβάλει αίτηση ΚΑ121 ή ΚΑ122, έχει τη δυνατότητα να συμμετέχει και σε μία άλλη αίτηση, ως μέλος 1 κοινοπραξίας</a:t>
            </a:r>
          </a:p>
          <a:p>
            <a:pPr marL="342900" marR="62230" indent="-342900" algn="just">
              <a:lnSpc>
                <a:spcPct val="101400"/>
              </a:lnSpc>
              <a:spcBef>
                <a:spcPts val="500"/>
              </a:spcBef>
              <a:buFont typeface="Arial" panose="020B0604020202020204" pitchFamily="34" charset="0"/>
              <a:buChar char="•"/>
            </a:pPr>
            <a:r>
              <a:rPr lang="el-GR" spc="-5" dirty="0">
                <a:solidFill>
                  <a:srgbClr val="333333"/>
                </a:solidFill>
                <a:latin typeface="Century Gothic" panose="020B0502020202020204" pitchFamily="34" charset="0"/>
                <a:cs typeface="Verdana"/>
              </a:rPr>
              <a:t>Χωρίς την υποβολή της αίτησης</a:t>
            </a:r>
          </a:p>
          <a:p>
            <a:pPr marL="0" marR="62230" indent="0" algn="just">
              <a:lnSpc>
                <a:spcPct val="101400"/>
              </a:lnSpc>
              <a:spcBef>
                <a:spcPts val="500"/>
              </a:spcBef>
              <a:buFont typeface="Arial" panose="020B0604020202020204" pitchFamily="34" charset="0"/>
              <a:buNone/>
            </a:pPr>
            <a:endParaRPr lang="en-US" spc="-5" dirty="0">
              <a:solidFill>
                <a:srgbClr val="333333"/>
              </a:solidFill>
              <a:latin typeface="Century Gothic" panose="020B0502020202020204" pitchFamily="34" charset="0"/>
              <a:cs typeface="Verdana"/>
            </a:endParaRPr>
          </a:p>
          <a:p>
            <a:pPr marL="0" marR="62230" indent="0" algn="just">
              <a:lnSpc>
                <a:spcPct val="101400"/>
              </a:lnSpc>
              <a:spcBef>
                <a:spcPts val="500"/>
              </a:spcBef>
              <a:buFont typeface="Arial" panose="020B0604020202020204" pitchFamily="34" charset="0"/>
              <a:buNone/>
            </a:pPr>
            <a:endParaRPr lang="el-GR" spc="-5" dirty="0">
              <a:solidFill>
                <a:srgbClr val="333333"/>
              </a:solidFill>
              <a:latin typeface="Century Gothic" panose="020B0502020202020204" pitchFamily="34" charset="0"/>
              <a:cs typeface="Verdana"/>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16</a:t>
            </a:fld>
            <a:endParaRPr lang="en-US"/>
          </a:p>
        </p:txBody>
      </p:sp>
    </p:spTree>
    <p:extLst>
      <p:ext uri="{BB962C8B-B14F-4D97-AF65-F5344CB8AC3E}">
        <p14:creationId xmlns:p14="http://schemas.microsoft.com/office/powerpoint/2010/main" val="270807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000" dirty="0">
                <a:latin typeface="Century Gothic" panose="020B0502020202020204" pitchFamily="34" charset="0"/>
              </a:rPr>
              <a:t>Να αναφέρουμε εν συντομία τι είναι η διαπίστευση Erasmus</a:t>
            </a:r>
          </a:p>
          <a:p>
            <a:endParaRPr lang="el-GR" sz="1000" dirty="0">
              <a:latin typeface="Century Gothic" panose="020B0502020202020204" pitchFamily="34" charset="0"/>
            </a:endParaRPr>
          </a:p>
          <a:p>
            <a:r>
              <a:rPr lang="el-GR" sz="1000" dirty="0">
                <a:latin typeface="Century Gothic" panose="020B0502020202020204" pitchFamily="34" charset="0"/>
              </a:rPr>
              <a:t>H διαπίστευση είναι ένα εργαλείο πιστοποίησης για τους οργανισμούς που ασχολούνται με τους τομείς της επαγγελματικής εκπαίδευσης και κατάρτισης, της σχολικής εκπαίδευσης και της εκπαίδευσης ενηλίκων. Το εργαλείο αυτό πιστοποιεί ότι ο οργανισμός (ή η κοινοπραξία οργανισμών) έχει καταρτίσει στρατηγικό σχέδιο, Erasmus </a:t>
            </a:r>
            <a:r>
              <a:rPr lang="el-GR" sz="1000" dirty="0" err="1">
                <a:latin typeface="Century Gothic" panose="020B0502020202020204" pitchFamily="34" charset="0"/>
              </a:rPr>
              <a:t>plan</a:t>
            </a:r>
            <a:r>
              <a:rPr lang="el-GR" sz="1000" dirty="0">
                <a:latin typeface="Century Gothic" panose="020B0502020202020204" pitchFamily="34" charset="0"/>
              </a:rPr>
              <a:t> με τους μακροπρόθεσμους στόχους του οργανισμού για την υλοποίηση κινητικοτήτων υψηλής ποιότητας, στο πλαίσιο μιας ευρύτερης προσπάθειας ανάπτυξης του οργανισμού τους. </a:t>
            </a:r>
          </a:p>
          <a:p>
            <a:endParaRPr lang="el-GR" sz="1000" dirty="0">
              <a:latin typeface="Century Gothic" panose="020B0502020202020204" pitchFamily="34" charset="0"/>
            </a:endParaRPr>
          </a:p>
          <a:p>
            <a:r>
              <a:rPr lang="el-GR" sz="1000" dirty="0">
                <a:latin typeface="Century Gothic" panose="020B0502020202020204" pitchFamily="34" charset="0"/>
              </a:rPr>
              <a:t>Οι διαπιστευμένοι οργανισμοί Erasmus λόγω της πιστοποίησής τους:</a:t>
            </a:r>
          </a:p>
          <a:p>
            <a:endParaRPr lang="el-GR" sz="1000" dirty="0">
              <a:latin typeface="Century Gothic" panose="020B0502020202020204" pitchFamily="34" charset="0"/>
            </a:endParaRPr>
          </a:p>
          <a:p>
            <a:r>
              <a:rPr lang="el-GR" sz="1000" dirty="0">
                <a:latin typeface="Century Gothic" panose="020B0502020202020204" pitchFamily="34" charset="0"/>
              </a:rPr>
              <a:t>Έχουν εξασφαλισμένη χρηματοδότηση δεδομένου ότι υποβάλλουν σωστά την αίτησή χρηματοδότησής τους κάθε χρόνο, η οποία αίτηση έχει απλουστευμένες διαδικασίες. </a:t>
            </a:r>
          </a:p>
          <a:p>
            <a:endParaRPr lang="el-GR" sz="1000" dirty="0">
              <a:latin typeface="Century Gothic" panose="020B0502020202020204" pitchFamily="34" charset="0"/>
            </a:endParaRPr>
          </a:p>
          <a:p>
            <a:r>
              <a:rPr lang="el-GR" sz="1000" dirty="0">
                <a:latin typeface="Century Gothic" panose="020B0502020202020204" pitchFamily="34" charset="0"/>
              </a:rPr>
              <a:t>Η Διάρκεια Σχεδίου είναι 15 μήνες και υπάρχει η δυνατότητα παράτασης μέχρι 24 μήνες εφόσον δοθεί έγκριση από την Εθνική Υπηρεσία</a:t>
            </a:r>
          </a:p>
          <a:p>
            <a:endParaRPr lang="el-GR" sz="1000" dirty="0">
              <a:latin typeface="Century Gothic" panose="020B0502020202020204" pitchFamily="34" charset="0"/>
            </a:endParaRPr>
          </a:p>
          <a:p>
            <a:r>
              <a:rPr lang="el-GR" sz="1000" dirty="0">
                <a:latin typeface="Century Gothic" panose="020B0502020202020204" pitchFamily="34" charset="0"/>
              </a:rPr>
              <a:t>Στόχος Διαπίστευσης Erasmus+</a:t>
            </a:r>
          </a:p>
          <a:p>
            <a:r>
              <a:rPr lang="el-GR" sz="1000" dirty="0">
                <a:latin typeface="Century Gothic" panose="020B0502020202020204" pitchFamily="34" charset="0"/>
              </a:rPr>
              <a:t>Η προώθηση και υλοποίηση σχεδίων με μεγαλύτερο αναμενόμενο αντίκτυπο· σχεδίων με στρατηγικό πλάνο που ενθαρρύνουν τη μακροχρόνια συνεργασία, τη δημιουργία μιας κοινότητας οργανισμών με στενούς δεσμούς που εμπλέκονται σε κινητικότητες προσωπικού και εκπαιδευομένων και προωθούν την ανταλλαγή γνώσεων και εμπειριών σε επίπεδο οργανισμού</a:t>
            </a:r>
          </a:p>
          <a:p>
            <a:r>
              <a:rPr lang="el-GR" sz="1000" dirty="0">
                <a:latin typeface="Century Gothic" panose="020B0502020202020204" pitchFamily="34" charset="0"/>
              </a:rPr>
              <a:t>Επόμενη Πρόσκληση για Διαπίστευση: 1 Οκτωβρίου 202</a:t>
            </a:r>
            <a:r>
              <a:rPr lang="en-GB" sz="1000" dirty="0">
                <a:latin typeface="Century Gothic" panose="020B0502020202020204" pitchFamily="34" charset="0"/>
              </a:rPr>
              <a:t>5</a:t>
            </a:r>
            <a:endParaRPr lang="el-GR" sz="1000" dirty="0">
              <a:latin typeface="Century Gothic" panose="020B0502020202020204" pitchFamily="34" charset="0"/>
            </a:endParaRPr>
          </a:p>
          <a:p>
            <a:endParaRPr lang="el-GR" sz="1000" dirty="0">
              <a:latin typeface="Century Gothic" panose="020B0502020202020204" pitchFamily="34" charset="0"/>
            </a:endParaRPr>
          </a:p>
          <a:p>
            <a:endParaRPr lang="en-GB"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981A5A1-5A46-435E-A3CF-AA5F9E8882DE}" type="slidenum">
              <a:rPr lang="en-GB" smtClean="0"/>
              <a:t>17</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18</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1409370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000" dirty="0">
                <a:latin typeface="Century Gothic" panose="020B0502020202020204" pitchFamily="34" charset="0"/>
              </a:rPr>
              <a:t>ΣΧΕΔΙΑ ΜΙΚΡΗΣ ΔΙΑΡΚΕΙΑΣ Οι δικαιούχοι οργανισμοί είναι συνήθως νεοεισερχόμενοι στο Πρόγραμμα Ε+ ή είναι οργανισμοί που θέλουν να υλοποιήσουν μικρής εμβέλειας σχέδια με περιορισμένες κινητικότητες</a:t>
            </a:r>
          </a:p>
          <a:p>
            <a:r>
              <a:rPr lang="el-GR" sz="1000" dirty="0">
                <a:latin typeface="Century Gothic" panose="020B0502020202020204" pitchFamily="34" charset="0"/>
              </a:rPr>
              <a:t>Η διάρκεια των σχεδίων είναι από 6 μέχρι 18 μήνες, ο κάθε οργανισμός συμπληρώνει στην αίτηση του πόση διάρκεια θέλει να είναι το σχέδιο του. </a:t>
            </a:r>
          </a:p>
          <a:p>
            <a:r>
              <a:rPr lang="el-GR" sz="1000" dirty="0">
                <a:latin typeface="Century Gothic" panose="020B0502020202020204" pitchFamily="34" charset="0"/>
              </a:rPr>
              <a:t>Σε κάθε σχέδιο, μπορούν να συμμετάσχουν μέχρι 30 άτομα. Σε αυτό τον αριθμό δεν συμπεριλαμβάνονται οι συνοδοί ή τα άτομα που θα συμμετάσχουν σε προπαρασκευαστικές επισκέψεις.</a:t>
            </a:r>
          </a:p>
          <a:p>
            <a:r>
              <a:rPr lang="el-GR" sz="1000" dirty="0">
                <a:latin typeface="Century Gothic" panose="020B0502020202020204" pitchFamily="34" charset="0"/>
              </a:rPr>
              <a:t>Σε αυτά τα σχέδια, υπάρχουν περιορισμένες δυνατότητες αποκλίσεων / αλλαγών από τον αρχικό σχεδιασμό που έγινε στην αίτηση. Υπάρχει βέβαια η δυνατότητα για τον οργανισμό να αλλάξει τύπο δραστηριότητας, οργανισμό υποδοχής και διάρκεια μετά από την έγκριση ΑΛΛΑ πρέπει οι νέες επιλογές του να εξυπηρετούν τους στόχους που τέθηκαν στην αίτηση και να παραμένουν εντός του προκαθορισμένου προϋπολογισμού. </a:t>
            </a:r>
          </a:p>
          <a:p>
            <a:r>
              <a:rPr lang="el-GR" sz="1000" dirty="0">
                <a:latin typeface="Century Gothic" panose="020B0502020202020204" pitchFamily="34" charset="0"/>
              </a:rPr>
              <a:t>Δεν υπάρχει η δυνατότητα για κοινοπραξίες</a:t>
            </a:r>
          </a:p>
          <a:p>
            <a:r>
              <a:rPr lang="el-GR" sz="1000" dirty="0">
                <a:latin typeface="Century Gothic" panose="020B0502020202020204" pitchFamily="34" charset="0"/>
              </a:rPr>
              <a:t>Οι διαπιστευμένοι οργανισμοί δε δικαιούνται να υποβάλλουν αίτηση για «Σχέδια Μικρής Διάρκειας»</a:t>
            </a:r>
          </a:p>
          <a:p>
            <a:endParaRPr lang="en-GB"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981A5A1-5A46-435E-A3CF-AA5F9E8882DE}" type="slidenum">
              <a:rPr lang="en-GB" smtClean="0"/>
              <a:t>19</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2</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sz="1400" dirty="0"/>
              <a:t>Καλημέρα σας, Σας ευχαριστώ για την παρουσία σας στην Ημερίδα Ενημέρωσης για την υποβολή αιτήσεων για τη Βασική Δράση 1 και συγκεκριμένα για τα σχέδια ΚΑ122 στους τομείς της Σχολικής εκπαίδευσης, Εκπαίδευσης Ενηλίκων και Επαγγελματικής Εκπαίδευσης &amp; Κατάρτισης. Ονομάζομαι Μαρία Χριστοφίδου και είμαι Λειτουργός Προγραμμάτων της Βασικής Δράσης 1 για τον τομέα της σχολικής εκπαίδευσης και συγκεκριμένα για τα σχέδια ΚΑ122, δηλαδή μικρής διάρκειας στο ΙΔΕΠ Διά Βίου Μάθησης . Η παρουσίαση αυτή αφορά στα σχέδια κινητικότητας ΚΑ122, όπως έχουμε ήδη αναφέρει και για τους 3 τομείς.</a:t>
            </a:r>
          </a:p>
          <a:p>
            <a:pPr eaLnBrk="1" hangingPunct="1"/>
            <a:endParaRPr lang="el-GR" altLang="en-US" sz="1400" dirty="0"/>
          </a:p>
          <a:p>
            <a:pPr eaLnBrk="1" hangingPunct="1"/>
            <a:endParaRPr lang="en-US" altLang="en-US"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Στα πλαίσια κάθε Πρόσκλησης κάθε αιτών οργανισμός μπορεί να υποβάλλει μια MONO αίτηση για «Σχέδιο μικρής διάρκειας» στα πλαίσια της οποίας καταγράφει τις ανάγκες του για επιμόρφωση του προσωπικού και των εκπαιδευομένων του μέσω εξερχόμενης ή και εισερχόμενης κινητικότητας</a:t>
            </a:r>
          </a:p>
          <a:p>
            <a:endParaRPr lang="el-GR" dirty="0"/>
          </a:p>
          <a:p>
            <a:r>
              <a:rPr lang="el-GR" dirty="0"/>
              <a:t>Επιπλέον, έχει τη δυνατότητα σε κάθε Πρόσκληση να πραγματοποιεί κινητικότητες ως μέλος 1 κοινοπραξίας</a:t>
            </a:r>
          </a:p>
          <a:p>
            <a:endParaRPr lang="el-GR" dirty="0"/>
          </a:p>
          <a:p>
            <a:r>
              <a:rPr lang="el-GR" dirty="0"/>
              <a:t>Στα πλαίσια της Προγραμματικής Περιόδου 2021- 2027 και εντός 5 συνεχόμενων ετών ένας οργανισμός μπορεί να επιχορηγηθεί με </a:t>
            </a:r>
            <a:r>
              <a:rPr lang="el-GR" dirty="0" err="1"/>
              <a:t>max</a:t>
            </a:r>
            <a:r>
              <a:rPr lang="el-GR" dirty="0"/>
              <a:t>. 3 σχέδια Μικρής Διάρκειας (εξαιρούνται επιχορηγήσεις στα πλαίσια των Προσκλήσεων 2014 – 2020). </a:t>
            </a:r>
          </a:p>
          <a:p>
            <a:r>
              <a:rPr lang="el-GR" dirty="0"/>
              <a:t> </a:t>
            </a:r>
          </a:p>
          <a:p>
            <a:r>
              <a:rPr lang="el-GR" dirty="0"/>
              <a:t>Πρέπει να ελέγξετε κατά πόσο έχετε ξεπεράσει τα 3 σχέδια Μικρής Διάρκειας εντός 5 συνεχόμενων ετών.</a:t>
            </a:r>
          </a:p>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606172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ΕΠΙΛΕΞΙΜΕΣ ΔΡΑΣΤΗΡΙΟΤΗΤΕΣ</a:t>
            </a:r>
            <a:r>
              <a:rPr lang="en-GB" dirty="0"/>
              <a:t> </a:t>
            </a:r>
            <a:r>
              <a:rPr lang="el-GR" dirty="0"/>
              <a:t>ΚΙΝΗΤΙΚΟΤΗΤΑΣ -  Προσωπικού</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επιλέξιμες εξερχόμενες δραστηριότητες κινητικότητας προσωπικού που αφορούν τους τρεις τομείς</a:t>
            </a:r>
            <a:r>
              <a:rPr lang="el-GR" baseline="0" dirty="0"/>
              <a:t> είναι οι ακόλουθες: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Συμμετοχή </a:t>
            </a:r>
            <a:r>
              <a:rPr lang="el-GR" b="1" baseline="0" dirty="0"/>
              <a:t>σε </a:t>
            </a:r>
            <a:r>
              <a:rPr lang="el-GR" b="1" u="sng" baseline="0" dirty="0"/>
              <a:t>Μαθήματα και Κατάρτιση </a:t>
            </a:r>
            <a:r>
              <a:rPr lang="el-GR" b="1" baseline="0" dirty="0"/>
              <a:t>με διάρκεια από 2 μέχρι 10 ημέρες. </a:t>
            </a:r>
            <a:r>
              <a:rPr lang="el-GR" b="1" u="sng" baseline="0" dirty="0"/>
              <a:t>Να πούμε, επίσης, εδώ ότι παθητικές μέθοδοι μάθησης όπως για παράδειγμα παρακολούθηση συνεδρίων, εκθέσεων ή διαλέξεων</a:t>
            </a:r>
            <a:r>
              <a:rPr lang="el-GR" u="sng" baseline="0" dirty="0"/>
              <a:t> </a:t>
            </a:r>
            <a:r>
              <a:rPr lang="el-GR" u="sng" baseline="0" dirty="0" err="1"/>
              <a:t>κλπ</a:t>
            </a:r>
            <a:r>
              <a:rPr lang="el-GR" u="sng" baseline="0" dirty="0"/>
              <a:t> </a:t>
            </a:r>
            <a:r>
              <a:rPr lang="el-GR" b="1" u="sng" baseline="0" dirty="0"/>
              <a:t>ΔΕΝ είναι επιλέξιμες</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1" baseline="0" dirty="0"/>
              <a:t>Υπάρχει επίσης η δυνατότητα για </a:t>
            </a:r>
            <a:r>
              <a:rPr lang="el-GR" sz="1200" b="1" u="sng" dirty="0"/>
              <a:t>Εργασίες διδασκαλίας ή κατάρτισης </a:t>
            </a:r>
            <a:r>
              <a:rPr lang="el-GR" b="1" baseline="0" dirty="0"/>
              <a:t>στον οργανισμό υποδοχής με διάρκεια από 2 μέχρι 365 μέρες</a:t>
            </a:r>
          </a:p>
          <a:p>
            <a:pPr marL="171450" indent="-171450">
              <a:buFontTx/>
              <a:buChar char="-"/>
            </a:pPr>
            <a:r>
              <a:rPr lang="el-GR" b="1" baseline="0" dirty="0"/>
              <a:t>Ή </a:t>
            </a:r>
            <a:r>
              <a:rPr lang="el-GR" b="1" u="sng" baseline="0" dirty="0"/>
              <a:t>Σκιώδης Εργασία</a:t>
            </a:r>
            <a:r>
              <a:rPr lang="el-GR" b="1" baseline="0" dirty="0"/>
              <a:t>, </a:t>
            </a:r>
            <a:r>
              <a:rPr lang="en-GB" b="1" baseline="0" dirty="0"/>
              <a:t>job shadowing </a:t>
            </a:r>
            <a:r>
              <a:rPr lang="el-GR" b="1" baseline="0" dirty="0"/>
              <a:t>με διάρκεια από 2 μέχρι 60 μέρες. </a:t>
            </a:r>
          </a:p>
          <a:p>
            <a:r>
              <a:rPr lang="el-GR" b="1" baseline="0" dirty="0"/>
              <a:t> </a:t>
            </a:r>
          </a:p>
          <a:p>
            <a:r>
              <a:rPr lang="el-GR" b="1" baseline="0" dirty="0"/>
              <a:t>Όλες αυτές οι δραστηριότητες μπορούν να συνδυαστούν με διαδικτυακές δραστηριότητες και να γίνουν μικτές – </a:t>
            </a:r>
            <a:r>
              <a:rPr lang="en-GB" b="1" baseline="0" dirty="0"/>
              <a:t>blended activities. </a:t>
            </a:r>
            <a:endParaRPr lang="el-GR" b="1" baseline="0" dirty="0"/>
          </a:p>
          <a:p>
            <a:endParaRPr lang="el-GR" b="1" dirty="0"/>
          </a:p>
          <a:p>
            <a:pPr marL="171450" indent="-171450">
              <a:buFont typeface="Arial" panose="020B0604020202020204" pitchFamily="34" charset="0"/>
              <a:buChar char="•"/>
            </a:pPr>
            <a:r>
              <a:rPr lang="el-GR" b="1" dirty="0"/>
              <a:t>Ανέφερα ήδη ότι για να συμμετάσχει κάποιος σε κινητικότητα ως προσωπικό θα</a:t>
            </a:r>
            <a:r>
              <a:rPr lang="el-GR" b="1" baseline="0" dirty="0"/>
              <a:t> πρέπει να έχει εργασιακή σχέση με τον οργανισμό αποστολής</a:t>
            </a:r>
            <a:endParaRPr lang="en-GB" b="1" baseline="0" dirty="0"/>
          </a:p>
          <a:p>
            <a:pPr marL="171450" indent="-171450">
              <a:buFont typeface="Arial" panose="020B0604020202020204" pitchFamily="34" charset="0"/>
              <a:buChar char="•"/>
            </a:pPr>
            <a:endParaRPr lang="en-GB" b="1" baseline="0" dirty="0"/>
          </a:p>
          <a:p>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21</a:t>
            </a:fld>
            <a:endParaRPr lang="en-US"/>
          </a:p>
        </p:txBody>
      </p:sp>
    </p:spTree>
    <p:extLst>
      <p:ext uri="{BB962C8B-B14F-4D97-AF65-F5344CB8AC3E}">
        <p14:creationId xmlns:p14="http://schemas.microsoft.com/office/powerpoint/2010/main" val="416925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b="1" baseline="0" dirty="0"/>
              <a:t>Να σημειώσουμε ότι η επιλογή </a:t>
            </a:r>
            <a:r>
              <a:rPr lang="el-GR" sz="1200" b="1" kern="1200" baseline="0" dirty="0">
                <a:solidFill>
                  <a:schemeClr val="tx1"/>
                </a:solidFill>
                <a:latin typeface="+mn-lt"/>
                <a:ea typeface="+mn-ea"/>
                <a:cs typeface="+mn-cs"/>
              </a:rPr>
              <a:t>των «μαθημάτων και καταρτίσεων» </a:t>
            </a:r>
            <a:r>
              <a:rPr lang="el-GR" b="1" baseline="0" dirty="0"/>
              <a:t>είναι ευθύνη του </a:t>
            </a:r>
            <a:r>
              <a:rPr lang="el-GR" b="1" baseline="0" dirty="0" err="1"/>
              <a:t>αιτητή</a:t>
            </a:r>
            <a:r>
              <a:rPr lang="el-GR" b="1" baseline="0" dirty="0"/>
              <a:t> και πρέπει να γίνεται στη βάση των προτύπων ποιότητας, των </a:t>
            </a:r>
            <a:r>
              <a:rPr lang="en-GB" b="1" baseline="0" dirty="0"/>
              <a:t>Erasmus Quality Standards</a:t>
            </a:r>
            <a:r>
              <a:rPr lang="el-GR" b="1" baseline="0" dirty="0"/>
              <a:t>. </a:t>
            </a:r>
          </a:p>
          <a:p>
            <a:pPr marL="171450" indent="-171450">
              <a:buFont typeface="Arial" panose="020B0604020202020204" pitchFamily="34" charset="0"/>
              <a:buChar char="•"/>
            </a:pPr>
            <a:endParaRPr lang="el-GR" b="1" baseline="0" dirty="0"/>
          </a:p>
          <a:p>
            <a:pPr marL="171450" lvl="0" indent="-171450" algn="just" defTabSz="914400" rtl="0" eaLnBrk="1" latinLnBrk="0" hangingPunct="1">
              <a:buFont typeface="Arial" panose="020B0604020202020204" pitchFamily="34" charset="0"/>
              <a:buChar char="•"/>
              <a:defRPr/>
            </a:pPr>
            <a:r>
              <a:rPr lang="el-GR" b="1" baseline="0" dirty="0"/>
              <a:t>Να </a:t>
            </a:r>
            <a:r>
              <a:rPr lang="el-GR" sz="1200" b="1" kern="1200" baseline="0" dirty="0">
                <a:solidFill>
                  <a:schemeClr val="tx1"/>
                </a:solidFill>
                <a:latin typeface="+mn-lt"/>
                <a:ea typeface="+mn-ea"/>
                <a:cs typeface="+mn-cs"/>
              </a:rPr>
              <a:t>αναφέρουμε ότι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marL="171450" lvl="0" indent="-171450" algn="just">
              <a:buFont typeface="Arial" panose="020B0604020202020204" pitchFamily="34" charset="0"/>
              <a:buChar char="•"/>
              <a:defRPr/>
            </a:pPr>
            <a:endParaRPr lang="en-GB" sz="1200" b="1" dirty="0"/>
          </a:p>
          <a:p>
            <a:pPr marL="171450" lvl="0" indent="-171450" algn="just">
              <a:buFont typeface="Arial" panose="020B0604020202020204" pitchFamily="34" charset="0"/>
              <a:buChar char="•"/>
              <a:defRPr/>
            </a:pPr>
            <a:r>
              <a:rPr lang="el-GR" sz="1200" b="1" dirty="0"/>
              <a:t>Σχέδια με συνολική επιχορήγηση έως 20 000 EUR μπορούν να χρησιμοποιήσουν τη συνολική επιχορήγησής τους για «Μαθήματα και κατάρτιση».- Σχέδια με συνολική επιχορήγηση από 20 001 έως 40 000 EUR μπορούν να χρησιμοποιήσουν έως 20 000 EUR της επιχορήγησής τους για «Μαθήματα και κατάρτιση».- Σχέδια με συνολική επιχορήγηση άνω των 40 000 EUR μπορούν να χρησιμοποιήσουν το 50% της συνολικής τους επιχορήγησης για «Μαθήματα και κατάρτιση».</a:t>
            </a:r>
            <a:endParaRPr lang="en-GB" sz="1200" b="1" dirty="0"/>
          </a:p>
          <a:p>
            <a:pPr marL="0" lvl="0" indent="0" algn="just">
              <a:buFont typeface="Arial" panose="020B0604020202020204" pitchFamily="34" charset="0"/>
              <a:buNone/>
              <a:defRPr/>
            </a:pPr>
            <a:endParaRPr lang="el-GR" sz="1200" b="1" dirty="0"/>
          </a:p>
          <a:p>
            <a:pPr marL="171450" lvl="0" indent="-171450" algn="just">
              <a:buFont typeface="Arial" panose="020B0604020202020204" pitchFamily="34" charset="0"/>
              <a:buChar char="•"/>
              <a:defRPr/>
            </a:pPr>
            <a:r>
              <a:rPr lang="el-GR" sz="1200" b="1" dirty="0"/>
              <a:t>Τέλος, </a:t>
            </a:r>
            <a:r>
              <a:rPr lang="el-GR" sz="1200" b="1" dirty="0" err="1"/>
              <a:t>εως</a:t>
            </a:r>
            <a:r>
              <a:rPr lang="el-GR" sz="1200" b="1" dirty="0"/>
              <a:t> τρία άτομα κατ’ ανώτατο όριο από τον ίδιο οργανισμό αποστολής μπορούν να λάβουν χρηματοδότηση για να παρακολουθήσουν από κοινού το ίδιο μάθημα. Κάθε άτομο μπορεί να συμμετάσχει σε ένα μόνο μάθημα ανά σχέδιο.</a:t>
            </a:r>
            <a:endParaRPr lang="el-GR" sz="1200" b="1" i="1" dirty="0">
              <a:ea typeface="Verdana" panose="020B0604030504040204" pitchFamily="34" charset="0"/>
            </a:endParaRPr>
          </a:p>
          <a:p>
            <a:pPr marL="171450" lvl="0" indent="-171450" algn="just" defTabSz="914400" rtl="0" eaLnBrk="1" latinLnBrk="0" hangingPunct="1">
              <a:buFont typeface="Arial" panose="020B0604020202020204" pitchFamily="34" charset="0"/>
              <a:buChar char="•"/>
              <a:defRPr/>
            </a:pPr>
            <a:endParaRPr lang="el-GR" sz="1200" b="1" kern="1200" baseline="0" dirty="0">
              <a:solidFill>
                <a:schemeClr val="tx1"/>
              </a:solidFill>
              <a:latin typeface="+mn-lt"/>
              <a:ea typeface="+mn-ea"/>
              <a:cs typeface="+mn-cs"/>
            </a:endParaRPr>
          </a:p>
          <a:p>
            <a:pPr marL="171450" indent="-171450">
              <a:buFont typeface="Arial" panose="020B0604020202020204" pitchFamily="34" charset="0"/>
              <a:buChar char="•"/>
            </a:pPr>
            <a:endParaRPr lang="el-GR" b="1" baseline="0" dirty="0"/>
          </a:p>
          <a:p>
            <a:endParaRPr lang="el-GR" b="1" baseline="0" dirty="0"/>
          </a:p>
          <a:p>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22</a:t>
            </a:fld>
            <a:endParaRPr lang="en-US"/>
          </a:p>
        </p:txBody>
      </p:sp>
    </p:spTree>
    <p:extLst>
      <p:ext uri="{BB962C8B-B14F-4D97-AF65-F5344CB8AC3E}">
        <p14:creationId xmlns:p14="http://schemas.microsoft.com/office/powerpoint/2010/main" val="1435266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Επιλέξιμες Δραστηριότητες Κινητικότητας - Εκπαιδευομένων &amp; Μαθητών</a:t>
            </a:r>
          </a:p>
          <a:p>
            <a:endParaRPr lang="el-GR" b="1" dirty="0"/>
          </a:p>
          <a:p>
            <a:r>
              <a:rPr lang="el-GR" b="1" dirty="0"/>
              <a:t>Όσον αφορά στις κινητικότητες για εκπαιδευόμενους ή μαθητές</a:t>
            </a:r>
            <a:r>
              <a:rPr lang="en-GB" b="1" dirty="0"/>
              <a:t>,</a:t>
            </a:r>
            <a:r>
              <a:rPr lang="el-GR" b="1" baseline="0" dirty="0"/>
              <a:t> τα είδη δραστηριοτήτων είναι κοινά στην σχολική εκπαίδευση και εκπαίδευση ενηλίκων. Στην ΕΕΚ ισχύουν τα ίδια είδη δραστηριοτήτων, προστίθεται μόνο η δραστηριότητα «</a:t>
            </a:r>
            <a:r>
              <a:rPr lang="el-GR" sz="1200" b="1" dirty="0"/>
              <a:t>Συμμετοχή σε διαγωνισμούς δεξιοτήτων»</a:t>
            </a:r>
            <a:r>
              <a:rPr lang="el-GR" b="1" baseline="0" dirty="0"/>
              <a:t>. </a:t>
            </a:r>
          </a:p>
          <a:p>
            <a:endParaRPr lang="el-GR" b="1" baseline="0" dirty="0"/>
          </a:p>
          <a:p>
            <a:r>
              <a:rPr lang="el-GR" b="0" baseline="0" dirty="0"/>
              <a:t>Υπάρχει η δυνατότητα για </a:t>
            </a:r>
            <a:r>
              <a:rPr lang="el-GR" b="1" baseline="0" dirty="0"/>
              <a:t>ομαδική κινητικότητα, </a:t>
            </a:r>
            <a:r>
              <a:rPr lang="el-GR" b="0" baseline="0" dirty="0"/>
              <a:t>δηλαδή μια ομάδα συμμετεχόντων ή </a:t>
            </a:r>
            <a:r>
              <a:rPr lang="el-GR" b="1" baseline="0" dirty="0"/>
              <a:t>ομάδα μαθητών</a:t>
            </a:r>
            <a:r>
              <a:rPr lang="el-GR" b="0" baseline="0" dirty="0"/>
              <a:t> από τον οργανισμό αποστολής μπορεί να περάσει κάποιο χρόνο στον οργανισμό υποδοχής για μαθησιακές δραστηριότητες που πρέπει να επικεντρώνονται στην </a:t>
            </a:r>
            <a:r>
              <a:rPr lang="el-GR" b="1" baseline="0" dirty="0"/>
              <a:t>ανάπτυξη των βασικών τους ικανοτήτων ή σε κάποια από τις προτεραιότητες του προγράμματος: στην ένταξη και την πολυμορφία, την ψηφιακή διάσταση, την περιβαλλοντική βιωσιμότητα ή και τη συμμετοχική διάσταση του προγράμματος. </a:t>
            </a:r>
            <a:r>
              <a:rPr lang="el-GR" b="0" baseline="0" dirty="0"/>
              <a:t>Η διάρκεια αυτής της δραστηριότητας μπορεί να είναι από 2 μέχρι 30 μέρες και για τους τρεις τομείς. </a:t>
            </a:r>
          </a:p>
          <a:p>
            <a:endParaRPr lang="el-GR" b="1" baseline="0" dirty="0"/>
          </a:p>
          <a:p>
            <a:r>
              <a:rPr lang="el-GR" b="1" dirty="0"/>
              <a:t>Υπάρχει η δυνατότητα για συμμετοχή σε σύντομης ή μεγάλης διάρκειας κινητικότητα: </a:t>
            </a:r>
            <a:r>
              <a:rPr lang="el-GR" dirty="0"/>
              <a:t>Οι συμμετέχοντες μπορούν να περάσουν μια περίοδο μάθησης στο εξωτερικό σε οργανισμό υποδοχής που δραστηριοποιείται στον τομέα εκπαίδευσης που έχει υποβληθεί η αίτηση</a:t>
            </a:r>
            <a:r>
              <a:rPr lang="el-GR" baseline="0" dirty="0"/>
              <a:t> (είτε σχολική είτε εκπαίδευση ενηλίκων είτε </a:t>
            </a:r>
            <a:r>
              <a:rPr lang="el-GR" baseline="0" dirty="0" err="1"/>
              <a:t>εεκ</a:t>
            </a:r>
            <a:r>
              <a:rPr lang="el-GR" baseline="0" dirty="0"/>
              <a:t>). Σε αυτή την περίπτωση πρέπει να </a:t>
            </a:r>
            <a:r>
              <a:rPr lang="el-GR" b="1" baseline="0" dirty="0"/>
              <a:t>καταρτίζεται ατομικό πρόγραμμα μάθησης με βάση τις μαθησιακές ανάγκες του καθενός. Να αναφέρουμε ότι στην ΣΕ η βραχυχρόνια κινητικότητα αφορά κυρίως φοίτηση σε συνεργαζόμενο σχολείο. </a:t>
            </a:r>
            <a:r>
              <a:rPr lang="el-GR" baseline="0" dirty="0"/>
              <a:t>Τα προγράμματα μάθησης μπορούν να έχουν </a:t>
            </a:r>
            <a:r>
              <a:rPr lang="el-GR" b="1" baseline="0" dirty="0"/>
              <a:t>συνδυασμό διάφορων μεθόδων τυπικής, άτυπης ή μη τυπικής μάθησης</a:t>
            </a:r>
            <a:endParaRPr lang="el-GR" dirty="0"/>
          </a:p>
          <a:p>
            <a:r>
              <a:rPr lang="el-GR" dirty="0"/>
              <a:t>Η διάρκεια της σύντομης κινητικότητας μπορεί είναι 10-29 ημέρες για την ΣΕ, 2 -29 μέρες για την Εκπαίδευση Ενηλίκων και 10-89 μέρες για την ΕΕΚ.  Η μεγάλης διάρκειας κινητικότητα μπορεί να είναι από 30 μέχρι</a:t>
            </a:r>
            <a:r>
              <a:rPr lang="el-GR" baseline="0" dirty="0"/>
              <a:t> 365 μέρες για την σχολική εκπαίδευση και εκπαίδευση ενηλίκων και 90-365 ημέρες για την </a:t>
            </a:r>
            <a:r>
              <a:rPr lang="el-GR" baseline="0" dirty="0" err="1"/>
              <a:t>εεκ</a:t>
            </a:r>
            <a:r>
              <a:rPr lang="el-GR" baseline="0" dirty="0"/>
              <a:t>. </a:t>
            </a:r>
          </a:p>
          <a:p>
            <a:endParaRPr lang="el-GR" b="1" dirty="0"/>
          </a:p>
          <a:p>
            <a:endParaRPr lang="el-GR" b="1" dirty="0"/>
          </a:p>
        </p:txBody>
      </p:sp>
      <p:sp>
        <p:nvSpPr>
          <p:cNvPr id="4" name="Slide Number Placeholder 3"/>
          <p:cNvSpPr>
            <a:spLocks noGrp="1"/>
          </p:cNvSpPr>
          <p:nvPr>
            <p:ph type="sldNum" sz="quarter" idx="10"/>
          </p:nvPr>
        </p:nvSpPr>
        <p:spPr/>
        <p:txBody>
          <a:bodyPr/>
          <a:lstStyle/>
          <a:p>
            <a:fld id="{4EDA589F-84CA-4069-B718-FA6F2CB8EE53}" type="slidenum">
              <a:rPr lang="en-US" smtClean="0"/>
              <a:t>23</a:t>
            </a:fld>
            <a:endParaRPr lang="en-US"/>
          </a:p>
        </p:txBody>
      </p:sp>
    </p:spTree>
    <p:extLst>
      <p:ext uri="{BB962C8B-B14F-4D97-AF65-F5344CB8AC3E}">
        <p14:creationId xmlns:p14="http://schemas.microsoft.com/office/powerpoint/2010/main" val="96966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1" i="0" u="none" strike="noStrike" baseline="0" dirty="0"/>
              <a:t>Για την ΕΕΚ και ΣΕ, όσον αφορά τους συμμετέχοντες </a:t>
            </a:r>
            <a:r>
              <a:rPr lang="el-GR" sz="1200" b="1" dirty="0"/>
              <a:t>με λιγότερες ευκαιρίες</a:t>
            </a:r>
            <a:r>
              <a:rPr lang="el-GR" sz="1200" b="1" i="0" u="none" strike="noStrike" baseline="0" dirty="0"/>
              <a:t> η βραχυχρόνια κινητικότητα μπορεί να οργανωθεί με ελάχιστη διάρκεια 2 ημέρες.</a:t>
            </a:r>
          </a:p>
          <a:p>
            <a:pPr marL="171450" indent="-171450">
              <a:buFont typeface="Arial" panose="020B0604020202020204" pitchFamily="34" charset="0"/>
              <a:buChar char="•"/>
            </a:pPr>
            <a:r>
              <a:rPr lang="el-GR" sz="1200" b="1" dirty="0"/>
              <a:t>Για τομέα ΕΕΚ, ο</a:t>
            </a:r>
            <a:r>
              <a:rPr lang="el-GR" sz="1200" b="1" i="0" u="none" strike="noStrike" baseline="0" dirty="0"/>
              <a:t>ι κινητικότητες σύντομης / μεγάλης διάρκειας πραγματοποιούνται σε </a:t>
            </a:r>
            <a:r>
              <a:rPr lang="el-GR" sz="1200" b="1" i="0" u="none" strike="noStrike" baseline="0" dirty="0" err="1"/>
              <a:t>παρόχους</a:t>
            </a:r>
            <a:r>
              <a:rPr lang="el-GR" sz="1200" b="1" i="0" u="none" strike="noStrike" baseline="0" dirty="0"/>
              <a:t> ή/και επιχειρήσεις ΕΕΚ. Έμφαση για κατάρτιση στο χώρο εργασίας με τη μορφή τοποθέτησης σε μία επιχείρηση. </a:t>
            </a:r>
          </a:p>
          <a:p>
            <a:pPr marL="171450" indent="-171450">
              <a:buFont typeface="Arial" panose="020B0604020202020204" pitchFamily="34" charset="0"/>
              <a:buChar char="•"/>
            </a:pPr>
            <a:r>
              <a:rPr lang="el-GR" sz="1200" b="1" i="0" u="none" strike="noStrike" baseline="0" dirty="0"/>
              <a:t>Η βασική διαφορά μεταξύ ΟΜΑΔΙΚΗΣ και ΑΤΟΜΙΚΗΣ κινητικότητας έγκειται στο συλλογικό ή ατομικό πρόγραμμα μάθησης και στα οργανωτικά έξοδα (ομαδική</a:t>
            </a:r>
            <a:r>
              <a:rPr lang="en-US" sz="1200" b="1" i="0" u="none" strike="noStrike" baseline="0" dirty="0"/>
              <a:t>:</a:t>
            </a:r>
            <a:r>
              <a:rPr lang="el-GR" sz="1200" b="1" i="0" u="none" strike="noStrike" baseline="0" dirty="0"/>
              <a:t>100 ευρώ ανά συμμετέχοντα ενώ στη βραχυχρόνια</a:t>
            </a:r>
            <a:r>
              <a:rPr lang="en-US" sz="1200" b="1" i="0" u="none" strike="noStrike" baseline="0" dirty="0"/>
              <a:t>: </a:t>
            </a:r>
            <a:r>
              <a:rPr lang="el-GR" sz="1200" b="1" i="0" u="none" strike="noStrike" baseline="0" dirty="0"/>
              <a:t>350 ευρώ ανά συμμετέχοντα)! </a:t>
            </a:r>
          </a:p>
          <a:p>
            <a:pPr marL="171450" indent="-171450">
              <a:buFont typeface="Arial" panose="020B0604020202020204" pitchFamily="34" charset="0"/>
              <a:buChar char="•"/>
            </a:pPr>
            <a:r>
              <a:rPr lang="el-GR" sz="1200" b="1" i="0" u="none" strike="noStrike" baseline="0" dirty="0"/>
              <a:t>Ομαδική κινητικότητα μπορεί να πραγματοποιηθεί και στην έδρα ενός θεσμικού οργάνου της ΕΕ, εάν η δραστηριότητα οργανώνεται σε θεσμικό όργανο της ΕΕ ή σε συνεργασία με αυτό. </a:t>
            </a:r>
          </a:p>
          <a:p>
            <a:pPr marL="171450" indent="-171450">
              <a:buFont typeface="Arial" panose="020B0604020202020204" pitchFamily="34" charset="0"/>
              <a:buChar char="•"/>
            </a:pPr>
            <a:r>
              <a:rPr lang="el-GR" sz="1200" b="1" i="0" u="none" strike="noStrike" baseline="0" dirty="0"/>
              <a:t>Ανεξάρτητα από τον τόπο υλοποίησης της δραστηριότητας, στις ομαδικές δραστηριότητες πρέπει να συμμετέχουν εκπαιδευόμενοι</a:t>
            </a:r>
            <a:r>
              <a:rPr lang="en-GB" sz="1200" b="1" i="0" u="none" strike="noStrike" baseline="0" dirty="0"/>
              <a:t>/</a:t>
            </a:r>
            <a:r>
              <a:rPr lang="el-GR" sz="1200" b="1" i="0" u="none" strike="noStrike" baseline="0" dirty="0" err="1"/>
              <a:t>μαθητες</a:t>
            </a:r>
            <a:r>
              <a:rPr lang="el-GR" sz="1200" b="1" i="0" u="none" strike="noStrike" baseline="0" dirty="0"/>
              <a:t> από τουλάχιστον δύο κράτη μέλη της ΕΕ ή τρίτες χώρες συνδεδεμένες με το πρόγραμμα.</a:t>
            </a:r>
          </a:p>
        </p:txBody>
      </p:sp>
      <p:sp>
        <p:nvSpPr>
          <p:cNvPr id="4" name="Slide Number Placeholder 3"/>
          <p:cNvSpPr>
            <a:spLocks noGrp="1"/>
          </p:cNvSpPr>
          <p:nvPr>
            <p:ph type="sldNum" sz="quarter" idx="10"/>
          </p:nvPr>
        </p:nvSpPr>
        <p:spPr/>
        <p:txBody>
          <a:bodyPr/>
          <a:lstStyle/>
          <a:p>
            <a:fld id="{4EDA589F-84CA-4069-B718-FA6F2CB8EE53}" type="slidenum">
              <a:rPr lang="en-US" smtClean="0"/>
              <a:t>24</a:t>
            </a:fld>
            <a:endParaRPr lang="en-US"/>
          </a:p>
        </p:txBody>
      </p:sp>
    </p:spTree>
    <p:extLst>
      <p:ext uri="{BB962C8B-B14F-4D97-AF65-F5344CB8AC3E}">
        <p14:creationId xmlns:p14="http://schemas.microsoft.com/office/powerpoint/2010/main" val="2241638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b="0" baseline="0" dirty="0">
                <a:ea typeface="Verdana" panose="020B0604030504040204" pitchFamily="34" charset="0"/>
              </a:rPr>
              <a:t>Άλλες Επιλέξιμες Δραστηριότητες</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Έχουμε επίσης τις </a:t>
            </a:r>
            <a:r>
              <a:rPr lang="el-GR" sz="1200" b="1" baseline="0" dirty="0">
                <a:ea typeface="Verdana" panose="020B0604030504040204" pitchFamily="34" charset="0"/>
              </a:rPr>
              <a:t>προπαρασκευαστικές επισκέψεις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Είναι επισκέψεις στην χώρα του οργανισμού  υποδοχής. Αυτές πρέπει να γίνονται πριν από τις </a:t>
            </a:r>
            <a:r>
              <a:rPr lang="el-GR" sz="1200" b="1" baseline="0" dirty="0">
                <a:ea typeface="Verdana" panose="020B0604030504040204" pitchFamily="34" charset="0"/>
              </a:rPr>
              <a:t>μαθησιακές δραστηριότητες κινητικότητας. Δεν αποτελούν αυτοτελή δραστηριότητα </a:t>
            </a:r>
            <a:r>
              <a:rPr lang="el-GR" sz="1200" b="0" baseline="0" dirty="0">
                <a:ea typeface="Verdana" panose="020B0604030504040204" pitchFamily="34" charset="0"/>
              </a:rPr>
              <a:t>αλλά ένα </a:t>
            </a:r>
            <a:r>
              <a:rPr lang="el-GR" b="1" dirty="0"/>
              <a:t>μηχανισμό υποστήριξης για την κινητικότητα του προσωπικού ή των εκπαιδευομένων</a:t>
            </a:r>
            <a:r>
              <a:rPr lang="el-GR" dirty="0"/>
              <a:t>.</a:t>
            </a:r>
            <a:r>
              <a:rPr lang="el-GR" baseline="0" dirty="0"/>
              <a:t> Για παράδειγμα μπορεί να υλοποιηθούν για να διευκολύνουν </a:t>
            </a:r>
            <a:r>
              <a:rPr lang="el-GR" b="1" baseline="0" dirty="0"/>
              <a:t>τον σχεδιασμό μια κινητικότητας συμμετεχόντων με λιγότερες ευκαιρίες </a:t>
            </a:r>
            <a:r>
              <a:rPr lang="el-GR" baseline="0" dirty="0"/>
              <a:t>ή </a:t>
            </a:r>
            <a:r>
              <a:rPr lang="el-GR" sz="1200" b="1" baseline="0" dirty="0">
                <a:ea typeface="Verdana" panose="020B0604030504040204" pitchFamily="34" charset="0"/>
              </a:rPr>
              <a:t>μιας κινητικότητας μεγάλης διάρκειας </a:t>
            </a:r>
            <a:r>
              <a:rPr lang="el-GR" baseline="0" dirty="0"/>
              <a:t>ή </a:t>
            </a:r>
            <a:r>
              <a:rPr lang="el-GR" b="1" baseline="0" dirty="0"/>
              <a:t>για την έναρξη συνεργασίας με ένα νέο οργανισμό</a:t>
            </a:r>
            <a:r>
              <a:rPr lang="el-GR" sz="1200" b="1" baseline="0" dirty="0">
                <a:ea typeface="Verdana" panose="020B0604030504040204" pitchFamily="34" charset="0"/>
              </a:rPr>
              <a:t>. </a:t>
            </a:r>
            <a:r>
              <a:rPr lang="el-GR" sz="1200" b="0" baseline="0" dirty="0">
                <a:ea typeface="Verdana" panose="020B0604030504040204" pitchFamily="34" charset="0"/>
              </a:rPr>
              <a:t>Η διάρκεια των επισκέψεων μπορεί να είναι από 1 μέχρι 2 μέρες αν και δεν υπάρχει περιορισμός, και σε αυτές μπορούν να συμμετάσχουν μέχρι 3 άτομα. Οι συμμετέχοντες πρέπει να είναι προσωπικό του οργανισμού. Κατ’ εξαίρεση, επιτρέπεται η συμμετοχή ατόμων με λιγότερες ευκαιρίες ή ατόμων που θα λάβουν μέρος σε μακράς διάρκειας κινητικότητα, εάν πρόκειται να διοργανωθεί μια κινητικότητα που τους αφορά. Ανά οργανισμό υποδοχής, μπορεί να διοργανωθεί μία μόνο προπαρασκευαστική επίσκεψη.</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200" b="0" baseline="0" dirty="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b="0" baseline="0" dirty="0">
                <a:ea typeface="Verdana" panose="020B0604030504040204" pitchFamily="34" charset="0"/>
              </a:rPr>
              <a:t>Επίσης έχουμε δύο διαφορετικά είδη εισερχόμενων κινητικοτήτων. </a:t>
            </a:r>
          </a:p>
          <a:p>
            <a:pPr marL="171450" indent="-171450">
              <a:buFont typeface="Arial" panose="020B0604020202020204" pitchFamily="34" charset="0"/>
              <a:buChar char="•"/>
              <a:defRPr/>
            </a:pPr>
            <a:r>
              <a:rPr lang="el-GR" b="1" dirty="0">
                <a:solidFill>
                  <a:schemeClr val="tx1">
                    <a:lumMod val="75000"/>
                    <a:lumOff val="25000"/>
                  </a:schemeClr>
                </a:solidFill>
                <a:latin typeface="Verdana" panose="020B0604030504040204" pitchFamily="34" charset="0"/>
                <a:ea typeface="Verdana" panose="020B0604030504040204" pitchFamily="34" charset="0"/>
              </a:rPr>
              <a:t>Υπάρχει η δυνατότητα για Προσκεκλημένους Εμπειρογνώμονες από άλλη Χώρα του Προγράμματος που </a:t>
            </a:r>
            <a:r>
              <a:rPr lang="el-GR" dirty="0">
                <a:solidFill>
                  <a:schemeClr val="tx1">
                    <a:lumMod val="75000"/>
                    <a:lumOff val="25000"/>
                  </a:schemeClr>
                </a:solidFill>
                <a:latin typeface="Verdana" panose="020B0604030504040204" pitchFamily="34" charset="0"/>
                <a:ea typeface="Verdana" panose="020B0604030504040204" pitchFamily="34" charset="0"/>
              </a:rPr>
              <a:t>μπορούν να βοηθήσουν στη βελτίωση της διδασκαλίας, και της μάθησης στον οργανισμό</a:t>
            </a:r>
            <a:r>
              <a:rPr lang="el-GR" baseline="0" dirty="0">
                <a:solidFill>
                  <a:schemeClr val="tx1">
                    <a:lumMod val="75000"/>
                    <a:lumOff val="25000"/>
                  </a:schemeClr>
                </a:solidFill>
                <a:latin typeface="Verdana" panose="020B0604030504040204" pitchFamily="34" charset="0"/>
                <a:ea typeface="Verdana" panose="020B0604030504040204" pitchFamily="34" charset="0"/>
              </a:rPr>
              <a:t> υποδοχής,</a:t>
            </a:r>
            <a:r>
              <a:rPr lang="el-GR" b="1" baseline="0" dirty="0">
                <a:solidFill>
                  <a:schemeClr val="tx1">
                    <a:lumMod val="75000"/>
                    <a:lumOff val="25000"/>
                  </a:schemeClr>
                </a:solidFill>
                <a:latin typeface="Verdana" panose="020B0604030504040204" pitchFamily="34" charset="0"/>
                <a:ea typeface="Verdana" panose="020B0604030504040204" pitchFamily="34" charset="0"/>
              </a:rPr>
              <a:t> Η </a:t>
            </a:r>
            <a:r>
              <a:rPr lang="el-GR" b="1" dirty="0">
                <a:solidFill>
                  <a:schemeClr val="tx1">
                    <a:lumMod val="75000"/>
                    <a:lumOff val="25000"/>
                  </a:schemeClr>
                </a:solidFill>
                <a:latin typeface="Verdana" panose="020B0604030504040204" pitchFamily="34" charset="0"/>
                <a:ea typeface="Verdana" panose="020B0604030504040204" pitchFamily="34" charset="0"/>
              </a:rPr>
              <a:t>Διάρκεια</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μπορεί</a:t>
            </a:r>
            <a:r>
              <a:rPr lang="el-GR" baseline="0"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να είναι από</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a:t>
            </a:r>
            <a:r>
              <a:rPr lang="el-GR" b="1" dirty="0">
                <a:solidFill>
                  <a:schemeClr val="accent6">
                    <a:lumMod val="75000"/>
                  </a:schemeClr>
                </a:solidFill>
                <a:latin typeface="Verdana" panose="020B0604030504040204" pitchFamily="34" charset="0"/>
                <a:ea typeface="Verdana" panose="020B0604030504040204" pitchFamily="34" charset="0"/>
                <a:sym typeface="Wingdings" panose="05000000000000000000" pitchFamily="2" charset="2"/>
              </a:rPr>
              <a:t>2 – 60 ημέρες</a:t>
            </a:r>
          </a:p>
          <a:p>
            <a:pPr marL="637359" indent="-287944">
              <a:buFont typeface="Wingdings" panose="05000000000000000000" pitchFamily="2" charset="2"/>
              <a:buChar char="ü"/>
              <a:defRPr/>
            </a:pPr>
            <a:endPar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lumMod val="75000"/>
                    <a:lumOff val="25000"/>
                  </a:schemeClr>
                </a:solidFill>
                <a:latin typeface="Verdana" panose="020B0604030504040204" pitchFamily="34" charset="0"/>
                <a:ea typeface="Verdana" panose="020B0604030504040204" pitchFamily="34" charset="0"/>
              </a:rPr>
              <a:t>Επίσης οι αιτούντες οργανισμοί μπορούν να υποδέχονται φοιτητές ή πρόσφατους απόφοιτους προγραμμάτων σπουδών που οδηγούν σε καριέρα εκπαιδευτικού ή εκπαιδευτή</a:t>
            </a:r>
            <a:r>
              <a:rPr lang="el-GR" dirty="0">
                <a:solidFill>
                  <a:schemeClr val="tx1">
                    <a:lumMod val="75000"/>
                    <a:lumOff val="25000"/>
                  </a:schemeClr>
                </a:solidFill>
                <a:latin typeface="Verdana" panose="020B0604030504040204" pitchFamily="34" charset="0"/>
                <a:ea typeface="Verdana" panose="020B0604030504040204" pitchFamily="34" charset="0"/>
              </a:rPr>
              <a:t>, οι οποίοι επιθυμούν να </a:t>
            </a:r>
            <a:r>
              <a:rPr lang="el-GR" b="1" dirty="0">
                <a:solidFill>
                  <a:schemeClr val="tx1">
                    <a:lumMod val="75000"/>
                    <a:lumOff val="25000"/>
                  </a:schemeClr>
                </a:solidFill>
                <a:latin typeface="Verdana" panose="020B0604030504040204" pitchFamily="34" charset="0"/>
                <a:ea typeface="Verdana" panose="020B0604030504040204" pitchFamily="34" charset="0"/>
              </a:rPr>
              <a:t>περάσουν μια περίοδο πρακτικής άσκησης στο εξωτερικό. </a:t>
            </a:r>
            <a:r>
              <a:rPr lang="el-GR" dirty="0">
                <a:solidFill>
                  <a:schemeClr val="tx1">
                    <a:lumMod val="75000"/>
                    <a:lumOff val="25000"/>
                  </a:schemeClr>
                </a:solidFill>
                <a:latin typeface="Verdana" panose="020B0604030504040204" pitchFamily="34" charset="0"/>
                <a:ea typeface="Verdana" panose="020B0604030504040204" pitchFamily="34" charset="0"/>
              </a:rPr>
              <a:t>Η</a:t>
            </a:r>
            <a:r>
              <a:rPr lang="el-GR" baseline="0" dirty="0">
                <a:solidFill>
                  <a:schemeClr val="tx1">
                    <a:lumMod val="75000"/>
                    <a:lumOff val="25000"/>
                  </a:schemeClr>
                </a:solidFill>
                <a:latin typeface="Verdana" panose="020B0604030504040204" pitchFamily="34" charset="0"/>
                <a:ea typeface="Verdana" panose="020B0604030504040204" pitchFamily="34" charset="0"/>
              </a:rPr>
              <a:t> διάρκεια αυτής της δραστηριότητας είναι από 10 μέχρι 365 μέρες. Η</a:t>
            </a:r>
            <a:r>
              <a:rPr lang="el-GR" sz="1200" i="1" baseline="0" dirty="0">
                <a:solidFill>
                  <a:schemeClr val="tx1">
                    <a:lumMod val="75000"/>
                    <a:lumOff val="25000"/>
                  </a:schemeClr>
                </a:solidFill>
                <a:latin typeface="Verdana" panose="020B0604030504040204" pitchFamily="34" charset="0"/>
                <a:ea typeface="Verdana" panose="020B0604030504040204" pitchFamily="34" charset="0"/>
              </a:rPr>
              <a:t> </a:t>
            </a:r>
            <a:r>
              <a:rPr lang="el-GR" sz="1200" i="1" dirty="0">
                <a:solidFill>
                  <a:schemeClr val="tx1">
                    <a:lumMod val="75000"/>
                    <a:lumOff val="25000"/>
                  </a:schemeClr>
                </a:solidFill>
                <a:ea typeface="Verdana" panose="020B0604030504040204" pitchFamily="34" charset="0"/>
              </a:rPr>
              <a:t>Διαμονή και διατροφή των εκπαιδευτικών/των καλύπτονται από τον οργανισμό αποστολής ενώ προβλέπονται οργανωτικά έξοδα για τον οργανισμό υποδοχής. </a:t>
            </a:r>
            <a:endParaRPr lang="el-GR"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dirty="0"/>
          </a:p>
        </p:txBody>
      </p:sp>
      <p:sp>
        <p:nvSpPr>
          <p:cNvPr id="4" name="Slide Number Placeholder 3"/>
          <p:cNvSpPr>
            <a:spLocks noGrp="1"/>
          </p:cNvSpPr>
          <p:nvPr>
            <p:ph type="sldNum" sz="quarter" idx="10"/>
          </p:nvPr>
        </p:nvSpPr>
        <p:spPr/>
        <p:txBody>
          <a:bodyPr/>
          <a:lstStyle/>
          <a:p>
            <a:fld id="{4EDA589F-84CA-4069-B718-FA6F2CB8EE53}" type="slidenum">
              <a:rPr lang="en-US" smtClean="0"/>
              <a:t>25</a:t>
            </a:fld>
            <a:endParaRPr lang="en-US"/>
          </a:p>
        </p:txBody>
      </p:sp>
    </p:spTree>
    <p:extLst>
      <p:ext uri="{BB962C8B-B14F-4D97-AF65-F5344CB8AC3E}">
        <p14:creationId xmlns:p14="http://schemas.microsoft.com/office/powerpoint/2010/main" val="48663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l-GR"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414333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138577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dirty="0">
                <a:solidFill>
                  <a:schemeClr val="tx1">
                    <a:lumMod val="75000"/>
                    <a:lumOff val="25000"/>
                  </a:schemeClr>
                </a:solidFill>
              </a:rPr>
              <a:t>Να δούμε τώρα την οικονομική υποστήριξη που λαμβάνουν οι οργανισμοί των</a:t>
            </a:r>
            <a:r>
              <a:rPr lang="el-GR" b="0" baseline="0" dirty="0">
                <a:solidFill>
                  <a:schemeClr val="tx1">
                    <a:lumMod val="75000"/>
                    <a:lumOff val="25000"/>
                  </a:schemeClr>
                </a:solidFill>
              </a:rPr>
              <a:t> οποίων τα σχέδια εγκρίνονται και υλοποιούνται. </a:t>
            </a:r>
          </a:p>
          <a:p>
            <a:pPr algn="l"/>
            <a:r>
              <a:rPr lang="el-GR" b="0" dirty="0">
                <a:solidFill>
                  <a:schemeClr val="tx1">
                    <a:lumMod val="75000"/>
                    <a:lumOff val="25000"/>
                  </a:schemeClr>
                </a:solidFill>
              </a:rPr>
              <a:t>Η </a:t>
            </a:r>
            <a:r>
              <a:rPr lang="el-GR" b="0" dirty="0">
                <a:solidFill>
                  <a:schemeClr val="tx1">
                    <a:lumMod val="75000"/>
                    <a:lumOff val="25000"/>
                  </a:schemeClr>
                </a:solidFill>
                <a:latin typeface="Verdana Pro" panose="020B0604030504040204" pitchFamily="34" charset="0"/>
              </a:rPr>
              <a:t>επιχορήγηση που λαμβάνετε από το Πρόγραμμα </a:t>
            </a:r>
            <a:r>
              <a:rPr lang="el-GR" b="0" dirty="0" err="1">
                <a:solidFill>
                  <a:schemeClr val="tx1">
                    <a:lumMod val="75000"/>
                    <a:lumOff val="25000"/>
                  </a:schemeClr>
                </a:solidFill>
                <a:latin typeface="Verdana Pro" panose="020B0604030504040204" pitchFamily="34" charset="0"/>
              </a:rPr>
              <a:t>Erasmus</a:t>
            </a:r>
            <a:r>
              <a:rPr lang="el-GR" b="0" dirty="0">
                <a:solidFill>
                  <a:schemeClr val="tx1">
                    <a:lumMod val="75000"/>
                    <a:lumOff val="25000"/>
                  </a:schemeClr>
                </a:solidFill>
                <a:latin typeface="Verdana Pro" panose="020B0604030504040204" pitchFamily="34" charset="0"/>
              </a:rPr>
              <a:t>+ είναι ένα κίνητρο για τη συμμετοχή του οργανισμού σας και εσάς σε Σχέδιο.</a:t>
            </a:r>
          </a:p>
          <a:p>
            <a:pPr algn="l"/>
            <a:r>
              <a:rPr lang="el-GR" b="0" dirty="0">
                <a:solidFill>
                  <a:schemeClr val="tx1">
                    <a:lumMod val="75000"/>
                    <a:lumOff val="25000"/>
                  </a:schemeClr>
                </a:solidFill>
                <a:latin typeface="Verdana Pro" panose="020B0604030504040204" pitchFamily="34" charset="0"/>
              </a:rPr>
              <a:t>Βασίζεται στην</a:t>
            </a:r>
            <a:r>
              <a:rPr lang="el-GR" b="0" baseline="0" dirty="0">
                <a:solidFill>
                  <a:schemeClr val="tx1">
                    <a:lumMod val="75000"/>
                    <a:lumOff val="25000"/>
                  </a:schemeClr>
                </a:solidFill>
                <a:latin typeface="Verdana Pro" panose="020B0604030504040204" pitchFamily="34" charset="0"/>
              </a:rPr>
              <a:t> αρχή </a:t>
            </a:r>
            <a:r>
              <a:rPr lang="el-GR" b="0" dirty="0">
                <a:solidFill>
                  <a:schemeClr val="tx1">
                    <a:lumMod val="75000"/>
                    <a:lumOff val="25000"/>
                  </a:schemeClr>
                </a:solidFill>
                <a:latin typeface="Verdana Pro" panose="020B0604030504040204" pitchFamily="34" charset="0"/>
              </a:rPr>
              <a:t>της συγχρηματοδότησης</a:t>
            </a:r>
            <a:r>
              <a:rPr lang="el-GR" sz="1200" b="1" baseline="0" dirty="0"/>
              <a:t>. </a:t>
            </a:r>
            <a:r>
              <a:rPr lang="el-GR" sz="1200" b="0" baseline="0" dirty="0"/>
              <a:t>Αυτό σημαίνει ότι η επιχορήγηση ενδέχεται να μην καλύπτει ολόκληρο το κόστος μιας δραστηριότητας ή του σχεδίου συνολικά, αλλά να καλύπτει μέρος των πραγματικών εξόδων</a:t>
            </a:r>
          </a:p>
          <a:p>
            <a:endParaRPr lang="el-GR" dirty="0"/>
          </a:p>
          <a:p>
            <a:r>
              <a:rPr lang="el-GR" dirty="0"/>
              <a:t>Ως εκ τούτου, ανάλογα με το είδος</a:t>
            </a:r>
            <a:r>
              <a:rPr lang="el-GR" baseline="0" dirty="0"/>
              <a:t> της κινητικότητας, ο δικαιούχος οργανισμός λαμβάνει χρηματοδότηση για τις πιο κάτω κατηγορίες. </a:t>
            </a:r>
          </a:p>
          <a:p>
            <a:r>
              <a:rPr lang="el-GR" b="1" baseline="0" dirty="0"/>
              <a:t>Αποζημίωση στη βάση </a:t>
            </a:r>
            <a:r>
              <a:rPr lang="el-GR" b="1" baseline="0" dirty="0" err="1"/>
              <a:t>μοναδιαίου</a:t>
            </a:r>
            <a:r>
              <a:rPr lang="el-GR" b="1" baseline="0" dirty="0"/>
              <a:t> κόστους:</a:t>
            </a:r>
            <a:endParaRPr lang="el-GR" baseline="0" dirty="0"/>
          </a:p>
          <a:p>
            <a:pPr marL="174708" indent="-174708">
              <a:buFontTx/>
              <a:buChar char="-"/>
            </a:pPr>
            <a:r>
              <a:rPr lang="el-GR" b="1" baseline="0" dirty="0"/>
              <a:t>Οργανωτικά έξοδα </a:t>
            </a:r>
            <a:r>
              <a:rPr lang="el-GR" baseline="0" dirty="0"/>
              <a:t>–Ο οργανισμός λαμβάνει ουσιαστικά ένα ποσό ανά συμμετέχοντα το οποίο διαφέρει ανάλογα με το είδος δραστηριότητας. Ο οργανισμός μπορεί να το αξιοποιήσει όπως θέλει για να καλύψει τις οργανωτικές ανάγκες για τις κινητικότητες. </a:t>
            </a:r>
          </a:p>
          <a:p>
            <a:pPr marL="174708" indent="-174708">
              <a:buFontTx/>
              <a:buChar char="-"/>
            </a:pPr>
            <a:r>
              <a:rPr lang="el-GR" b="1" baseline="0" dirty="0"/>
              <a:t>Έξοδα ταξιδιού </a:t>
            </a:r>
            <a:r>
              <a:rPr lang="el-GR" baseline="0" dirty="0"/>
              <a:t>– Καλύπτουν το κόστος ταξιδιού, </a:t>
            </a:r>
            <a:r>
              <a:rPr lang="el-GR" baseline="0" dirty="0" err="1"/>
              <a:t>μετ’επιστροφής</a:t>
            </a:r>
            <a:r>
              <a:rPr lang="el-GR" baseline="0" dirty="0"/>
              <a:t>, συμμετεχόντων και συνοδών στις κινητικότητες (ένα ποσό για ολόκληρο το ταξίδι). Οι τιμές είναι ίδιες για προσωπικό/ εκπαιδευομένους / μαθητές. Τα ταξιδιωτικά έξοδα, εκτός από τα </a:t>
            </a:r>
            <a:r>
              <a:rPr lang="el-GR" sz="1200" b="0" baseline="0" dirty="0"/>
              <a:t>αεροπορικά εισιτήρια, </a:t>
            </a:r>
            <a:r>
              <a:rPr lang="el-GR" baseline="0" dirty="0"/>
              <a:t>καλύπτουν και μεταφορικά  από και προς το αεροδρόμιο τόσο στη χώρα αποστολής όσο και στη χώρα υποδοχής.</a:t>
            </a:r>
            <a:r>
              <a:rPr lang="el-GR" sz="1200" b="0" baseline="0" dirty="0"/>
              <a:t> Το ποσό διαφοροποιείται στη βάση της απόστασης μεταξύ των οργανισμών αποστολής και υποδοχής. Η απόσταση μετριέται χιλιομετρικά με το διαδικτυακό εργαλείο </a:t>
            </a:r>
            <a:r>
              <a:rPr lang="en-US" sz="1200" b="0" baseline="0" dirty="0"/>
              <a:t>Distance Calculator.</a:t>
            </a:r>
            <a:endParaRPr lang="el-GR" sz="1200" b="0" baseline="0" dirty="0"/>
          </a:p>
          <a:p>
            <a:pPr marL="174708" indent="-174708">
              <a:buFontTx/>
              <a:buChar char="-"/>
            </a:pPr>
            <a:r>
              <a:rPr lang="el-GR" b="1" baseline="0" dirty="0"/>
              <a:t>Έξοδα διαβίωσης </a:t>
            </a:r>
            <a:r>
              <a:rPr lang="el-GR" baseline="0" dirty="0"/>
              <a:t>– </a:t>
            </a:r>
            <a:r>
              <a:rPr lang="el-GR" sz="1200" b="0" baseline="0" dirty="0"/>
              <a:t>που καλύπτουν το </a:t>
            </a:r>
            <a:r>
              <a:rPr lang="el-GR" sz="1200" b="1" baseline="0" dirty="0"/>
              <a:t>καθημερινό κόστος </a:t>
            </a:r>
            <a:r>
              <a:rPr lang="el-GR" sz="1200" b="0" baseline="0" dirty="0"/>
              <a:t>των συμμετεχόντων κατά τη διάρκεια μιας κινητικότητας όπως τη </a:t>
            </a:r>
            <a:r>
              <a:rPr lang="el-GR" sz="1200" b="1" baseline="0" dirty="0"/>
              <a:t>διαμονή</a:t>
            </a:r>
            <a:r>
              <a:rPr lang="el-GR" sz="1200" b="0" baseline="0" dirty="0"/>
              <a:t>, </a:t>
            </a:r>
            <a:r>
              <a:rPr lang="el-GR" sz="1200" b="1" baseline="0" dirty="0"/>
              <a:t>διατροφή, </a:t>
            </a:r>
            <a:r>
              <a:rPr lang="el-GR" sz="1200" b="0" baseline="0" dirty="0"/>
              <a:t>κ.α. Οι οργανισμοί λαμβάνουν ένα ποσό για κάθε συμμετέχοντα για κάθε μέρα της δραστηριότητας. Τα έξοδα διαβίωσης καλύπτουν τις εσωτερικές μετακινήσεις στη χώρα υποδοχής κατά τα διάρκεια της κινητικότητας. Με βάση των οδηγό προγράμματος 2025, δικαιούστε επιπρόσθετα ποσό ατομικής υποστήριξης για 1 μέρα πριν και 1 μέρα μετά από τις ημερομηνίες έναρξης και λήξης της δραστηριότητας. </a:t>
            </a:r>
          </a:p>
          <a:p>
            <a:pPr marL="174708" indent="-174708">
              <a:buFontTx/>
              <a:buChar char="-"/>
            </a:pPr>
            <a:r>
              <a:rPr lang="el-GR" b="1" baseline="0" dirty="0"/>
              <a:t>Δίδακτρα σεμιναρίων </a:t>
            </a:r>
            <a:r>
              <a:rPr lang="el-GR" baseline="0" dirty="0"/>
              <a:t>– Η κατηγορία αυτή αφορά μόνο στο προσωπικό. Το κάθε άτομο μπορεί να επιχορηγηθεί μέχρι 80 ευρώ τη μέρα για δίδακτρα. </a:t>
            </a:r>
          </a:p>
          <a:p>
            <a:pPr marL="174708" indent="-174708">
              <a:buFontTx/>
              <a:buChar char="-"/>
            </a:pPr>
            <a:r>
              <a:rPr lang="el-GR" b="1" baseline="0" dirty="0"/>
              <a:t>Προπαρασκευαστικές επισκέψεις </a:t>
            </a:r>
            <a:r>
              <a:rPr lang="el-GR" baseline="0" dirty="0"/>
              <a:t>– δίδεται ένα συγκεκριμένο ποσό ανά συμμετέχοντα για ταξιδιωτικά και διαβίωση (680 ευρώ)</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b="1" baseline="0" dirty="0"/>
              <a:t>Έξοδα γλωσσικής προετοιμασίας </a:t>
            </a:r>
            <a:r>
              <a:rPr lang="el-GR" baseline="0" dirty="0"/>
              <a:t>αναφορικά με τη γλώσσα εργασίας της δραστηριότητας στο εξωτερικό. Εφαρμόζεται για όλα τα είδη κινητικοτήτων, με εξαίρεση τις ομαδικές κινητικότητες μαθητών/εκπαιδευομένων, τη συμμετοχή προσωπικού σε μαθήματα/κατάρτιση και τη συμμετοχή εκπαιδευομένων σε διαγωνισμούς δεξιοτήτων. Το είδος αυτό επιχορήγησης θεωρείται επιλέξιμο όταν </a:t>
            </a:r>
            <a:r>
              <a:rPr lang="el-GR" b="1" baseline="0" dirty="0"/>
              <a:t>η εν λόγω γλώσσα δεν προσφέρεται στο εργαλείο </a:t>
            </a:r>
            <a:r>
              <a:rPr lang="en-GB" b="1" baseline="0" dirty="0"/>
              <a:t>Online Language Support</a:t>
            </a:r>
            <a:r>
              <a:rPr lang="en-GB" baseline="0" dirty="0"/>
              <a:t> (</a:t>
            </a:r>
            <a:r>
              <a:rPr lang="el-GR" baseline="0" dirty="0"/>
              <a:t>διαδικτυακό εργαλείο για την αξιολόγηση των γνώσεων σε μια γλώσσα και μαθησιακή υποστήριξη) ή όταν το άτομο που θα συμμετάσχει είναι άτομο με λιγότερες ευκαιρίες και αντιμετωπίζει συγκεκριμένα εμπόδια ως προς τη χρήση του εργαλείου.</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sz="1200" b="1" kern="1200" dirty="0">
                <a:solidFill>
                  <a:prstClr val="black">
                    <a:lumMod val="75000"/>
                    <a:lumOff val="25000"/>
                  </a:prstClr>
                </a:solidFill>
                <a:latin typeface="Verdana" panose="020B0604030504040204" pitchFamily="34" charset="0"/>
                <a:ea typeface="Verdana" panose="020B0604030504040204" pitchFamily="34" charset="0"/>
                <a:cs typeface="+mn-cs"/>
              </a:rPr>
              <a:t>Στήριξη για συμπερίληψη για οργανισμούς</a:t>
            </a:r>
            <a:r>
              <a:rPr lang="el-GR" baseline="0" dirty="0"/>
              <a:t>–πρόκειται για δαπάνες του οργανισμού, που αφορούν τη διοργάνωση δραστηριοτήτων κινητικότητας για άτομα που εμπίπτουν στην κατηγορία ατόμων με λιγότερες ευκαιρίες. Ο οργανισμός λαμβάνει ένα σταθερό ποσό ανά συμμετέχοντα που εμπίπτει σε αυτή την κατηγορία ατόμων </a:t>
            </a:r>
            <a:r>
              <a:rPr lang="en-US" baseline="0" dirty="0"/>
              <a:t>(125 </a:t>
            </a:r>
            <a:r>
              <a:rPr lang="el-GR" baseline="0" dirty="0"/>
              <a:t>ευρώ)</a:t>
            </a:r>
          </a:p>
          <a:p>
            <a:pPr marL="174708" indent="-174708">
              <a:buFontTx/>
              <a:buChar char="-"/>
            </a:pPr>
            <a:endParaRPr lang="el-GR" baseline="0" dirty="0"/>
          </a:p>
          <a:p>
            <a:r>
              <a:rPr lang="el-GR" b="1" dirty="0"/>
              <a:t>Στη βάση τώρα, </a:t>
            </a:r>
            <a:r>
              <a:rPr lang="el-GR" b="1" u="sng" dirty="0"/>
              <a:t>πραγματικών εξόδων </a:t>
            </a:r>
            <a:r>
              <a:rPr lang="el-GR" b="1" baseline="0" dirty="0"/>
              <a:t>επιχορηγούνται </a:t>
            </a:r>
            <a:r>
              <a:rPr lang="el-GR" b="1" dirty="0"/>
              <a:t>με την προσκόμιση αποδείξεων</a:t>
            </a:r>
            <a:r>
              <a:rPr lang="el-GR" b="1" baseline="0" dirty="0"/>
              <a:t> τα παρακάτω:</a:t>
            </a:r>
          </a:p>
          <a:p>
            <a:pPr marL="171450" indent="-171450">
              <a:buFont typeface="Arial" panose="020B0604020202020204" pitchFamily="34" charset="0"/>
              <a:buChar char="•"/>
            </a:pPr>
            <a:r>
              <a:rPr lang="el-GR" b="1" baseline="0" dirty="0"/>
              <a:t>Επιπρόσθετες δαπάνες των συμμετεχόντων με λιγότερες ευκαιρίες και των συνοδών τους, οι οποίες επιχορηγούνται στο 100% - αυτές μπορεί να αφορούν μεταφορές με ειδικά οχήματα</a:t>
            </a:r>
            <a:r>
              <a:rPr lang="el-GR" baseline="0" dirty="0"/>
              <a:t>, ή </a:t>
            </a:r>
            <a:r>
              <a:rPr lang="el-GR" b="1" baseline="0" dirty="0"/>
              <a:t>δωμάτιο με ειδικές εγκαταστάσεις </a:t>
            </a:r>
            <a:r>
              <a:rPr lang="el-GR" baseline="0" dirty="0"/>
              <a:t>ή </a:t>
            </a:r>
            <a:r>
              <a:rPr lang="el-GR" b="1" baseline="0" dirty="0"/>
              <a:t>ειδικό διδακτικό υλικό </a:t>
            </a:r>
            <a:r>
              <a:rPr lang="el-GR" baseline="0" dirty="0"/>
              <a:t>ή </a:t>
            </a:r>
            <a:r>
              <a:rPr lang="el-GR" b="1" baseline="0" dirty="0"/>
              <a:t>ιατρικά αναλώσιμα</a:t>
            </a:r>
            <a:r>
              <a:rPr lang="el-GR" baseline="0" dirty="0"/>
              <a:t> </a:t>
            </a:r>
            <a:r>
              <a:rPr lang="el-GR" baseline="0" dirty="0" err="1"/>
              <a:t>κλπ</a:t>
            </a:r>
            <a:endParaRPr lang="en-US"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l-GR" dirty="0"/>
              <a:t>Επιχορηγούνται</a:t>
            </a:r>
            <a:r>
              <a:rPr lang="el-GR" baseline="0" dirty="0"/>
              <a:t> επίσης Έκτακτες </a:t>
            </a:r>
            <a:r>
              <a:rPr lang="el-GR" dirty="0"/>
              <a:t>δαπάνες,</a:t>
            </a:r>
            <a:r>
              <a:rPr lang="el-GR" baseline="0" dirty="0"/>
              <a:t> στο 80% του ποσού που παρουσιάζεται στις αποδείξεις. Αυτές αφορούν ταξιδιωτικά έξοδα για </a:t>
            </a:r>
            <a:r>
              <a:rPr lang="el-GR" dirty="0"/>
              <a:t>ακριβούς ταξιδιωτικούς προορισμούς</a:t>
            </a:r>
            <a:r>
              <a:rPr lang="el-GR" baseline="0" dirty="0"/>
              <a:t>, έξοδα έκδοσης βίζας ή κάποιου ιατρικού πιστοποιητικού και έξοδα για έκδοση </a:t>
            </a:r>
            <a:r>
              <a:rPr lang="el-GR" dirty="0"/>
              <a:t>εγγυητικής επιταγής, όπου ισχύουν. Διευκρινίζεται ότι η επιχορήγηση για ακριβούς ταξιδιωτικούς προορισμούς αντικαθιστά την τυπική ταξιδιωτική επιχορήγηση, στη βάση </a:t>
            </a:r>
            <a:r>
              <a:rPr lang="el-GR" dirty="0" err="1"/>
              <a:t>μοναδιαίου</a:t>
            </a:r>
            <a:r>
              <a:rPr lang="el-GR" dirty="0"/>
              <a:t> κόστους.</a:t>
            </a:r>
            <a:endParaRPr lang="el-GR" baseline="0"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lang="el-GR" dirty="0"/>
          </a:p>
          <a:p>
            <a:pPr algn="l"/>
            <a:endParaRPr lang="en-GB" dirty="0">
              <a:solidFill>
                <a:schemeClr val="tx1">
                  <a:lumMod val="75000"/>
                  <a:lumOff val="25000"/>
                </a:schemeClr>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28</a:t>
            </a:fld>
            <a:endParaRPr lang="en-US"/>
          </a:p>
        </p:txBody>
      </p:sp>
    </p:spTree>
    <p:extLst>
      <p:ext uri="{BB962C8B-B14F-4D97-AF65-F5344CB8AC3E}">
        <p14:creationId xmlns:p14="http://schemas.microsoft.com/office/powerpoint/2010/main" val="1841155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Τα οργανωτικά έξοδα είναι έξοδα τα οποία συνδέονται με την υλοποίηση των κινητικοτήτων και του σχεδίου, και δεν καλύπτονται από άλλη κατηγορία εξόδων. Αυτά μπορεί να συμπεριλαμβάνουν: Προετοιμασία </a:t>
            </a:r>
            <a:r>
              <a:rPr lang="el-GR" altLang="en-US" sz="1400" dirty="0" err="1"/>
              <a:t>κινητικoτήτων</a:t>
            </a:r>
            <a:r>
              <a:rPr lang="el-GR" altLang="en-US" sz="1400" dirty="0"/>
              <a:t> &amp; των συμμετεχόντων Παρακολούθηση και στήριξη συμμετεχόντων, κατά τη διάρκεια της κινητικότητας</a:t>
            </a:r>
          </a:p>
          <a:p>
            <a:r>
              <a:rPr lang="el-GR" altLang="en-US" sz="1400" dirty="0"/>
              <a:t>Διαδικασίες για αναγνώριση μαθησιακών αποτελεσμάτων</a:t>
            </a:r>
          </a:p>
          <a:p>
            <a:r>
              <a:rPr lang="el-GR" altLang="en-US" sz="1400" dirty="0"/>
              <a:t>Υπηρεσίες/εργαλεία για τη διεξαγωγή των μεικτών δραστηριοτήτων</a:t>
            </a:r>
          </a:p>
          <a:p>
            <a:r>
              <a:rPr lang="el-GR" altLang="en-US" sz="1400" dirty="0"/>
              <a:t>Δραστηριότητες Διάδοσης και επικοινωνίας </a:t>
            </a:r>
          </a:p>
          <a:p>
            <a:endParaRPr lang="el-GR" altLang="en-US" sz="1400" dirty="0"/>
          </a:p>
          <a:p>
            <a:r>
              <a:rPr lang="el-GR" altLang="en-US" sz="1400" dirty="0"/>
              <a:t>Συνοδοί και συμμετέχοντες σε προπαρασκευαστικές επισκέψεις δεν υπολογίζονται για οργανωτικά έξοδα</a:t>
            </a:r>
          </a:p>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29</a:t>
            </a:fld>
            <a:endParaRPr lang="en-US" altLang="en-US" sz="1200" u="none">
              <a:solidFill>
                <a:schemeClr val="tx1"/>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Δομή της παρουσίασης αποτελείται από τα εξής</a:t>
            </a:r>
            <a:r>
              <a:rPr lang="el-GR" dirty="0">
                <a:latin typeface="Calibri" panose="020F0502020204030204" pitchFamily="34" charset="0"/>
                <a:ea typeface="Calibri" panose="020F0502020204030204" pitchFamily="34" charset="0"/>
                <a:cs typeface="Calibri" panose="020F0502020204030204" pitchFamily="34" charset="0"/>
              </a:rPr>
              <a:t>:</a:t>
            </a:r>
          </a:p>
          <a:p>
            <a:endParaRPr lang="el-GR" dirty="0">
              <a:latin typeface="Calibri" panose="020F0502020204030204" pitchFamily="34" charset="0"/>
              <a:ea typeface="Calibri" panose="020F0502020204030204" pitchFamily="34" charset="0"/>
              <a:cs typeface="Calibri" panose="020F0502020204030204" pitchFamily="34" charset="0"/>
            </a:endParaRPr>
          </a:p>
          <a:p>
            <a:r>
              <a:rPr lang="el-GR" dirty="0"/>
              <a:t>Βασικές πληροφορίες για τη Βασική Δράση 1 (ΚΑ1)</a:t>
            </a:r>
          </a:p>
          <a:p>
            <a:r>
              <a:rPr lang="el-GR" dirty="0"/>
              <a:t>Πληροφορίες για τα Σχέδια Μικρής Διάρκειας (ΚΑ122)</a:t>
            </a:r>
          </a:p>
          <a:p>
            <a:r>
              <a:rPr lang="el-GR" dirty="0"/>
              <a:t>Τα μέρη της αίτησης ΚΑ122</a:t>
            </a:r>
          </a:p>
          <a:p>
            <a:r>
              <a:rPr lang="el-GR" dirty="0"/>
              <a:t>Αξιολόγηση των αιτήσεων</a:t>
            </a:r>
          </a:p>
          <a:p>
            <a:r>
              <a:rPr lang="el-GR" dirty="0"/>
              <a:t>Τεχνικές οδηγίες για την υποβολή αιτήσεων</a:t>
            </a:r>
          </a:p>
          <a:p>
            <a:r>
              <a:rPr lang="el-GR" dirty="0"/>
              <a:t>Τεχνικές οδηγίες – EU </a:t>
            </a:r>
            <a:r>
              <a:rPr lang="el-GR" dirty="0" err="1"/>
              <a:t>Login</a:t>
            </a:r>
            <a:r>
              <a:rPr lang="el-GR" dirty="0"/>
              <a:t> &amp; OID/ORS</a:t>
            </a:r>
          </a:p>
          <a:p>
            <a:endParaRPr lang="el-GR"/>
          </a:p>
          <a:p>
            <a:endParaRPr lang="el-GR"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a:t>
            </a:fld>
            <a:endParaRPr lang="en-GB"/>
          </a:p>
        </p:txBody>
      </p:sp>
    </p:spTree>
    <p:extLst>
      <p:ext uri="{BB962C8B-B14F-4D97-AF65-F5344CB8AC3E}">
        <p14:creationId xmlns:p14="http://schemas.microsoft.com/office/powerpoint/2010/main" val="3693816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ΟΡΓΑΝΩΤΙΚΗ ΥΠΟΣΤΗΡΙΞΗ </a:t>
            </a:r>
          </a:p>
          <a:p>
            <a:endParaRPr lang="el-GR" altLang="en-US" sz="1400" dirty="0"/>
          </a:p>
          <a:p>
            <a:r>
              <a:rPr lang="el-GR" altLang="en-US" sz="1400" dirty="0"/>
              <a:t>Τα ποσά όπως βλέπετε διαφέρουν ανάλογα με τον τύπο της δραστηριότητας Έτσι έχουμε……</a:t>
            </a:r>
            <a:endParaRPr lang="el-GR" altLang="en-US" sz="1400" dirty="0">
              <a:solidFill>
                <a:srgbClr val="FF0000"/>
              </a:solidFill>
              <a:highlight>
                <a:srgbClr val="FFFF00"/>
              </a:highlight>
            </a:endParaRPr>
          </a:p>
          <a:p>
            <a:endParaRPr lang="el-GR" altLang="en-US" sz="1400" dirty="0">
              <a:highlight>
                <a:srgbClr val="FFFF00"/>
              </a:highlight>
            </a:endParaRPr>
          </a:p>
          <a:p>
            <a:endParaRPr lang="el-GR" altLang="en-US" sz="1400" dirty="0">
              <a:highlight>
                <a:srgbClr val="FFFF00"/>
              </a:highlight>
            </a:endParaRPr>
          </a:p>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30</a:t>
            </a:fld>
            <a:endParaRPr lang="en-US" altLang="en-US" sz="1200" u="none">
              <a:solidFill>
                <a:schemeClr val="tx1"/>
              </a:solidFil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err="1"/>
              <a:t>Σημαντικο</a:t>
            </a:r>
            <a:r>
              <a:rPr lang="el-GR" altLang="en-US" sz="1400" dirty="0"/>
              <a:t> ότι τα ΤΑΞΙΔΙΩΤΙΚΑ ΕΞΟΔΑ </a:t>
            </a:r>
            <a:r>
              <a:rPr lang="el-GR" altLang="en-US" sz="1400" dirty="0" err="1"/>
              <a:t>κάλύπτουν</a:t>
            </a:r>
            <a:r>
              <a:rPr lang="el-GR" altLang="en-US" sz="1400" dirty="0"/>
              <a:t> το κόστος του ταξιδιού μετ’ επιστροφής συμμετεχόντων και συνοδών στις κινητικότητες (ένα ποσό για ολόκληρο το ταξίδι). Οι τιμές είναι οι ίδιες για προσωπικό και για εκπαιδευόμενους/</a:t>
            </a:r>
            <a:r>
              <a:rPr lang="el-GR" altLang="en-US" sz="1400" dirty="0" err="1"/>
              <a:t>μαθητες</a:t>
            </a:r>
            <a:endParaRPr lang="el-GR" altLang="en-US" sz="1400" dirty="0"/>
          </a:p>
          <a:p>
            <a:r>
              <a:rPr lang="el-GR" altLang="en-US" sz="1400" dirty="0" err="1"/>
              <a:t>Σημαντικο</a:t>
            </a:r>
            <a:r>
              <a:rPr lang="el-GR" altLang="en-US" sz="1400" dirty="0"/>
              <a:t> ότι τα ΤΑΞΙΔΙΩΤΙΚΑ ΕΞΟΔΑ καλύπτουν και μεταφορά από και προς το αεροδρόμιο τόσο στη χώρα αποστολής όσο και στη χώρα υποδοχής. </a:t>
            </a:r>
          </a:p>
          <a:p>
            <a:r>
              <a:rPr lang="el-GR" altLang="en-US" sz="1400" dirty="0"/>
              <a:t>Τα </a:t>
            </a:r>
            <a:r>
              <a:rPr lang="el-GR" altLang="en-US" sz="1400" dirty="0" err="1"/>
              <a:t>εξοδα</a:t>
            </a:r>
            <a:r>
              <a:rPr lang="el-GR" altLang="en-US" sz="1400" dirty="0"/>
              <a:t> μετακίνησης των συμμετεχόντων και των συνοδών τους κατά τη διάρκεια της δραστηριότητας στη χώρα υποδοχής κανονικά δεν καλύπτονται από αυτήν τη κατηγορία εξόδων, αλλά από την κατηγορία εξόδων ατομικής στήριξης.</a:t>
            </a:r>
            <a:endParaRPr lang="en-GB" altLang="en-US" sz="1400" dirty="0"/>
          </a:p>
          <a:p>
            <a:r>
              <a:rPr lang="el-GR" altLang="en-US" sz="1400" dirty="0"/>
              <a:t>Έτσι έχουμε για απόσταση 100 – 499 χιλιομέτρων, το ποσό των 211 ευρώ ανά συμμετέχοντα και ούτω </a:t>
            </a:r>
            <a:r>
              <a:rPr lang="el-GR" altLang="en-US" sz="1400" dirty="0" err="1"/>
              <a:t>καθεξης</a:t>
            </a:r>
            <a:endParaRPr lang="el-GR" altLang="en-US" sz="1400" dirty="0"/>
          </a:p>
          <a:p>
            <a:endParaRPr lang="el-GR" altLang="en-US" sz="1400" dirty="0"/>
          </a:p>
          <a:p>
            <a:endParaRPr lang="en-GB" altLang="en-US" sz="1400"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D7AA5ACB-5244-4A30-BE05-A7CF16D81CAC}" type="slidenum">
              <a:rPr lang="en-US" altLang="en-US" sz="1200" u="none" smtClean="0">
                <a:solidFill>
                  <a:schemeClr val="tx1"/>
                </a:solidFill>
                <a:cs typeface="Arial" charset="0"/>
              </a:rPr>
              <a:pPr eaLnBrk="1" hangingPunct="1"/>
              <a:t>31</a:t>
            </a:fld>
            <a:endParaRPr lang="en-US" altLang="en-US" sz="1200" u="none">
              <a:solidFill>
                <a:schemeClr val="tx1"/>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Τα έξοδα ατομικής υποστήριξης και διαβίωσης, περιλαμβάνουν τη διαμονή, τη διατροφή, τις μετακινήσεις εντός της χώρας υποδοχής και γενικά όλα τα έξοδα που μπορεί να προκύψουν κατά τη διάρκεια της κινητικότητας. </a:t>
            </a:r>
          </a:p>
          <a:p>
            <a:r>
              <a:rPr lang="el-GR" altLang="en-US" sz="1400" dirty="0"/>
              <a:t>Η διεκδίκηση του ποσού ατομικής υποστήριξης που αντιστοιχεί στις 2 ημέρες ταξιδιού είναι προαιρετική. Με βάση τον οδηγό του προγράμματος 2025, δικαιούστε ποσό ατομικής υποστήριξης/διαβίωσης για 1 μέρα πριν και 1 μέρα μετά από τις ημερομηνίες έναρξης και λήξης της δραστηριότητας. </a:t>
            </a:r>
            <a:endParaRPr lang="en-GB" altLang="en-US" sz="1400" dirty="0"/>
          </a:p>
          <a:p>
            <a:r>
              <a:rPr lang="el-GR" altLang="en-US" sz="1400" dirty="0"/>
              <a:t>Το ποσό που λαμβάνει ο οργανισμός καθορίζεται με βάση τον συμμετέχοντα και τη χώρα υποδοχής. Υπάρχουν 3 ομάδες χωρών:</a:t>
            </a:r>
          </a:p>
          <a:p>
            <a:endParaRPr lang="el-GR" altLang="en-US" sz="1400" dirty="0"/>
          </a:p>
          <a:p>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32</a:t>
            </a:fld>
            <a:endParaRPr lang="en-US" altLang="en-US" sz="1200" u="none">
              <a:solidFill>
                <a:schemeClr val="tx1"/>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ΔΙΔΑΚΤΡΑ ΣΕΜΙΝΑΡΙΩΝ</a:t>
            </a:r>
          </a:p>
          <a:p>
            <a:r>
              <a:rPr lang="el-GR" altLang="en-US" sz="1400" dirty="0"/>
              <a:t>Η κατηγορία που αφορά μόνο στο προσωπικό. </a:t>
            </a:r>
          </a:p>
          <a:p>
            <a:endParaRPr lang="el-GR" altLang="en-US" sz="1400" dirty="0"/>
          </a:p>
          <a:p>
            <a:r>
              <a:rPr lang="el-GR" altLang="en-US" sz="1400" dirty="0"/>
              <a:t>Στην κατηγορία στήριξη οργανισμών για συμπερίληψη, ο οργανισμός δικαιούται 1</a:t>
            </a:r>
            <a:r>
              <a:rPr lang="en-GB" altLang="en-US" sz="1400" dirty="0"/>
              <a:t>25</a:t>
            </a:r>
            <a:r>
              <a:rPr lang="el-GR" altLang="en-US" sz="1400" dirty="0"/>
              <a:t> ευρώ ανά συμμετέχοντα που εμπίπτει στην κατηγορία ατόμων με λιγότερες ευκαιρίες δηλαδή μπορεί να είναι άτομα με πνευματικές, νοητικές, γνωστικές, μαθησιακές, σωματικές, αισθητηριακές ή άλλες αναπηρίες. Υπάρχει συγκεκριμένος ορισμός στην ιστοσελίδα μας για το ποια άτομα θεωρούνται ότι ανήκουν σε αυτή την κατηγορία. </a:t>
            </a:r>
          </a:p>
          <a:p>
            <a:endParaRPr lang="el-GR" altLang="en-US" sz="1400" dirty="0"/>
          </a:p>
          <a:p>
            <a:r>
              <a:rPr lang="el-GR" altLang="en-US" sz="1400" dirty="0"/>
              <a:t>ΠΡΟΠΑΡΑΣΚΕΥΑΣΤΙΚΕΣ ΕΠΙΣΚΕΨΕΙΣ </a:t>
            </a:r>
          </a:p>
          <a:p>
            <a:r>
              <a:rPr lang="el-GR" altLang="en-US" sz="1400" dirty="0"/>
              <a:t>δίδεται ένα συγκεκριμένο ποσό ανά συμμετέχοντα για ταξιδιωτικά και διαβίωση (680 ευρώ) και άρα, δεν υπολογίζεται στη βάση της διάρκειας της επίσκεψης ή της χώρας υποδοχής.</a:t>
            </a:r>
          </a:p>
          <a:p>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33</a:t>
            </a:fld>
            <a:endParaRPr lang="en-US" altLang="en-US" sz="1200" u="none">
              <a:solidFill>
                <a:schemeClr val="tx1"/>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γλωσσική υποστήριξη αφορά την εκμάθηση γλώσσας και την δικαιούται είτε προσωπικό που θα συμμετάσχει  σε σκιώδη εργασία, σε άσκηση καθηκόντων διδασκαλίας ή μαθητών σε βραχύχρονη ή μακροχρόνια κινητικότητα  και εάν η γλώσσα δεν υπάρχει στο ή το απαιτούμενο επίπεδο της δεν υπάρχουν στο OLS ή εάν ο συμμετέχοντας είναι με λιγότερες ευκαιρίες </a:t>
            </a:r>
          </a:p>
          <a:p>
            <a:r>
              <a:rPr lang="el-GR" dirty="0"/>
              <a:t>Το ποσό για τη γλωσσική υποστήριξη είναι 150 ΕΥΡΩ ανά συμμετέχοντα και επιπλέον 150 ευρώ για μαθητές σε μακρόχρονη κινητικότητα</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2088046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Σχετικά με το OLS, </a:t>
            </a:r>
            <a:r>
              <a:rPr lang="el-GR" dirty="0" err="1"/>
              <a:t>online</a:t>
            </a:r>
            <a:r>
              <a:rPr lang="el-GR" dirty="0"/>
              <a:t> </a:t>
            </a:r>
            <a:r>
              <a:rPr lang="el-GR" dirty="0" err="1"/>
              <a:t>linguistic</a:t>
            </a:r>
            <a:r>
              <a:rPr lang="el-GR" dirty="0"/>
              <a:t> </a:t>
            </a:r>
            <a:r>
              <a:rPr lang="el-GR" dirty="0" err="1"/>
              <a:t>support</a:t>
            </a:r>
            <a:r>
              <a:rPr lang="el-GR" dirty="0"/>
              <a:t>,, πρόκειται για ψηφιακό εργαλείο του </a:t>
            </a:r>
            <a:r>
              <a:rPr lang="el-GR" dirty="0" err="1"/>
              <a:t>Erasmus</a:t>
            </a:r>
            <a:r>
              <a:rPr lang="el-GR" dirty="0"/>
              <a:t>+ μέσω του οποίου κάποιος συμμετέχοντας μπορεί να κάνει αρχικά μια </a:t>
            </a:r>
            <a:r>
              <a:rPr lang="el-GR" dirty="0" err="1"/>
              <a:t>αυτοαξιολόγηση</a:t>
            </a:r>
            <a:r>
              <a:rPr lang="el-GR" dirty="0"/>
              <a:t> για να εντοπίσει το επίπεδο του σε μια γλώσσα και στη συνέχεια να εκπαιδευτεί. </a:t>
            </a:r>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4152727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Στην κατηγορία των πραγματικών εξόδων περιλαμβάνονται</a:t>
            </a:r>
          </a:p>
          <a:p>
            <a:r>
              <a:rPr lang="el-GR" altLang="en-US" sz="1400" dirty="0"/>
              <a:t>Η στήριξη συμμετεχόντων με λιγότερες ευκαιρίες δηλαδή καλύπτονται στο 100% όποια επιπλέον έξοδα μπορεί να προκύψουν για το ταξίδι και τη διαμονή του ίδιου του συμμετέχοντα ή του συνοδού του : πχ για ενοικίαση ειδικά διαμορφωμένου και εξοπλισμένου αυτοκινήτου, ή δωματίου ή κάλυψη ιατρικών εξόδων, ιατροφαρμακευτική περίθαλψη κλπ. </a:t>
            </a:r>
            <a:endParaRPr lang="en-GB" altLang="en-US" sz="1400" dirty="0"/>
          </a:p>
          <a:p>
            <a:endParaRPr lang="el-GR" altLang="en-US" sz="1400" dirty="0"/>
          </a:p>
          <a:p>
            <a:r>
              <a:rPr lang="el-GR" altLang="en-US" sz="1400" dirty="0"/>
              <a:t>Την πληροφόρηση για το ποιοι θεωρούνται άτομα με λιγότερες ευκαιρίες μπορείτε να τη βρείτε στη στρατηγική του ΙΔΕΠ για ένταξη και πολυμορφία στο πλαίσιο του </a:t>
            </a:r>
            <a:r>
              <a:rPr lang="el-GR" altLang="en-US" sz="1400" dirty="0" err="1"/>
              <a:t>Erasmus</a:t>
            </a:r>
            <a:r>
              <a:rPr lang="el-GR" altLang="en-US" sz="1400" dirty="0"/>
              <a:t>+. Είναι ευθύνη των οργανισμών σας να διασφαλίσουν ότι ένα άτομο ανήκει σε αυτή την κατηγορία, χωρίς να πρέπει να υποβληθούν αποδεικτικά στην Εθνική Υπηρεσία που να αποδεικνύουν ότι το άτομο ανήκει όντως εκεί. </a:t>
            </a:r>
          </a:p>
          <a:p>
            <a:endParaRPr lang="el-GR" altLang="en-US" sz="1400" dirty="0"/>
          </a:p>
          <a:p>
            <a:r>
              <a:rPr lang="el-GR" altLang="en-US" sz="1400" dirty="0"/>
              <a:t>Έκτακτες δαπάνες: Όταν το </a:t>
            </a:r>
            <a:r>
              <a:rPr lang="el-GR" altLang="en-US" sz="1400" dirty="0" err="1"/>
              <a:t>μοναδιαίο</a:t>
            </a:r>
            <a:r>
              <a:rPr lang="el-GR" altLang="en-US" sz="1400" dirty="0"/>
              <a:t> ποσό για ταξιδιωτικά έξοδα (στη βάση του υπολογισμού της χιλιομετρικής απόστασης) δεν καλύπτει τουλάχιστον το 70% του πραγματικού κόστους (Πρέπει όμως να δικαιολογηθεί κατάλληλα γιατί επέλεξαν τη συγκεκριμένη χώρα). Σε περίπτωση που ζητηθεί ποσό για έκτακτες δαπάνες βάσει πραγματικών εξόδων, δεν είναι δυνατή η επιχορήγηση της ίδιας δραστηριότητας από το </a:t>
            </a:r>
            <a:r>
              <a:rPr lang="el-GR" altLang="en-US" sz="1400" dirty="0" err="1"/>
              <a:t>μοναδιαίο</a:t>
            </a:r>
            <a:r>
              <a:rPr lang="el-GR" altLang="en-US" sz="1400" dirty="0"/>
              <a:t> κόστος. Ουσιαστικά οι έκτακτες </a:t>
            </a:r>
            <a:r>
              <a:rPr lang="el-GR" altLang="en-US" sz="1400" dirty="0" err="1"/>
              <a:t>δάπάνες</a:t>
            </a:r>
            <a:r>
              <a:rPr lang="el-GR" altLang="en-US" sz="1400" dirty="0"/>
              <a:t> για ακριβά ταξίδια αντικαθιστούν το </a:t>
            </a:r>
            <a:r>
              <a:rPr lang="el-GR" altLang="en-US" sz="1400" dirty="0" err="1"/>
              <a:t>unit</a:t>
            </a:r>
            <a:r>
              <a:rPr lang="el-GR" altLang="en-US" sz="1400" dirty="0"/>
              <a:t> </a:t>
            </a:r>
            <a:r>
              <a:rPr lang="el-GR" altLang="en-US" sz="1400" dirty="0" err="1"/>
              <a:t>cost</a:t>
            </a:r>
            <a:r>
              <a:rPr lang="el-GR" altLang="en-US" sz="1400" dirty="0"/>
              <a:t>. </a:t>
            </a:r>
          </a:p>
          <a:p>
            <a:r>
              <a:rPr lang="el-GR" altLang="en-US" sz="1400" dirty="0"/>
              <a:t>Επίσης 100% κάλυψη σε περιπτώσεις που χρειάζεται βίζα, άδεια διαμονής ή εμβολιασμοί</a:t>
            </a:r>
          </a:p>
          <a:p>
            <a:endParaRPr lang="en-GB" altLang="en-US" sz="1400"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36</a:t>
            </a:fld>
            <a:endParaRPr lang="en-US" altLang="en-US" sz="1200" u="none">
              <a:solidFill>
                <a:schemeClr val="tx1"/>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37</a:t>
            </a:fld>
            <a:endParaRPr lang="en-US" altLang="en-US"/>
          </a:p>
        </p:txBody>
      </p:sp>
    </p:spTree>
    <p:extLst>
      <p:ext uri="{BB962C8B-B14F-4D97-AF65-F5344CB8AC3E}">
        <p14:creationId xmlns:p14="http://schemas.microsoft.com/office/powerpoint/2010/main" val="1416923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38</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989811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Η αίτηση μπορεί να συμπληρωθεί στα ελληνικά ή αγγλικά. Είναι σημαντικό να είναι ξεκάθαρα όσα θα γράψετε, επομένως προτιμήστε τη γλώσσα με την οποία μπορείτε να εκφραστείτε καλύτερα. </a:t>
            </a:r>
          </a:p>
          <a:p>
            <a:r>
              <a:rPr lang="el-GR" altLang="en-US" sz="1400" dirty="0"/>
              <a:t>Μπορείτε να συμπληρώσετε την αίτηση σταδιακά και το σύστημα την αποθηκεύει. Καλό θα ήταν όμως να διατηρείτε και κάποιο αντίγραφο της αίτησης στον υπολογιστή σας. Επίσης, επειδή κάποιες φορές η αίτηση και η πλατφόρμα μπορεί να παρουσιάσει προβλήματα, θα ήταν καλό να μην περιμένετε την τελευταία μέρα για την υποβολή της αίτησής σας </a:t>
            </a:r>
          </a:p>
          <a:p>
            <a:r>
              <a:rPr lang="el-GR" altLang="en-US" sz="1400" dirty="0"/>
              <a:t>Συγκεκριμένα πεδία της αίτησης έχουν περιορισμό χαρακτήρων. Επομένως φροντίστε τα κείμενα σας να είναι απλά και περιεκτικά. Τα πεδία της αίτησης πρέπει να συμπληρώνονται πλήρως με την σειρά που φαίνονται για να μην δημιουργηθούν θέματα στην αίτηση</a:t>
            </a:r>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39</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700622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Το </a:t>
            </a:r>
            <a:r>
              <a:rPr lang="en-GB" altLang="en-US" sz="1400" dirty="0"/>
              <a:t>Form ID </a:t>
            </a:r>
            <a:r>
              <a:rPr lang="el-GR" altLang="en-US" sz="1400" dirty="0"/>
              <a:t>δίνεται αυτόματα από το σύστημα</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40</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Ένα σχέδιο μικρής διάρκειας μπορεί να ξεκινά από την 1/6/2</a:t>
            </a:r>
            <a:r>
              <a:rPr lang="en-GB" altLang="en-US" sz="1400" dirty="0"/>
              <a:t>5</a:t>
            </a:r>
            <a:r>
              <a:rPr lang="el-GR" altLang="en-US" sz="1400" dirty="0"/>
              <a:t>-31/12/2</a:t>
            </a:r>
            <a:r>
              <a:rPr lang="en-GB" altLang="en-US" sz="1400" dirty="0"/>
              <a:t>5</a:t>
            </a:r>
            <a:r>
              <a:rPr lang="el-GR" altLang="en-US" sz="1400" dirty="0"/>
              <a:t> και μπορεί να διαρκεί από 6 μέχρι και 18 μήνες</a:t>
            </a:r>
            <a:endParaRPr lang="en-GB" altLang="en-US" sz="1400" dirty="0"/>
          </a:p>
          <a:p>
            <a:endParaRPr lang="en-GB" altLang="en-US" sz="1400" dirty="0"/>
          </a:p>
          <a:p>
            <a:r>
              <a:rPr lang="el-GR" altLang="en-US" sz="1400" dirty="0"/>
              <a:t>Σύμφωνα με τον οδηγό του προγράμματος </a:t>
            </a:r>
            <a:r>
              <a:rPr lang="el-GR" altLang="en-US" sz="1400" dirty="0" err="1"/>
              <a:t>Erasmus</a:t>
            </a:r>
            <a:r>
              <a:rPr lang="el-GR" altLang="en-US" sz="1400" dirty="0"/>
              <a:t>+, εντός περιόδου πέντε διαδοχικών ετών πρόσκλησης, ένας οργανισμός μπορεί να λάβει το πολύ τρεις επιχορηγήσεις για βραχυπρόθεσμα σχέδια στον ίδιο τομέα (εκπαίδευση ενηλίκων, σχολική εκπαίδευση ή επαγγελματική εκπαίδευση και κατάρτιση). Οι επιχορηγήσεις που ελήφθησαν κατά την περίοδο 2014-2020 δεν υπολογίζονται στο όριο αυτό. Εάν επιθυμείτε να συμμετέχετε στο </a:t>
            </a:r>
            <a:r>
              <a:rPr lang="el-GR" altLang="en-US" sz="1400" dirty="0" err="1"/>
              <a:t>Erasmus</a:t>
            </a:r>
            <a:r>
              <a:rPr lang="el-GR" altLang="en-US" sz="1400" dirty="0"/>
              <a:t>+ κάθε χρόνο, εξετάστε το ενδεχόμενο να υποβάλετε αίτηση διαπίστευσης.</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41</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Εάν σκοπεύετε να συνεργαστείτε με έναν υποστηρικτικό οργανισμό, πρέπει να το δηλώσετε εδώ. Εάν θελήσετε να προσθέσετε έναν υποστηρικτικό οργανισμό στο σχέδιό σας αργότερα κατά τη διάρκεια της υλοποίησης, θα πρέπει να ζητήσετε επίσημη τροποποίηση της συμφωνίας επιχορήγησης. Ο οργανισμός υποστήριξης είναι ένας οργανισμός που μπορεί να  βοηθά τον οργανισμό σας σε πρακτικές πτυχές της υλοποίησης του έργου που δεν αφορούν τα βασικά καθήκοντα του έργου (όπως ορίζονται στα πρότυπα ποιότητας του </a:t>
            </a:r>
            <a:r>
              <a:rPr lang="el-GR" altLang="en-US" sz="1400" dirty="0" err="1"/>
              <a:t>Erasmus</a:t>
            </a:r>
            <a:r>
              <a:rPr lang="el-GR" altLang="en-US" sz="1400" dirty="0"/>
              <a:t>).</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42</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dirty="0"/>
              <a:t>H EY </a:t>
            </a:r>
            <a:r>
              <a:rPr lang="el-GR" altLang="en-US" sz="1400" dirty="0"/>
              <a:t>θα αξιολογήσει τους λόγους για τη συμμετοχή του οργανισμού υποστήριξης και μπορεί να απορρίψει τη συμμετοχή του εάν δεν προσφέρει επαρκή προστιθέμενη αξία ή εάν ενέχει κινδύνους για την ποιότητα της υλοποίησης και τον αναμενόμενο αντίκτυπο στους οργανισμούς σας. Εάν η συμμετοχή ενός οργανισμού υποστήριξης γίνει δεκτή, τότε ο ρόλος και οι υποχρεώσεις του πρέπει να καθοριστούν επίσημα μεταξύ αυτού και του οργανισμού σας με τη μορφή σύμβασης. Σε κάθε περίπτωση, ο οργανισμός υποστήριξης μπορεί να ενεργεί μόνο υπό την εποπτεία του οργανισμού σας. Ο οργανισμός σας παραμένει τελικά υπεύθυνος για τα αποτελέσματα και την ποιότητα των δραστηριοτήτων που υλοποιούνται και για τη διασφάλιση ότι οι συνεισφορές των υποστηρικτικών οργανισμών συμμορφώνονται με τα πρότυπα ποιότητας του </a:t>
            </a:r>
            <a:r>
              <a:rPr lang="el-GR" altLang="en-US" sz="1400" dirty="0" err="1"/>
              <a:t>Erasmus</a:t>
            </a:r>
            <a:r>
              <a:rPr lang="el-GR" altLang="en-US" sz="1400" dirty="0"/>
              <a:t>.</a:t>
            </a:r>
            <a:r>
              <a:rPr lang="en-GB" altLang="en-US" sz="1400" dirty="0"/>
              <a:t> </a:t>
            </a:r>
            <a:r>
              <a:rPr lang="el-GR" altLang="en-US" sz="1400" dirty="0"/>
              <a:t>Εάν σκέφτεστε να συνεργαστείτε με έναν οργανισμό υποστήριξης, πρέπει να είστε ιδιαίτερα προσεκτικοί. Βεβαιωθείτε ότι έχετε κατανοήσει πολύ καλά την έννοια των «βασικών καθηκόντων». Εάν λάβετε επιχορήγηση, τότε η επιχορήγηση αυτή αφορά τον οργανισμό σας. Ένας οργανισμός υποστήριξης μπορεί να σας βοηθήσει με πρακτικές λεπτομέρειες, αλλά δεν μπορεί να αναλάβει τη διαχείριση του</a:t>
            </a:r>
            <a:r>
              <a:rPr lang="en-GB" altLang="en-US" sz="1400" dirty="0"/>
              <a:t> </a:t>
            </a:r>
            <a:r>
              <a:rPr lang="el-GR" altLang="en-US" sz="1400" dirty="0"/>
              <a:t>σχεδίου, δεν μπορεί να συμμετάσχει στη σύνταξη της αίτησης και δεν μπορεί να έχει πρόσβαση σε κανένα σύστημα πληροφορικής του </a:t>
            </a:r>
            <a:r>
              <a:rPr lang="el-GR" altLang="en-US" sz="1400" dirty="0" err="1"/>
              <a:t>Erasmus</a:t>
            </a:r>
            <a:r>
              <a:rPr lang="el-GR" altLang="en-US" sz="1400" dirty="0"/>
              <a:t>+ για λογαριασμό σας. Όλες οι αποφάσεις που επηρεάζουν άμεσα το περιεχόμενο, την ποιότητα και τα αποτελέσματα των υλοποιούμενων δραστηριοτήτων (όπως η επιλογή του τύπου της δραστηριότητας και του φορέα υποδοχής, η διάρκεια, ο καθορισμός και η αξιολόγηση των μαθησιακών αποτελεσμάτων πρέπει να είναι υπό τον έλεγχό σας.</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43</a:t>
            </a:fld>
            <a:endParaRPr lang="en-US" altLang="en-US" sz="1200" u="none">
              <a:solidFill>
                <a:schemeClr val="tx1"/>
              </a:solidFill>
              <a:cs typeface="Arial" charset="0"/>
            </a:endParaRPr>
          </a:p>
        </p:txBody>
      </p:sp>
    </p:spTree>
    <p:extLst>
      <p:ext uri="{BB962C8B-B14F-4D97-AF65-F5344CB8AC3E}">
        <p14:creationId xmlns:p14="http://schemas.microsoft.com/office/powerpoint/2010/main" val="670099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44</a:t>
            </a:fld>
            <a:endParaRPr lang="en-US" altLang="en-US" sz="1200" u="none">
              <a:solidFill>
                <a:schemeClr val="tx1"/>
              </a:solidFill>
              <a:cs typeface="Arial" charset="0"/>
            </a:endParaRPr>
          </a:p>
        </p:txBody>
      </p:sp>
    </p:spTree>
    <p:extLst>
      <p:ext uri="{BB962C8B-B14F-4D97-AF65-F5344CB8AC3E}">
        <p14:creationId xmlns:p14="http://schemas.microsoft.com/office/powerpoint/2010/main" val="1919317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Ο νόμιμος εκπρόσωπος είναι υπεύθυνος για την εκπροσώπηση του οργανισμού σε όλες τις νομικές υποθέσεις που σχετίζονται με τη</a:t>
            </a:r>
            <a:r>
              <a:rPr lang="en-GB" altLang="en-US" sz="1400" dirty="0"/>
              <a:t> </a:t>
            </a:r>
            <a:r>
              <a:rPr lang="el-GR" altLang="en-US" sz="1400" dirty="0"/>
              <a:t>συμμετοχή της στο πρόγραμμα Erasmus+.</a:t>
            </a:r>
            <a:endParaRPr lang="en-GB" altLang="en-US" sz="1400" dirty="0"/>
          </a:p>
          <a:p>
            <a:r>
              <a:rPr lang="el-GR" sz="2000" dirty="0"/>
              <a:t>Άτομο επαφής: Το πρόσωπο αυτό, από τον οργανισμό αποστολής / τον οργανισμό που αιτείται, είναι υπεύθυνο για την επικοινωνία με την Εθνική Υπηρεσία και συνήθως αναλαμβάνει οργανωτικά ή/και διοικητικά καθήκοντα.</a:t>
            </a:r>
            <a:endParaRPr lang="en-GB" sz="20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45</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Εάν ο νόμιμος εκπρόσωπος είναι και το βασικό πρόσωπο επικοινωνίας, τότε θα πρέπει να προστεθεί άλλο ένα τουλάχιστον πρόσωπο επικοινωνίας.</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46</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Συμμετοχή σε άλλα Προγράμματα και Δράσεις</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47</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Τομείς δραστηριοτήτων του οργανισμού που συνδέονται με το Σχέδιο/Πείρα και εξειδίκευση σχετικές με τη θεματική του Σχεδίου και τον τομέα υποβολής του</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48</a:t>
            </a:fld>
            <a:endParaRPr lang="en-US" altLang="en-US" sz="1200" u="none">
              <a:solidFill>
                <a:schemeClr val="tx1"/>
              </a:solidFill>
              <a:cs typeface="Arial" charset="0"/>
            </a:endParaRPr>
          </a:p>
        </p:txBody>
      </p:sp>
    </p:spTree>
    <p:extLst>
      <p:ext uri="{BB962C8B-B14F-4D97-AF65-F5344CB8AC3E}">
        <p14:creationId xmlns:p14="http://schemas.microsoft.com/office/powerpoint/2010/main" val="1436492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49</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Τι είναι ένα σχέδιο κινητικότητας ΚΑ1;</a:t>
            </a:r>
          </a:p>
          <a:p>
            <a:endParaRPr lang="el-GR" dirty="0"/>
          </a:p>
          <a:p>
            <a:r>
              <a:rPr lang="el-GR" dirty="0"/>
              <a:t>Οι οργανισμοί που δραστηριοποιούνται στους τομείς της εκπαίδευσης και κατάρτισης λαμβάνουν στήριξη από το πρόγραμμα Erasmus+ για να υλοποιήσουν σχέδια που προωθούν διάφορες μορφές κινητικότητας.</a:t>
            </a:r>
          </a:p>
          <a:p>
            <a:r>
              <a:rPr lang="el-GR" dirty="0"/>
              <a:t>Η αίτηση θα σας ζητήσει να εντοπίσετε τις ανάγκες που έχετε ως οργανισμός.</a:t>
            </a:r>
          </a:p>
          <a:p>
            <a:r>
              <a:rPr lang="el-GR" dirty="0"/>
              <a:t>Οι ανάγκες μπορεί να αφορούν:</a:t>
            </a:r>
            <a:r>
              <a:rPr lang="en-US" dirty="0"/>
              <a:t> </a:t>
            </a:r>
            <a:r>
              <a:rPr lang="el-GR" dirty="0"/>
              <a:t>Κάποια έλλειψη του οργανισμού ή έλλειψη του προσωπικού σας ή των εκπαιδευομένων/μαθητών σας. Εδώ μιλούμε κυρίως για θέματα γνώσεων και δεξιοτήτων</a:t>
            </a:r>
            <a:r>
              <a:rPr lang="en-US" dirty="0"/>
              <a:t>/</a:t>
            </a:r>
            <a:r>
              <a:rPr lang="el-GR" dirty="0"/>
              <a:t>στάσεων/ικανοτήτων</a:t>
            </a:r>
          </a:p>
          <a:p>
            <a:r>
              <a:rPr lang="el-GR" dirty="0"/>
              <a:t>Τ</a:t>
            </a:r>
            <a:r>
              <a:rPr lang="en-US" dirty="0"/>
              <a:t>o</a:t>
            </a:r>
            <a:r>
              <a:rPr lang="el-GR" dirty="0"/>
              <a:t>μείς που πρέπει να βελτιωθούν, που μπορεί να είναι θέματα διοικητικά ή να έχουν σχέση με το αντικείμενό σας </a:t>
            </a:r>
            <a:endParaRPr lang="en-US" dirty="0"/>
          </a:p>
          <a:p>
            <a:r>
              <a:rPr lang="el-GR" dirty="0"/>
              <a:t>Οι ανάγκες που θα εντοπίσετε πρέπει να έχουν σχέση με το συνολικό όραμα και αντικείμενο του Οργανισμού</a:t>
            </a:r>
            <a:endParaRPr lang="en-US" dirty="0"/>
          </a:p>
          <a:p>
            <a:endParaRPr lang="el-GR" dirty="0"/>
          </a:p>
          <a:p>
            <a:r>
              <a:rPr lang="el-GR" dirty="0"/>
              <a:t>Με βάση τις ανάγκες που θα εντοπίσετε, θα σας ζητηθεί να θέσετε τους στόχους του σχεδίου σας. Οι στόχοι αυτοί πρέπει να συνδέονται άμεσα με τις ανάγκες. Άρα συνήθως, αν θα αναφερθείτε σε δύο ανάγκες του οργανισμού, καλό είναι να υπάρχουν αντίστοιχα δύο στόχοι που αν τους πετύχετε, θα καλύψετε αυτές τις δύο ανάγκες. </a:t>
            </a:r>
            <a:r>
              <a:rPr lang="en-US" dirty="0"/>
              <a:t> </a:t>
            </a:r>
            <a:r>
              <a:rPr lang="el-GR" dirty="0"/>
              <a:t>Επίσης οι στόχοι πρέπει να είναι συγκεκριμένοι και μετρήσιμοι. Αποφεύγετε τις γενικές δηλώσεις.</a:t>
            </a:r>
            <a:endParaRPr lang="en-US" dirty="0"/>
          </a:p>
          <a:p>
            <a:endParaRPr lang="en-US" dirty="0"/>
          </a:p>
          <a:p>
            <a:r>
              <a:rPr lang="el-GR" dirty="0"/>
              <a:t>Στη συνέχεια η αίτηση θα σας καθοδηγήσει να περιγράψετε την στρατηγική που θα ακολουθήσετε για να πετύχετε τους στόχους. Άρα θα σας ζητηθεί να απαντήσετε σε συγκεκριμένες</a:t>
            </a:r>
            <a:r>
              <a:rPr lang="en-US" dirty="0"/>
              <a:t> </a:t>
            </a:r>
            <a:r>
              <a:rPr lang="el-GR" dirty="0"/>
              <a:t>ερωτήσεις που θα αναπτύξουμε πιο μετά: </a:t>
            </a:r>
          </a:p>
        </p:txBody>
      </p:sp>
      <p:sp>
        <p:nvSpPr>
          <p:cNvPr id="4" name="Slide Number Placeholder 3"/>
          <p:cNvSpPr>
            <a:spLocks noGrp="1"/>
          </p:cNvSpPr>
          <p:nvPr>
            <p:ph type="sldNum" sz="quarter" idx="5"/>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32709511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Γράψτε τις πραγματικές ανάγκες του οργανισμού σας με απλό, σαφή και συγκεκριμένο τρόπο. Για παράδειγμα, ελλείψεις στις δεξιότητες του προσωπικού, προβλήματα λειτουργίας, ανάγκη για παροχή νέων υπηρεσιών κλπ. </a:t>
            </a:r>
          </a:p>
          <a:p>
            <a:r>
              <a:rPr lang="el-GR" altLang="en-US" sz="1400" dirty="0"/>
              <a:t>Μη διστάσετε να αναφέρετε συγκεκριμένα παραδείγματα. Αντικατοπτρίστε την πραγματικότητα για να βοηθήσετε τους </a:t>
            </a:r>
            <a:r>
              <a:rPr lang="el-GR" altLang="en-US" sz="1400" dirty="0" err="1"/>
              <a:t>αξιολογητές</a:t>
            </a:r>
            <a:r>
              <a:rPr lang="el-GR" altLang="en-US" sz="1400" dirty="0"/>
              <a:t> να καταλάβουν γιατί υπάρχει ανάγκη υλοποίησης ενός σχεδίου E+. </a:t>
            </a:r>
            <a:endParaRPr lang="en-GB" altLang="en-US" sz="1400" dirty="0"/>
          </a:p>
          <a:p>
            <a:r>
              <a:rPr lang="el-GR" altLang="en-US" sz="1400" dirty="0"/>
              <a:t>Περιγράψτε στο σημείο αυτό ποια είναι τα συγκεκριμένα πλεονεκτήματα που θα έχουν τα άτομα που θα συμμετάσχουν σε μια κινητικότητα</a:t>
            </a:r>
            <a:r>
              <a:rPr lang="en-GB" altLang="en-US" sz="1400" dirty="0"/>
              <a:t>. </a:t>
            </a:r>
            <a:r>
              <a:rPr lang="el-GR" altLang="en-US" sz="1400" dirty="0"/>
              <a:t>Ποιες δεξιότητες, γνώσεις και ικανότητες θα αποκτήσουν, οι οποίες θα διευκολύνουν την εκτέλεση καθηκόντων τους ή/και θα βελτιώσουν τον ρόλο τους στον οργανισμό</a:t>
            </a:r>
            <a:endParaRPr lang="en-GB" altLang="en-US" sz="1400" dirty="0"/>
          </a:p>
          <a:p>
            <a:r>
              <a:rPr lang="el-GR" altLang="en-US" sz="1400" dirty="0"/>
              <a:t>Μπορείτε να οραματιστείτε τι θα είναι διαφορετικό στον οργανισμό σας μετά την υλοποίηση του σχεδίου, τι θα είναι καλύτερο και πώς αυτό θα βελτιώσει τη λειτουργία του οργανισμού συνολικά; </a:t>
            </a:r>
            <a:endParaRPr lang="en-GB" altLang="en-US" sz="1400" dirty="0"/>
          </a:p>
          <a:p>
            <a:endParaRPr lang="en-GB" altLang="en-US" sz="1400" dirty="0"/>
          </a:p>
          <a:p>
            <a:r>
              <a:rPr lang="el-GR" altLang="en-US" sz="1400" dirty="0"/>
              <a:t>Εξηγήστε πως οι κινητικότητες που θα υλοποιήσετε μέσω του σχεδίου σας θα ωφελήσουν τον οργανισμό. Δηλαδή, πως θα καλυφθούν οι ανάγκες και πως θα αντιμετωπιστούν οι προκλήσεις που έχετε. </a:t>
            </a:r>
          </a:p>
          <a:p>
            <a:endParaRPr lang="en-GB" altLang="en-US" sz="1400" dirty="0"/>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50</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Διατυπώστε τους στόχους σας που πρέπει να είναι ακριβείς, μετρήσιμοι, εφικτοί και σχετικοί. </a:t>
            </a:r>
          </a:p>
          <a:p>
            <a:r>
              <a:rPr lang="el-GR" altLang="en-US" sz="1400" dirty="0"/>
              <a:t>Κάθε στόχος πρέπει να συνδέεται με τις ανάγκες που παρουσιάσατε στο </a:t>
            </a:r>
            <a:r>
              <a:rPr lang="en-US" altLang="en-US" sz="1400" dirty="0"/>
              <a:t>Background.</a:t>
            </a:r>
            <a:endParaRPr lang="el-GR" altLang="en-US" sz="1400" dirty="0"/>
          </a:p>
          <a:p>
            <a:r>
              <a:rPr lang="el-GR" altLang="en-US" sz="1400" dirty="0"/>
              <a:t>Για κάθε στόχο θα πρέπει να δώσετε ένα </a:t>
            </a:r>
            <a:r>
              <a:rPr lang="el-GR" altLang="en-US" sz="1400" dirty="0" err="1"/>
              <a:t>στοχευμένο</a:t>
            </a:r>
            <a:r>
              <a:rPr lang="el-GR" altLang="en-US" sz="1400" dirty="0"/>
              <a:t> τίτλο, να επεξηγήσετε με ποιες ανάγκες/προκλήσεις συνδέεται ο συγκεκριμένος στόχος και με ποιο τρόπο, και τέλος, πώς θα αξιολογήσετε εάν ο στόχος έχει επιτευχθεί. Στο σημείο αυτό είναι σημαντικό να τεθούν μετρήσιμα ποσοτικά και ποιοτικά αποτελέσματα που θα σας βοηθήσουν να αναγνωρίσετε τον βαθμό επίτευξης του κάθε στόχου κατά την ολοκλήρωση του σχεδίου, </a:t>
            </a:r>
            <a:r>
              <a:rPr lang="el-GR" altLang="en-US" sz="1400" dirty="0" err="1"/>
              <a:t>π.χ</a:t>
            </a:r>
            <a:r>
              <a:rPr lang="el-GR" altLang="en-US" sz="1400" dirty="0"/>
              <a:t> 10 άτομα να εκπαιδευθούν στην μηχανική (ποσοτικός στόχος), να αναβαθμιστεί το </a:t>
            </a:r>
            <a:r>
              <a:rPr lang="en-US" altLang="en-US" sz="1400" dirty="0"/>
              <a:t>curriculum </a:t>
            </a:r>
            <a:r>
              <a:rPr lang="el-GR" altLang="en-US" sz="1400" dirty="0"/>
              <a:t>του οργανισμού (ποιοτικός στόχος).</a:t>
            </a:r>
          </a:p>
          <a:p>
            <a:endParaRPr lang="el-GR" altLang="en-US" sz="1400" dirty="0"/>
          </a:p>
          <a:p>
            <a:r>
              <a:rPr lang="en-US" altLang="en-US" sz="1400" dirty="0"/>
              <a:t>O</a:t>
            </a:r>
            <a:r>
              <a:rPr lang="el-GR" altLang="en-US" sz="1400" dirty="0"/>
              <a:t>ι στόχοι της πρότασης αν είναι εφικτό να συνδέονται με τις 4 βασικές προτεραιότητες του προγράμματος, αυτό θα είναι θετικό για την αίτησή σας.</a:t>
            </a:r>
          </a:p>
          <a:p>
            <a:r>
              <a:rPr lang="el-GR" altLang="en-US" sz="1400" dirty="0"/>
              <a:t>Είναι σημαντικό οι στόχοι του σχεδίου που θα θέσετε να μπορούν να επιτευχθούν εντός του προβλεπόμενου χρονικού πλαισίου. </a:t>
            </a:r>
          </a:p>
          <a:p>
            <a:endParaRPr lang="el-GR" altLang="en-US" sz="1400" dirty="0"/>
          </a:p>
          <a:p>
            <a:r>
              <a:rPr lang="el-GR" altLang="en-US" sz="1400" dirty="0"/>
              <a:t>Μετά την καταχώριση των στόχων, η αίτηση σας ζητά να επιλέξετε από </a:t>
            </a:r>
            <a:r>
              <a:rPr lang="en-US" altLang="en-US" sz="1400" dirty="0"/>
              <a:t>dropdown list max </a:t>
            </a:r>
            <a:r>
              <a:rPr lang="el-GR" altLang="en-US" sz="1400" dirty="0"/>
              <a:t>3 θέματα με τα οποία σχετίζεται η πρόταση στην ολότητά της.</a:t>
            </a:r>
          </a:p>
          <a:p>
            <a:endParaRPr lang="en-GB" altLang="en-US" sz="1400" dirty="0"/>
          </a:p>
          <a:p>
            <a:endParaRPr lang="en-GB" altLang="en-US" sz="1400" dirty="0"/>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51</a:t>
            </a:fld>
            <a:endParaRPr lang="en-US" altLang="en-US" sz="1200" u="none">
              <a:solidFill>
                <a:schemeClr val="tx1"/>
              </a:solidFill>
              <a:cs typeface="Arial" charset="0"/>
            </a:endParaRPr>
          </a:p>
        </p:txBody>
      </p:sp>
    </p:spTree>
    <p:extLst>
      <p:ext uri="{BB962C8B-B14F-4D97-AF65-F5344CB8AC3E}">
        <p14:creationId xmlns:p14="http://schemas.microsoft.com/office/powerpoint/2010/main" val="315381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Στο σημείο </a:t>
            </a:r>
            <a:r>
              <a:rPr lang="en-US" altLang="en-US" sz="1400" dirty="0"/>
              <a:t>ACTIVITIES </a:t>
            </a:r>
            <a:r>
              <a:rPr lang="el-GR" altLang="en-US" sz="1400" dirty="0"/>
              <a:t>έρχεστε και καταχωρείτε όλους τους τύπους δραστηριοτήτων που θέλετε να υλοποιήσετε.</a:t>
            </a:r>
          </a:p>
          <a:p>
            <a:r>
              <a:rPr lang="el-GR" altLang="en-US" sz="1400" dirty="0"/>
              <a:t>Στο </a:t>
            </a:r>
            <a:r>
              <a:rPr lang="en-GB" altLang="en-US" sz="1400" dirty="0"/>
              <a:t>Activity Type </a:t>
            </a:r>
            <a:r>
              <a:rPr lang="el-GR" altLang="en-US" sz="1400" dirty="0"/>
              <a:t>εμφανίζονται όλες οι επιλογές που είναι διαθέσιμες, αναλόγως με τον τομέα της αίτησης</a:t>
            </a:r>
          </a:p>
          <a:p>
            <a:r>
              <a:rPr lang="el-GR" altLang="en-US" sz="1400" dirty="0"/>
              <a:t>Κάθε είδος δραστηριότητας/κινητικότητας μπορεί να επιλεγεί μόνο μια φορά</a:t>
            </a:r>
          </a:p>
          <a:p>
            <a:r>
              <a:rPr lang="el-GR" altLang="en-US" sz="1400" dirty="0"/>
              <a:t>Έτσι δημιουργείτε μια λίστα με όλους τους τύπους δραστηριοτήτων που επιθυμείτε να υλοποιήσετε και στο επόμενο στάδιο θα επεξεργαστείτε τις λεπτομέρειες κάθε τύπου δραστηριότητας, καταχωρώντας τις σχετικές ροές.</a:t>
            </a:r>
          </a:p>
          <a:p>
            <a:r>
              <a:rPr lang="el-GR" altLang="en-US" sz="1400" dirty="0"/>
              <a:t>Για να προσθέσετε κάποια δραστηριότητα επιλέγετε πάνω δεξιά το σύμβολο +</a:t>
            </a:r>
            <a:endParaRPr lang="en-US" altLang="en-US" sz="1400" dirty="0"/>
          </a:p>
          <a:p>
            <a:endParaRPr lang="en-US" altLang="en-US" sz="1400" dirty="0"/>
          </a:p>
          <a:p>
            <a:pPr algn="l"/>
            <a:endParaRPr lang="en-GB" sz="2000" b="0" i="0" dirty="0">
              <a:solidFill>
                <a:srgbClr val="303030"/>
              </a:solidFill>
              <a:effectLst/>
              <a:latin typeface="Arial" panose="020B0604020202020204" pitchFamily="34" charset="0"/>
            </a:endParaRPr>
          </a:p>
          <a:p>
            <a:endParaRPr lang="en-GB" altLang="en-US" sz="1400" dirty="0"/>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52</a:t>
            </a:fld>
            <a:endParaRPr lang="en-US" altLang="en-US" sz="1200" u="none">
              <a:solidFill>
                <a:schemeClr val="tx1"/>
              </a:solidFill>
              <a:cs typeface="Arial" charset="0"/>
            </a:endParaRPr>
          </a:p>
        </p:txBody>
      </p:sp>
    </p:spTree>
    <p:extLst>
      <p:ext uri="{BB962C8B-B14F-4D97-AF65-F5344CB8AC3E}">
        <p14:creationId xmlns:p14="http://schemas.microsoft.com/office/powerpoint/2010/main" val="838163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Αφού κάνατε την καταχώριση στο </a:t>
            </a:r>
            <a:r>
              <a:rPr lang="en-US" altLang="en-US" sz="1400" dirty="0"/>
              <a:t>Activities, </a:t>
            </a:r>
            <a:r>
              <a:rPr lang="el-GR" altLang="en-US" sz="1400" dirty="0"/>
              <a:t>επιλέγετε τον τύπο δραστηριότητας, π.χ. </a:t>
            </a:r>
            <a:r>
              <a:rPr lang="en-US" altLang="en-US" sz="1400" dirty="0"/>
              <a:t>Courses and training </a:t>
            </a:r>
            <a:r>
              <a:rPr lang="el-GR" altLang="en-US" sz="1400" dirty="0"/>
              <a:t>και αυτόματα ανοίγει το πεδίο για να καταχωρίσετε όλες τις λεπτομέρειες που αφορούν αυτό τον τύπο δραστηριότητας.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400" dirty="0"/>
              <a:t>Για κάθε ροή δραστηριότητας θα πρέπει να συμπληρώσετε: χώρα υποδοχής/προορισμού, αριθμό συμμετεχόντων ή/και συνοδών, διάρκεια κινητικότητας, αριθμό συμμετεχόντων με λιγότερες ευκαιρίες, μεικτή κινητικότητα κτλ. Αν π.χ. θέλετε να παρακολουθήσετε 2 διαφορετικά </a:t>
            </a:r>
            <a:r>
              <a:rPr lang="en-US" altLang="en-US" sz="1400" dirty="0"/>
              <a:t>courses, </a:t>
            </a:r>
            <a:r>
              <a:rPr lang="el-GR" altLang="en-US" sz="1400" dirty="0"/>
              <a:t>ένα στο </a:t>
            </a:r>
            <a:r>
              <a:rPr lang="en-US" altLang="en-US" sz="1400" dirty="0"/>
              <a:t>B</a:t>
            </a:r>
            <a:r>
              <a:rPr lang="el-GR" altLang="en-US" sz="1400" dirty="0" err="1"/>
              <a:t>έλγιο</a:t>
            </a:r>
            <a:r>
              <a:rPr lang="el-GR" altLang="en-US" sz="1400" dirty="0"/>
              <a:t> και ένα στην Ελλάδα, θα πρέπει στο σημείο αυτό να επιλέξετε </a:t>
            </a:r>
            <a:r>
              <a:rPr lang="en-US" altLang="en-US" sz="1400" dirty="0"/>
              <a:t>ADD </a:t>
            </a:r>
            <a:r>
              <a:rPr lang="el-GR" altLang="en-US" sz="1400" dirty="0"/>
              <a:t>από πάνω δεξιά και να καταχωρίσετε τις λεπτομέρειες κάθε ροής.</a:t>
            </a:r>
          </a:p>
          <a:p>
            <a:endParaRPr lang="el-GR" altLang="en-US" sz="1400" dirty="0"/>
          </a:p>
          <a:p>
            <a:r>
              <a:rPr lang="el-GR" altLang="en-US" sz="1400" dirty="0"/>
              <a:t>Τα στοιχεία αυτά θα καθορίσουν και τον προϋπολογισμό που αιτήστε</a:t>
            </a:r>
            <a:endParaRPr lang="en-US" altLang="en-US" sz="1400" dirty="0"/>
          </a:p>
          <a:p>
            <a:r>
              <a:rPr lang="el-GR" altLang="en-US" sz="1400" dirty="0"/>
              <a:t>Προσοχή</a:t>
            </a:r>
            <a:r>
              <a:rPr lang="el-GR" altLang="en-US" sz="1400" dirty="0">
                <a:latin typeface="Calibri" panose="020F0502020204030204" pitchFamily="34" charset="0"/>
                <a:ea typeface="Calibri" panose="020F0502020204030204" pitchFamily="34" charset="0"/>
                <a:cs typeface="Calibri" panose="020F0502020204030204" pitchFamily="34" charset="0"/>
              </a:rPr>
              <a:t>: Δεν γίνεται χρήση του </a:t>
            </a:r>
            <a:r>
              <a:rPr lang="en-US" altLang="en-US" sz="1400" dirty="0">
                <a:latin typeface="Calibri" panose="020F0502020204030204" pitchFamily="34" charset="0"/>
                <a:ea typeface="Calibri" panose="020F0502020204030204" pitchFamily="34" charset="0"/>
                <a:cs typeface="Calibri" panose="020F0502020204030204" pitchFamily="34" charset="0"/>
              </a:rPr>
              <a:t>Green travel </a:t>
            </a:r>
            <a:r>
              <a:rPr lang="el-GR" altLang="en-US" sz="1400" dirty="0">
                <a:latin typeface="Calibri" panose="020F0502020204030204" pitchFamily="34" charset="0"/>
                <a:ea typeface="Calibri" panose="020F0502020204030204" pitchFamily="34" charset="0"/>
                <a:cs typeface="Calibri" panose="020F0502020204030204" pitchFamily="34" charset="0"/>
              </a:rPr>
              <a:t>για Κύπρο.</a:t>
            </a:r>
            <a:endParaRPr lang="en-GB" altLang="en-US" sz="1400" dirty="0"/>
          </a:p>
          <a:p>
            <a:r>
              <a:rPr lang="el-GR" altLang="en-US" sz="1400" dirty="0"/>
              <a:t>Διάρκεια κινητικότητας</a:t>
            </a:r>
            <a:r>
              <a:rPr lang="el-GR" altLang="en-US" sz="1400" dirty="0">
                <a:latin typeface="Calibri" panose="020F0502020204030204" pitchFamily="34" charset="0"/>
                <a:ea typeface="Calibri" panose="020F0502020204030204" pitchFamily="34" charset="0"/>
                <a:cs typeface="Calibri" panose="020F0502020204030204" pitchFamily="34" charset="0"/>
              </a:rPr>
              <a:t>:</a:t>
            </a:r>
            <a:r>
              <a:rPr lang="en-US" altLang="en-US" sz="1400" dirty="0">
                <a:latin typeface="Calibri" panose="020F0502020204030204" pitchFamily="34" charset="0"/>
                <a:ea typeface="Calibri" panose="020F0502020204030204" pitchFamily="34" charset="0"/>
                <a:cs typeface="Calibri" panose="020F0502020204030204" pitchFamily="34" charset="0"/>
              </a:rPr>
              <a:t>OXI TRAVEL DAYS</a:t>
            </a:r>
          </a:p>
          <a:p>
            <a:r>
              <a:rPr lang="el-GR" altLang="en-US" sz="1400" dirty="0">
                <a:latin typeface="Calibri" panose="020F0502020204030204" pitchFamily="34" charset="0"/>
                <a:ea typeface="Calibri" panose="020F0502020204030204" pitchFamily="34" charset="0"/>
                <a:cs typeface="Calibri" panose="020F0502020204030204" pitchFamily="34" charset="0"/>
              </a:rPr>
              <a:t>Στο </a:t>
            </a:r>
            <a:r>
              <a:rPr lang="en-GB" altLang="en-US" sz="1400" dirty="0">
                <a:latin typeface="Calibri" panose="020F0502020204030204" pitchFamily="34" charset="0"/>
                <a:ea typeface="Calibri" panose="020F0502020204030204" pitchFamily="34" charset="0"/>
                <a:cs typeface="Calibri" panose="020F0502020204030204" pitchFamily="34" charset="0"/>
              </a:rPr>
              <a:t>number of participants </a:t>
            </a:r>
            <a:r>
              <a:rPr lang="el-GR" altLang="en-US" sz="1400" dirty="0">
                <a:latin typeface="Calibri" panose="020F0502020204030204" pitchFamily="34" charset="0"/>
                <a:ea typeface="Calibri" panose="020F0502020204030204" pitchFamily="34" charset="0"/>
                <a:cs typeface="Calibri" panose="020F0502020204030204" pitchFamily="34" charset="0"/>
              </a:rPr>
              <a:t>δεν περιλαμβάνονται τα </a:t>
            </a:r>
            <a:r>
              <a:rPr lang="en-GB" altLang="en-US" sz="1400" dirty="0">
                <a:latin typeface="Calibri" panose="020F0502020204030204" pitchFamily="34" charset="0"/>
                <a:ea typeface="Calibri" panose="020F0502020204030204" pitchFamily="34" charset="0"/>
                <a:cs typeface="Calibri" panose="020F0502020204030204" pitchFamily="34" charset="0"/>
              </a:rPr>
              <a:t>accompanying persons. </a:t>
            </a:r>
          </a:p>
          <a:p>
            <a:endParaRPr lang="el-GR" altLang="en-US" sz="1400" dirty="0">
              <a:latin typeface="Calibri" panose="020F0502020204030204" pitchFamily="34" charset="0"/>
              <a:ea typeface="Calibri" panose="020F0502020204030204" pitchFamily="34" charset="0"/>
              <a:cs typeface="Calibri" panose="020F0502020204030204" pitchFamily="34" charset="0"/>
            </a:endParaRPr>
          </a:p>
          <a:p>
            <a:r>
              <a:rPr lang="el-GR" altLang="en-US" sz="1400" dirty="0">
                <a:latin typeface="Calibri" panose="020F0502020204030204" pitchFamily="34" charset="0"/>
                <a:ea typeface="Calibri" panose="020F0502020204030204" pitchFamily="34" charset="0"/>
                <a:cs typeface="Calibri" panose="020F0502020204030204" pitchFamily="34" charset="0"/>
              </a:rPr>
              <a:t>Με το κουμπί </a:t>
            </a:r>
            <a:r>
              <a:rPr lang="en-US" altLang="en-US" sz="1400" dirty="0">
                <a:latin typeface="Calibri" panose="020F0502020204030204" pitchFamily="34" charset="0"/>
                <a:ea typeface="Calibri" panose="020F0502020204030204" pitchFamily="34" charset="0"/>
                <a:cs typeface="Calibri" panose="020F0502020204030204" pitchFamily="34" charset="0"/>
              </a:rPr>
              <a:t>go to </a:t>
            </a:r>
            <a:r>
              <a:rPr lang="el-GR" altLang="en-US" sz="1400" dirty="0">
                <a:latin typeface="Calibri" panose="020F0502020204030204" pitchFamily="34" charset="0"/>
                <a:ea typeface="Calibri" panose="020F0502020204030204" pitchFamily="34" charset="0"/>
                <a:cs typeface="Calibri" panose="020F0502020204030204" pitchFamily="34" charset="0"/>
              </a:rPr>
              <a:t>πλοηγήστε στις διαθέσιμες κατηγορίες προϋπολογισμού</a:t>
            </a:r>
          </a:p>
          <a:p>
            <a:r>
              <a:rPr lang="el-GR" altLang="en-US" sz="1400" dirty="0">
                <a:latin typeface="Calibri" panose="020F0502020204030204" pitchFamily="34" charset="0"/>
                <a:ea typeface="Calibri" panose="020F0502020204030204" pitchFamily="34" charset="0"/>
                <a:cs typeface="Calibri" panose="020F0502020204030204" pitchFamily="34" charset="0"/>
              </a:rPr>
              <a:t>Όσον αφορά το </a:t>
            </a:r>
            <a:r>
              <a:rPr lang="en-US" altLang="en-US" sz="1400" dirty="0">
                <a:latin typeface="Calibri" panose="020F0502020204030204" pitchFamily="34" charset="0"/>
                <a:ea typeface="Calibri" panose="020F0502020204030204" pitchFamily="34" charset="0"/>
                <a:cs typeface="Calibri" panose="020F0502020204030204" pitchFamily="34" charset="0"/>
              </a:rPr>
              <a:t>individual support, </a:t>
            </a:r>
            <a:r>
              <a:rPr lang="el-GR" altLang="en-US" sz="1400" dirty="0">
                <a:latin typeface="Calibri" panose="020F0502020204030204" pitchFamily="34" charset="0"/>
                <a:ea typeface="Calibri" panose="020F0502020204030204" pitchFamily="34" charset="0"/>
                <a:cs typeface="Calibri" panose="020F0502020204030204" pitchFamily="34" charset="0"/>
              </a:rPr>
              <a:t>είναι σημαντικό να έχετε υπόψη ότι καταχωρείτε τον αριθμό των συμμετεχόντων, τη διάρκεια του εργάσιμου μέρους της κινητικότητας, τα </a:t>
            </a:r>
            <a:r>
              <a:rPr lang="en-US" altLang="en-US" sz="1400" dirty="0">
                <a:latin typeface="Calibri" panose="020F0502020204030204" pitchFamily="34" charset="0"/>
                <a:ea typeface="Calibri" panose="020F0502020204030204" pitchFamily="34" charset="0"/>
                <a:cs typeface="Calibri" panose="020F0502020204030204" pitchFamily="34" charset="0"/>
              </a:rPr>
              <a:t>travel days </a:t>
            </a:r>
            <a:r>
              <a:rPr lang="el-GR" altLang="en-US" sz="1400" dirty="0">
                <a:latin typeface="Calibri" panose="020F0502020204030204" pitchFamily="34" charset="0"/>
                <a:ea typeface="Calibri" panose="020F0502020204030204" pitchFamily="34" charset="0"/>
                <a:cs typeface="Calibri" panose="020F0502020204030204" pitchFamily="34" charset="0"/>
              </a:rPr>
              <a:t>(δηλαδή τις ημέρες </a:t>
            </a:r>
            <a:r>
              <a:rPr lang="el-GR" altLang="en-US" sz="1400" dirty="0" err="1">
                <a:latin typeface="Calibri" panose="020F0502020204030204" pitchFamily="34" charset="0"/>
                <a:ea typeface="Calibri" panose="020F0502020204030204" pitchFamily="34" charset="0"/>
                <a:cs typeface="Calibri" panose="020F0502020204030204" pitchFamily="34" charset="0"/>
              </a:rPr>
              <a:t>ταξιδίου</a:t>
            </a:r>
            <a:r>
              <a:rPr lang="el-GR" altLang="en-US" sz="1400" dirty="0">
                <a:latin typeface="Calibri" panose="020F0502020204030204" pitchFamily="34" charset="0"/>
                <a:ea typeface="Calibri" panose="020F0502020204030204" pitchFamily="34" charset="0"/>
                <a:cs typeface="Calibri" panose="020F0502020204030204" pitchFamily="34" charset="0"/>
              </a:rPr>
              <a:t> για τις οποίες ζητάτε </a:t>
            </a:r>
            <a:r>
              <a:rPr lang="en-GB" altLang="en-US" sz="1400" dirty="0">
                <a:latin typeface="Calibri" panose="020F0502020204030204" pitchFamily="34" charset="0"/>
                <a:ea typeface="Calibri" panose="020F0502020204030204" pitchFamily="34" charset="0"/>
                <a:cs typeface="Calibri" panose="020F0502020204030204" pitchFamily="34" charset="0"/>
              </a:rPr>
              <a:t>individual support – </a:t>
            </a:r>
            <a:r>
              <a:rPr lang="el-GR" altLang="en-US" sz="1400" dirty="0">
                <a:latin typeface="Calibri" panose="020F0502020204030204" pitchFamily="34" charset="0"/>
                <a:ea typeface="Calibri" panose="020F0502020204030204" pitchFamily="34" charset="0"/>
                <a:cs typeface="Calibri" panose="020F0502020204030204" pitchFamily="34" charset="0"/>
              </a:rPr>
              <a:t>μέχρι και 2) και το σύστημα υπολογίζει αυτόματα το ποσό που αναλογεί σε όλους τους συμμετέχοντες για όλες τις ημέρες που δηλώνονται</a:t>
            </a:r>
            <a:endParaRPr lang="el-GR" altLang="en-US" sz="1400" dirty="0"/>
          </a:p>
          <a:p>
            <a:endParaRPr lang="en-US" altLang="en-US" sz="1400" dirty="0"/>
          </a:p>
          <a:p>
            <a:r>
              <a:rPr lang="en-GB" altLang="en-US" sz="1400" dirty="0"/>
              <a:t>For some of the individual mobility activities of learners, you have requested a large number of accompanying persons compared to the number of participants. Please explain your request to enable your National Agency to decide if this number of accompanying persons is justified.</a:t>
            </a:r>
          </a:p>
          <a:p>
            <a:endParaRPr lang="en-GB"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A maximum of 3 persons can receive funding for attending the same course together. If participants are going to attend different courses in the same country, please introduce a separate mobility flow for each group.</a:t>
            </a:r>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53</a:t>
            </a:fld>
            <a:endParaRPr lang="en-US" altLang="en-US" sz="1200" u="none">
              <a:solidFill>
                <a:schemeClr val="tx1"/>
              </a:solidFill>
              <a:cs typeface="Arial" charset="0"/>
            </a:endParaRPr>
          </a:p>
        </p:txBody>
      </p:sp>
    </p:spTree>
    <p:extLst>
      <p:ext uri="{BB962C8B-B14F-4D97-AF65-F5344CB8AC3E}">
        <p14:creationId xmlns:p14="http://schemas.microsoft.com/office/powerpoint/2010/main" val="41681282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Για κάθε επιλεγμένο τύπο δραστηριότητας θα πρέπει να συμπληρώσετε: το προγραμματισμένο περιεχόμενο δραστηριοτήτων, το προφίλ των συμμετεχόντων στην δραστηριότητα, τα αναμενόμενα μαθησιακά αποτελέσματα που θα αποκομίσουν οι συμμετέχοντες, την αναγνώριση των μαθησιακών αποτελεσμάτων</a:t>
            </a:r>
          </a:p>
          <a:p>
            <a:endParaRPr lang="el-GR" altLang="en-US" sz="1400" dirty="0"/>
          </a:p>
          <a:p>
            <a:r>
              <a:rPr lang="el-GR" altLang="en-US" sz="1400" dirty="0"/>
              <a:t>Περιγράψτε εδώ τις δραστηριότητες που θέλετε να υλοποιήσετε στο πλαίσιο του σχεδίου σας. Η κάθε δραστηριότητα πρέπει να συνεισφέρει στην επίτευξη κάποιου από τους στόχους που έχετε θέσει. Επομένως εδώ εξηγήστε ξεκάθαρα γιατί θέλετε να υλοποιήσετε την κάθε δραστηριότητα, ποιος ο σκοπός της και πώς συνεισφέρει στους στόχους του σχεδίου. Εάν θα ζητήσετε προπαρασκευαστική συνάντηση, εξηγήστε με ποια δραστηριότητα συνδέεται και γιατί χρειάζεται</a:t>
            </a:r>
            <a:endParaRPr lang="en-GB" altLang="en-US" sz="1400" dirty="0"/>
          </a:p>
          <a:p>
            <a:r>
              <a:rPr lang="el-GR" altLang="en-US" sz="1400" dirty="0"/>
              <a:t>2 ΜΑΘΗΣΙΑΚΑ ΑΠΟΤΕΛΕΣΜΑΤΑ</a:t>
            </a:r>
          </a:p>
          <a:p>
            <a:r>
              <a:rPr lang="el-GR" altLang="en-US" sz="1400" dirty="0"/>
              <a:t>Μην μπερδεύετε τα μαθησιακά αποτελέσματα με τους στόχους του σχεδίου!</a:t>
            </a:r>
          </a:p>
          <a:p>
            <a:r>
              <a:rPr lang="el-GR" altLang="en-US" sz="1400" dirty="0"/>
              <a:t>Εδώ πρέπει να περιγράψετε τι αναμένετε ότι θα μάθουν οι συμμετέχοντες στις μαθησιακές δραστηριότητες. Ποιες γνώσεις περιμένετε ότι θα έχουν ή/και ποιες επιπλέον δεξιότητες</a:t>
            </a:r>
            <a:r>
              <a:rPr lang="en-US" altLang="en-US" sz="1400" dirty="0"/>
              <a:t>/</a:t>
            </a:r>
            <a:r>
              <a:rPr lang="el-GR" altLang="en-US" sz="1400" dirty="0"/>
              <a:t>ικανότητες θα έχουν αφού ολοκληρώσουν την συμμετοχή τους</a:t>
            </a:r>
            <a:endParaRPr lang="en-GB" altLang="en-US" sz="1400" dirty="0"/>
          </a:p>
          <a:p>
            <a:r>
              <a:rPr lang="el-GR" altLang="en-US" sz="1400" dirty="0"/>
              <a:t>Τα μαθησιακά αποτελέσματα</a:t>
            </a:r>
            <a:r>
              <a:rPr lang="en-GB" altLang="en-US" sz="1400" dirty="0"/>
              <a:t> </a:t>
            </a:r>
            <a:r>
              <a:rPr lang="el-GR" altLang="en-US" sz="1400" dirty="0"/>
              <a:t>πρέπει να αξιολογούνται συστηματικά.</a:t>
            </a:r>
            <a:r>
              <a:rPr lang="en-US" altLang="en-US" sz="1400" dirty="0"/>
              <a:t> </a:t>
            </a:r>
            <a:r>
              <a:rPr lang="el-GR" altLang="en-US" sz="1400" dirty="0"/>
              <a:t>Τα αποτελέσματα της αξιολόγησης θα πρέπει να αναλύονται και να</a:t>
            </a:r>
            <a:r>
              <a:rPr lang="en-US" altLang="en-US" sz="1400" dirty="0"/>
              <a:t> </a:t>
            </a:r>
            <a:r>
              <a:rPr lang="el-GR" altLang="en-US" sz="1400" dirty="0"/>
              <a:t>χρησιμοποιούνται για τη βελτίωση μελλοντικών δραστηριοτήτων.</a:t>
            </a:r>
          </a:p>
          <a:p>
            <a:r>
              <a:rPr lang="el-GR" altLang="en-US" sz="1400" dirty="0"/>
              <a:t>Τα αποτελέσματα της τυπικής,</a:t>
            </a:r>
            <a:r>
              <a:rPr lang="en-US" altLang="en-US" sz="1400" dirty="0"/>
              <a:t> </a:t>
            </a:r>
            <a:r>
              <a:rPr lang="el-GR" altLang="en-US" sz="1400" dirty="0"/>
              <a:t>άτυπης και μη τυπικής μάθησης και άλλα αποτελέσματα που επιτυγχάνονται από</a:t>
            </a:r>
            <a:r>
              <a:rPr lang="en-US" altLang="en-US" sz="1400" dirty="0"/>
              <a:t> </a:t>
            </a:r>
            <a:r>
              <a:rPr lang="el-GR" altLang="en-US" sz="1400" dirty="0"/>
              <a:t>τους συμμετέχοντες σε δραστηριότητες κινητικότητας πρέπει να αναγνωρίζονται</a:t>
            </a:r>
            <a:r>
              <a:rPr lang="en-US" altLang="en-US" sz="1400" dirty="0"/>
              <a:t> </a:t>
            </a:r>
            <a:r>
              <a:rPr lang="el-GR" altLang="en-US" sz="1400" dirty="0"/>
              <a:t>δεόντως από τον οργανισμό αποστολής. Για την αναγνώριση θα πρέπει να</a:t>
            </a:r>
            <a:r>
              <a:rPr lang="en-US" altLang="en-US" sz="1400" dirty="0"/>
              <a:t> </a:t>
            </a:r>
            <a:r>
              <a:rPr lang="el-GR" altLang="en-US" sz="1400" dirty="0"/>
              <a:t>χρησιμοποιούνται, όποτε αυτό είναι δυνατόν, τα διαθέσιμα ευρωπαϊκά και εθνικά εργαλεία</a:t>
            </a:r>
            <a:r>
              <a:rPr lang="en-US" altLang="en-US" sz="1400" dirty="0"/>
              <a:t> </a:t>
            </a:r>
            <a:r>
              <a:rPr lang="el-GR" altLang="en-US" sz="1400" dirty="0"/>
              <a:t>ΚΑΙ ΝΑ ΠΕΡΙΓΡΆΦΟΝΤΑΙ ΟΙ </a:t>
            </a:r>
            <a:r>
              <a:rPr lang="el-GR" sz="1800" dirty="0">
                <a:effectLst/>
                <a:latin typeface="Segoe UI" panose="020B0502040204020203" pitchFamily="34" charset="0"/>
              </a:rPr>
              <a:t>Διαδικασίες αναγνώρισης των μαθησιακών αποτελεσμάτων που πρόκειται να ακολουθήσει ο οργανισμός.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Segoe UI" panose="020B0502040204020203" pitchFamily="34" charset="0"/>
              </a:rPr>
              <a:t>Πάνω στην αίτηση υπάρχουν οι σύνδεσμοι για τα </a:t>
            </a:r>
            <a:r>
              <a:rPr lang="en-US" sz="1800" dirty="0">
                <a:effectLst/>
                <a:latin typeface="Segoe UI" panose="020B0502040204020203" pitchFamily="34" charset="0"/>
              </a:rPr>
              <a:t>Erasmus Quality Standards </a:t>
            </a:r>
            <a:r>
              <a:rPr lang="el-GR" sz="1800" dirty="0">
                <a:effectLst/>
                <a:latin typeface="Segoe UI" panose="020B0502040204020203" pitchFamily="34" charset="0"/>
              </a:rPr>
              <a:t>και το </a:t>
            </a:r>
            <a:r>
              <a:rPr lang="en-US" sz="1800" dirty="0" err="1">
                <a:effectLst/>
                <a:latin typeface="Segoe UI" panose="020B0502040204020203" pitchFamily="34" charset="0"/>
              </a:rPr>
              <a:t>Europass</a:t>
            </a:r>
            <a:r>
              <a:rPr lang="en-US" sz="1800" dirty="0">
                <a:effectLst/>
                <a:latin typeface="Segoe UI" panose="020B0502040204020203" pitchFamily="34" charset="0"/>
              </a:rPr>
              <a:t> Mobility, </a:t>
            </a:r>
            <a:r>
              <a:rPr lang="el-GR" sz="1800" dirty="0">
                <a:effectLst/>
                <a:latin typeface="Segoe UI" panose="020B0502040204020203" pitchFamily="34" charset="0"/>
              </a:rPr>
              <a:t> τα οποία είναι σημαντικό να μελετήσετε.</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Segoe UI" panose="020B0502040204020203" pitchFamily="34" charset="0"/>
              </a:rPr>
              <a:t>Για τον καθορισμό των ΜΑ χρειάζεται συνεισφορά του οργανισμού αποστολής και υποδοχής. θα μπορούσατε επίσης να</a:t>
            </a:r>
            <a:r>
              <a:rPr lang="en-GB" sz="1800" dirty="0">
                <a:effectLst/>
                <a:latin typeface="Segoe UI" panose="020B0502040204020203" pitchFamily="34" charset="0"/>
              </a:rPr>
              <a:t> </a:t>
            </a:r>
            <a:r>
              <a:rPr lang="el-GR" sz="1800" dirty="0">
                <a:effectLst/>
                <a:latin typeface="Segoe UI" panose="020B0502040204020203" pitchFamily="34" charset="0"/>
              </a:rPr>
              <a:t>Συμβουλευτείτε</a:t>
            </a:r>
            <a:r>
              <a:rPr lang="en-GB" sz="1800" dirty="0">
                <a:effectLst/>
                <a:latin typeface="Segoe UI" panose="020B0502040204020203" pitchFamily="34" charset="0"/>
              </a:rPr>
              <a:t> </a:t>
            </a:r>
            <a:r>
              <a:rPr lang="el-GR" sz="1800" dirty="0">
                <a:effectLst/>
                <a:latin typeface="Segoe UI" panose="020B0502040204020203" pitchFamily="34" charset="0"/>
              </a:rPr>
              <a:t>τους οδηγούς «</a:t>
            </a:r>
            <a:r>
              <a:rPr lang="en-GB" sz="1800" dirty="0">
                <a:effectLst/>
                <a:latin typeface="Segoe UI" panose="020B0502040204020203" pitchFamily="34" charset="0"/>
              </a:rPr>
              <a:t> Defining, writing and applying learning outcomes” and /or “Guidelines on drafting short descriptions of learning</a:t>
            </a:r>
            <a:r>
              <a:rPr lang="el-GR" sz="1800" dirty="0">
                <a:effectLst/>
                <a:latin typeface="Segoe UI" panose="020B0502040204020203" pitchFamily="34" charset="0"/>
              </a:rPr>
              <a:t> </a:t>
            </a:r>
            <a:r>
              <a:rPr lang="en-GB" sz="1800" dirty="0">
                <a:effectLst/>
                <a:latin typeface="Segoe UI" panose="020B0502040204020203" pitchFamily="34" charset="0"/>
              </a:rPr>
              <a:t>outcomes</a:t>
            </a:r>
            <a:r>
              <a:rPr lang="el-GR" sz="1800" dirty="0">
                <a:effectLst/>
                <a:latin typeface="Segoe UI" panose="020B0502040204020203" pitchFamily="34" charset="0"/>
              </a:rPr>
              <a:t>» που δημοσιεύθηκαν  από το Ευρωπαϊκό Κέντρο για την Ανάπτυξη της Επαγγελματικής Κατάρτισης (</a:t>
            </a:r>
            <a:r>
              <a:rPr lang="el-GR" sz="1800" dirty="0" err="1">
                <a:effectLst/>
                <a:latin typeface="Segoe UI" panose="020B0502040204020203" pitchFamily="34" charset="0"/>
              </a:rPr>
              <a:t>Cedefop</a:t>
            </a:r>
            <a:r>
              <a:rPr lang="el-GR" sz="1800" dirty="0">
                <a:effectLst/>
                <a:latin typeface="Segoe UI" panose="020B0502040204020203" pitchFamily="34" charset="0"/>
              </a:rPr>
              <a:t>) για περαιτέρω βοήθεια σχετικά με τη σύνταξη μαθησιακών αποτελεσμάτων.</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54</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D66F-BD7D-348E-8186-6DD6AB123894}"/>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D2D0033-76C8-3165-BAE1-DD5939020792}"/>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995121FC-4702-BBD1-958B-7A60F90D14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Για κάθε τύπο δραστηριότητας η αίτηση σας καλεί να καταγράψετε τους τρόπους, τις μεθόδους, τις διαδικασίες που πρόκειται να εφαρμόσετε για την αξιολόγηση των μαθησιακών αποτελεσμάτων.  Πέραν αυτού μπορείτε να αναφέρετε τα άτομα που θα εμπλακούν και τον τρόπο διαχείρισης της όλης διαδικασίας.</a:t>
            </a:r>
          </a:p>
          <a:p>
            <a:r>
              <a:rPr lang="el-GR" altLang="en-US" sz="1400" dirty="0"/>
              <a:t>Παραδείγματος χάριν, μπορείτε να αναφέρετε ότι ο Οργανισμός αποστολής και Οργανισμός υποδοχής θα συνεργαστούν για την διαμόρφωση του πλάνου αξιολόγησης, λαμβάνοντας δεδομένα από τους συμμετέχοντες πριν την υλοποίηση της κινητικότητας, κατά τη διάρκεια αυτής και μετά.</a:t>
            </a:r>
          </a:p>
          <a:p>
            <a:r>
              <a:rPr lang="el-GR" altLang="en-US" sz="1400" dirty="0"/>
              <a:t>Στο συγκεκριμένο πεδίο έμφαση θα πρέπει να δοθεί στα μαθησιακά αποτελέσματα μετά την ολοκλήρωση της κινητικότητας</a:t>
            </a:r>
          </a:p>
          <a:p>
            <a:r>
              <a:rPr lang="el-GR" altLang="en-US" sz="1400" dirty="0"/>
              <a:t>Θα μπορούσατε να εφαρμόσετε:</a:t>
            </a:r>
          </a:p>
          <a:p>
            <a:pPr marL="285750" indent="-285750">
              <a:buFont typeface="Arial" panose="020B0604020202020204" pitchFamily="34" charset="0"/>
              <a:buChar char="•"/>
            </a:pPr>
            <a:r>
              <a:rPr lang="el-GR" altLang="en-US" sz="1400" dirty="0"/>
              <a:t>Γραπτή ή προφορική αξιολόγηση </a:t>
            </a:r>
          </a:p>
          <a:p>
            <a:pPr marL="285750" indent="-285750">
              <a:buFont typeface="Arial" panose="020B0604020202020204" pitchFamily="34" charset="0"/>
              <a:buChar char="•"/>
            </a:pPr>
            <a:r>
              <a:rPr lang="el-GR" altLang="en-US" sz="1400" dirty="0" err="1"/>
              <a:t>Αυτοαξιολόγηση</a:t>
            </a:r>
            <a:r>
              <a:rPr lang="el-GR" altLang="en-US" sz="1400" dirty="0"/>
              <a:t> </a:t>
            </a:r>
          </a:p>
          <a:p>
            <a:pPr marL="285750" indent="-285750">
              <a:buFont typeface="Arial" panose="020B0604020202020204" pitchFamily="34" charset="0"/>
              <a:buChar char="•"/>
            </a:pPr>
            <a:r>
              <a:rPr lang="el-GR" altLang="en-US" sz="1400" dirty="0"/>
              <a:t>Πρακτικές Ασκήσεις </a:t>
            </a:r>
          </a:p>
          <a:p>
            <a:pPr marL="285750" indent="-285750">
              <a:buFont typeface="Arial" panose="020B0604020202020204" pitchFamily="34" charset="0"/>
              <a:buChar char="•"/>
            </a:pPr>
            <a:r>
              <a:rPr lang="el-GR" altLang="en-US" sz="1400" dirty="0"/>
              <a:t>Βιβλίο προόδου</a:t>
            </a:r>
          </a:p>
          <a:p>
            <a:pPr marL="285750" indent="-285750">
              <a:buFont typeface="Arial" panose="020B0604020202020204" pitchFamily="34" charset="0"/>
              <a:buChar char="•"/>
            </a:pPr>
            <a:r>
              <a:rPr lang="el-GR" altLang="en-US" sz="1400" dirty="0"/>
              <a:t>Ερωτηματολόγια και ανάλυση αυτών</a:t>
            </a:r>
          </a:p>
          <a:p>
            <a:pPr marL="285750" indent="-285750">
              <a:buFont typeface="Arial" panose="020B0604020202020204" pitchFamily="34" charset="0"/>
              <a:buChar char="•"/>
            </a:pPr>
            <a:r>
              <a:rPr lang="el-GR" altLang="en-US" sz="1400" dirty="0"/>
              <a:t>Προσωπικές εκθέσεις</a:t>
            </a:r>
          </a:p>
          <a:p>
            <a:pPr marL="285750" indent="-285750">
              <a:buFont typeface="Arial" panose="020B0604020202020204" pitchFamily="34" charset="0"/>
              <a:buChar char="•"/>
            </a:pPr>
            <a:r>
              <a:rPr lang="el-GR" altLang="en-US" sz="1400" dirty="0"/>
              <a:t>Δειγματικά Μαθήματα</a:t>
            </a:r>
          </a:p>
          <a:p>
            <a:pPr marL="285750" indent="-285750">
              <a:buFont typeface="Arial" panose="020B0604020202020204" pitchFamily="34" charset="0"/>
              <a:buChar char="•"/>
            </a:pPr>
            <a:r>
              <a:rPr lang="el-GR" altLang="en-US" sz="1400" dirty="0"/>
              <a:t>Προσωπικές συνεντεύξεις</a:t>
            </a:r>
          </a:p>
          <a:p>
            <a:pPr marL="0" indent="0">
              <a:buFont typeface="Arial" panose="020B0604020202020204" pitchFamily="34" charset="0"/>
              <a:buNone/>
            </a:pPr>
            <a:r>
              <a:rPr lang="el-GR" altLang="en-US" sz="1400" dirty="0"/>
              <a:t>Όλα τα δεδομένα βέβαια είναι σημαντικά να υπάρχουν καταγεγραμμένα και να αναλύονται από εσάς.</a:t>
            </a:r>
          </a:p>
          <a:p>
            <a:endParaRPr lang="el-GR" altLang="en-US" sz="1400" dirty="0"/>
          </a:p>
          <a:p>
            <a:r>
              <a:rPr lang="el-GR" altLang="en-US" sz="1400" dirty="0"/>
              <a:t>Διαδικασία εξεύρεσης οργανισμών υποδοχής και είδη οργανισμών υποδοχής</a:t>
            </a:r>
            <a:r>
              <a:rPr lang="en-US" altLang="en-US" sz="1400" dirty="0"/>
              <a:t> </a:t>
            </a:r>
            <a:endParaRPr lang="el-GR" altLang="en-US" sz="1400" dirty="0"/>
          </a:p>
          <a:p>
            <a:r>
              <a:rPr lang="el-GR" altLang="en-US" sz="1400" dirty="0"/>
              <a:t>Πρέπει  να είστε σίγουροι ότι οι οργανισμοί που θα επιλέξετε/ή έχετε επιλέξει θα εξυπηρετούν τους στόχους του σχεδίου σας. </a:t>
            </a:r>
          </a:p>
          <a:p>
            <a:r>
              <a:rPr lang="el-GR" altLang="en-US" sz="1400" dirty="0"/>
              <a:t>Εάν θα αιτηθείτε για αρκετές κινητικότητες, είναι σημαντικό να συνεργαστείτε με διαφορετικούς οργανισμούς υποδοχής σε διαφορετικές χώρες αφού η προστιθέμενη αξία για τον οργανισμό σας και για τους συμμετέχοντες θα είναι μεγαλύτερη.</a:t>
            </a:r>
          </a:p>
          <a:p>
            <a:r>
              <a:rPr lang="el-GR" altLang="en-US" sz="1400" dirty="0"/>
              <a:t>Μπορείτε να αξιοποιήσετε διάφορα εργαλεία και πλατφόρμες της ΕΕ, όπως έχουμε ήδη αναφέρει, π.χ. </a:t>
            </a:r>
            <a:r>
              <a:rPr lang="en-US" altLang="en-US" sz="1400" dirty="0"/>
              <a:t>eTwinning, </a:t>
            </a:r>
            <a:r>
              <a:rPr lang="en-US" altLang="en-US" sz="1400" dirty="0" err="1"/>
              <a:t>Epale</a:t>
            </a:r>
            <a:r>
              <a:rPr lang="en-US" altLang="en-US" sz="1400" dirty="0"/>
              <a:t>, ESEP.</a:t>
            </a:r>
            <a:r>
              <a:rPr lang="el-GR" altLang="en-US" sz="1400" dirty="0"/>
              <a:t>Καλό είναι να δείξετε στον </a:t>
            </a:r>
            <a:r>
              <a:rPr lang="el-GR" altLang="en-US" sz="1400" dirty="0" err="1"/>
              <a:t>αξιολογητή</a:t>
            </a:r>
            <a:r>
              <a:rPr lang="el-GR" altLang="en-US" sz="1400" dirty="0"/>
              <a:t> ότι έχετε αναζητήσει οργανισμούς και ότι έχετε κάνει κάποια προεργασία</a:t>
            </a:r>
          </a:p>
        </p:txBody>
      </p:sp>
      <p:sp>
        <p:nvSpPr>
          <p:cNvPr id="86020" name="Slide Number Placeholder 3">
            <a:extLst>
              <a:ext uri="{FF2B5EF4-FFF2-40B4-BE49-F238E27FC236}">
                <a16:creationId xmlns:a16="http://schemas.microsoft.com/office/drawing/2014/main" id="{6B4BC9BC-A2D7-780C-8DC0-A459B1F560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55</a:t>
            </a:fld>
            <a:endParaRPr lang="en-US" altLang="en-US" sz="1200" u="none">
              <a:solidFill>
                <a:schemeClr val="tx1"/>
              </a:solidFill>
              <a:cs typeface="Arial" charset="0"/>
            </a:endParaRPr>
          </a:p>
        </p:txBody>
      </p:sp>
    </p:spTree>
    <p:extLst>
      <p:ext uri="{BB962C8B-B14F-4D97-AF65-F5344CB8AC3E}">
        <p14:creationId xmlns:p14="http://schemas.microsoft.com/office/powerpoint/2010/main" val="4093349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Συμπληρώνετε τα πεδία του προϋπολογισμού, που επιθυμείτε να αιτηθείτε. Κάποια πεδία του προϋπολογισμού συμπληρώνονται αυτόματα με βάση τις πληροφορίες που καταχωρήθηκαν στις ροές δραστηριότητας</a:t>
            </a:r>
          </a:p>
          <a:p>
            <a:r>
              <a:rPr lang="el-GR" altLang="en-US" sz="1400" dirty="0"/>
              <a:t>Δεν μπορείτε να αφήνετε κενά πεδία στο </a:t>
            </a:r>
            <a:r>
              <a:rPr lang="en-US" altLang="en-US" sz="1400" dirty="0"/>
              <a:t>budget </a:t>
            </a:r>
            <a:r>
              <a:rPr lang="el-GR" altLang="en-US" sz="1400" dirty="0"/>
              <a:t>γιατί θα φαίνεται το σχετικό πεδίο ασυμπλήρωτο.</a:t>
            </a:r>
          </a:p>
          <a:p>
            <a:r>
              <a:rPr lang="el-GR" altLang="en-US" sz="1400" dirty="0"/>
              <a:t>Για να μπορείτε να ολοκληρώσετε θα πρέπει να καταχωρείτε έστω </a:t>
            </a:r>
            <a:r>
              <a:rPr lang="en-US" altLang="en-US" sz="1400" dirty="0"/>
              <a:t>0</a:t>
            </a:r>
            <a:r>
              <a:rPr lang="el-GR" altLang="en-US" sz="1400" dirty="0"/>
              <a:t> για οποιαδήποτε κατηγορία προϋπολογισμού δεν επιθυμείτε να υλοποιήσετε.</a:t>
            </a:r>
          </a:p>
          <a:p>
            <a:r>
              <a:rPr lang="el-GR" altLang="en-US" sz="1400" dirty="0"/>
              <a:t>.</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56</a:t>
            </a:fld>
            <a:endParaRPr lang="en-US" altLang="en-US" sz="1200" u="none">
              <a:solidFill>
                <a:schemeClr val="tx1"/>
              </a:solidFill>
              <a:cs typeface="Arial" charset="0"/>
            </a:endParaRPr>
          </a:p>
        </p:txBody>
      </p:sp>
    </p:spTree>
    <p:extLst>
      <p:ext uri="{BB962C8B-B14F-4D97-AF65-F5344CB8AC3E}">
        <p14:creationId xmlns:p14="http://schemas.microsoft.com/office/powerpoint/2010/main" val="2966479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57</a:t>
            </a:fld>
            <a:endParaRPr lang="en-GB"/>
          </a:p>
        </p:txBody>
      </p:sp>
    </p:spTree>
    <p:extLst>
      <p:ext uri="{BB962C8B-B14F-4D97-AF65-F5344CB8AC3E}">
        <p14:creationId xmlns:p14="http://schemas.microsoft.com/office/powerpoint/2010/main" val="3937472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400" dirty="0"/>
              <a:t>FOLLOW UP</a:t>
            </a:r>
            <a:endParaRPr lang="el-GR" altLang="en-US" sz="1400" dirty="0"/>
          </a:p>
          <a:p>
            <a:r>
              <a:rPr lang="el-GR" altLang="en-US" sz="1400" dirty="0"/>
              <a:t>Ο τρόπος διαχείρισης των σχεδίων σας μπορεί να συνεισφέρει στην κάθε βασική αρχή Για παράδειγμα: μπορείτε να οργανώσετε διαδικτυακές συναντήσεις για να συμπληρώσετε τις φυσικές κινητικότητες σας ώστε να συνεισφέρετε στον τομέα της ψηφιακής μετάβασης και περιβαλλοντικής βιωσιμότητας. Μελετήστε τα </a:t>
            </a:r>
            <a:r>
              <a:rPr lang="en-GB" altLang="en-US" sz="1400" dirty="0"/>
              <a:t>Erasmus quality standards </a:t>
            </a:r>
            <a:endParaRPr lang="el-GR" altLang="en-US" sz="1400" dirty="0"/>
          </a:p>
          <a:p>
            <a:endParaRPr lang="el-GR" altLang="en-US" sz="1400" dirty="0"/>
          </a:p>
          <a:p>
            <a:r>
              <a:rPr lang="el-GR" altLang="en-US" sz="1400" dirty="0"/>
              <a:t>Περιγραφή της ομάδας σχεδίου, καθορισμός και κατανομή καθηκόντων</a:t>
            </a:r>
            <a:endParaRPr lang="en-US" altLang="en-US" sz="1400" dirty="0"/>
          </a:p>
          <a:p>
            <a:r>
              <a:rPr lang="el-GR" altLang="en-US" sz="1400" dirty="0"/>
              <a:t>Πώς θα κατανεμηθούν τα βασικά καθήκοντα του  σχεδίου μεταξύ της ομάδας σχεδίου για την επιλογή των συμμετεχόντων, προετοιμασία των συμμετεχόντων, υποστήριξη των συμμετεχόντων κατά τη διάρκεια της δραστηριότητας, καθορισμός των μαθησιακών προγραμμάτων, αναγνώριση των μαθησιακών αποτελεσμάτων, συνολική εποπτεία και διασφάλιση της τήρησης των προτύπων ποιότητας.</a:t>
            </a:r>
          </a:p>
          <a:p>
            <a:endParaRPr lang="en-US" altLang="en-US" sz="1400" dirty="0"/>
          </a:p>
          <a:p>
            <a:r>
              <a:rPr lang="el-GR" altLang="en-US" sz="1400" dirty="0"/>
              <a:t>Οι δικαιούχοι οργανισμοί πρέπει να ενσωματώσουν τα</a:t>
            </a:r>
            <a:r>
              <a:rPr lang="en-US" altLang="en-US" sz="1400" dirty="0"/>
              <a:t> </a:t>
            </a:r>
            <a:r>
              <a:rPr lang="el-GR" altLang="en-US" sz="1400" dirty="0"/>
              <a:t>αποτελέσματα της κάθε κινητικότητας στις καθημερινές</a:t>
            </a:r>
            <a:r>
              <a:rPr lang="en-US" altLang="en-US" sz="1400" dirty="0"/>
              <a:t> </a:t>
            </a:r>
            <a:r>
              <a:rPr lang="el-GR" altLang="en-US" sz="1400" dirty="0"/>
              <a:t>εργασίες του οργανισμού. Έτσι επωφελείται ολόκληρος ο οργανισμός, το προσωπικό του από την κάθε κινητικότητα. Με αυτό τον τρόπο επιτυγχάνεται η ανάπτυξη ικανοτήτων του οργανισμού στο σύνολο του. Είναι σημαντικό να προτείνετε συγκεκριμένα και λογικά βήματα / εφικτή και αποτελεσματική διαδικασία.</a:t>
            </a:r>
          </a:p>
          <a:p>
            <a:endParaRPr lang="el-GR" altLang="en-US" sz="1400" dirty="0"/>
          </a:p>
          <a:p>
            <a:r>
              <a:rPr lang="el-GR" altLang="en-US" sz="1400" dirty="0"/>
              <a:t>Κάτω από την ίδια ενότητα περιγράψτε ποια βήματα, ποια διαδικασία θα ακολουθήσετε για να ενσωματωθούν τα αποτελέσματα της κάθε κινητικότητας στις λειτουργίες του οργανισμού.. </a:t>
            </a:r>
          </a:p>
          <a:p>
            <a:r>
              <a:rPr lang="el-GR" altLang="en-US" sz="1400" dirty="0"/>
              <a:t>Για παράδειγμα, αυτή η διαδικασία μπορεί να περιλαμβάνει:</a:t>
            </a:r>
          </a:p>
          <a:p>
            <a:r>
              <a:rPr lang="el-GR" altLang="en-US" sz="1400" dirty="0"/>
              <a:t>ένα δειγματικό μάθημα στο υπόλοιπο προσωπικό ή  μπορεί να είναι μια παρουσίαση,  αλλαγή διαδικασιών για να ενταχθούν μέσα νέες πρακτικές και τεχνικές </a:t>
            </a:r>
            <a:r>
              <a:rPr lang="el-GR" altLang="en-US" sz="1400" dirty="0" err="1"/>
              <a:t>κλπ</a:t>
            </a:r>
            <a:endParaRPr lang="el-GR" altLang="en-US" sz="1400" dirty="0"/>
          </a:p>
          <a:p>
            <a:endParaRPr lang="el-GR" altLang="en-US" sz="1400" dirty="0"/>
          </a:p>
          <a:p>
            <a:r>
              <a:rPr lang="el-GR" altLang="en-US" sz="1400" dirty="0"/>
              <a:t>Το κάθε σχέδιο Ε+ πρέπει να διασφαλίζει την</a:t>
            </a:r>
            <a:r>
              <a:rPr lang="en-US" altLang="en-US" sz="1400" dirty="0"/>
              <a:t> </a:t>
            </a:r>
            <a:r>
              <a:rPr lang="el-GR" altLang="en-US" sz="1400" dirty="0"/>
              <a:t>κατάλληλη προβολή και ευρεία διάδοση των</a:t>
            </a:r>
            <a:r>
              <a:rPr lang="en-US" altLang="en-US" sz="1400" dirty="0"/>
              <a:t> </a:t>
            </a:r>
            <a:r>
              <a:rPr lang="el-GR" altLang="en-US" sz="1400" dirty="0"/>
              <a:t>αποτελεσμάτων.</a:t>
            </a:r>
          </a:p>
          <a:p>
            <a:r>
              <a:rPr lang="el-GR" altLang="en-US" sz="1400" dirty="0"/>
              <a:t>Τα αποτελέσματα πρέπει να διαδοθούν:</a:t>
            </a:r>
          </a:p>
          <a:p>
            <a:r>
              <a:rPr lang="el-GR" altLang="en-US" sz="1400" dirty="0"/>
              <a:t>o Εντός του ίδιου του οργανισμού</a:t>
            </a:r>
          </a:p>
          <a:p>
            <a:r>
              <a:rPr lang="el-GR" altLang="en-US" sz="1400" dirty="0"/>
              <a:t>o Σε άλλους οργανισμούς</a:t>
            </a:r>
          </a:p>
          <a:p>
            <a:r>
              <a:rPr lang="el-GR" altLang="en-US" sz="1400" dirty="0"/>
              <a:t>o Στο ευρύ κοινό</a:t>
            </a:r>
          </a:p>
          <a:p>
            <a:r>
              <a:rPr lang="el-GR" altLang="en-US" sz="1400" dirty="0"/>
              <a:t>Αυτό σημαίνει ότι πέραν των μαθησιακών</a:t>
            </a:r>
            <a:r>
              <a:rPr lang="en-US" altLang="en-US" sz="1400" dirty="0"/>
              <a:t> </a:t>
            </a:r>
            <a:r>
              <a:rPr lang="el-GR" altLang="en-US" sz="1400" dirty="0"/>
              <a:t>κινητικοτήτων, το σχέδιο πρέπει να περιλαμβάνει και κάποιες δραστηριότητες διάχυσης των αποτελεσμάτων.</a:t>
            </a:r>
          </a:p>
          <a:p>
            <a:r>
              <a:rPr lang="el-GR" altLang="en-US" sz="1400" dirty="0"/>
              <a:t>Περιγράψτε ποια βήματα θα ακολουθήσετε, σε ποιες ενέργειες θα προχωρήσετε εσείς για τον σκοπό αυτό</a:t>
            </a:r>
            <a:r>
              <a:rPr lang="en-US" altLang="en-US" sz="1400" dirty="0"/>
              <a:t> </a:t>
            </a:r>
            <a:r>
              <a:rPr lang="el-GR" altLang="en-US" sz="1400" dirty="0"/>
              <a:t>και είναι σημαντικό να είστε συγκεκριμένοι για κάθε ομάδα στόχου που πρόκειται να προωθήσετε τις δραστηριότητες του σχεδίου σας.</a:t>
            </a:r>
          </a:p>
          <a:p>
            <a:r>
              <a:rPr lang="el-GR" altLang="en-US" sz="1400" dirty="0"/>
              <a:t> πώς θα διαδώσετε τα αποτελέσματα του σχεδίου σας εκτός του οργανισμού για παράδειγμα:, Οργάνωση ψυχαγωγικών / ενημερωτικών εκδηλώσεων, φεστιβάλ</a:t>
            </a:r>
          </a:p>
          <a:p>
            <a:r>
              <a:rPr lang="el-GR" altLang="en-US" sz="1400" dirty="0"/>
              <a:t>μπορεί να στείλετε ενημερωτικά δελτία, </a:t>
            </a:r>
          </a:p>
          <a:p>
            <a:r>
              <a:rPr lang="el-GR" altLang="en-US" sz="1400" dirty="0"/>
              <a:t>να ενημερώσετε τις ιστοσελίδες σας, </a:t>
            </a:r>
          </a:p>
          <a:p>
            <a:r>
              <a:rPr lang="el-GR" altLang="en-US" sz="1400" dirty="0"/>
              <a:t>να κάνετε αναρτήσεις στα μέσα κοινωνικής δικτύωσης, Δημιουργία </a:t>
            </a:r>
            <a:r>
              <a:rPr lang="el-GR" altLang="en-US" sz="1400" dirty="0" err="1"/>
              <a:t>videos</a:t>
            </a:r>
            <a:r>
              <a:rPr lang="el-GR" altLang="en-US" sz="1400" dirty="0"/>
              <a:t> </a:t>
            </a:r>
            <a:r>
              <a:rPr lang="el-GR" altLang="en-US" sz="1400" dirty="0" err="1"/>
              <a:t>YouTube</a:t>
            </a:r>
            <a:endParaRPr lang="el-GR" altLang="en-US" sz="1400" dirty="0"/>
          </a:p>
          <a:p>
            <a:r>
              <a:rPr lang="el-GR" altLang="en-US" sz="1400" dirty="0"/>
              <a:t>μπορεί να κάνετε συναντήσεις με άλλους οργανισμούς που ασχολούνται με παρόμοιες δραστηριότητες μαζί σας για να τους ενημερώσετε κλπ.</a:t>
            </a:r>
          </a:p>
          <a:p>
            <a:endParaRPr lang="el-GR" altLang="en-US" sz="1400" dirty="0"/>
          </a:p>
          <a:p>
            <a:r>
              <a:rPr lang="el-GR" altLang="en-US" sz="1400" dirty="0"/>
              <a:t>Σημαντικό</a:t>
            </a:r>
          </a:p>
          <a:p>
            <a:r>
              <a:rPr lang="el-GR" altLang="en-US" sz="1400" dirty="0"/>
              <a:t>Οι δικαιούχοι οργανισμοί πρέπει να κάνουν γνωστή τη συμμετοχή τους στο Πρόγραμμα και να αναγνωρίζουν δημόσια ότι η πηγή χρηματοδότησης τους είναι η Ε.Ε.</a:t>
            </a:r>
            <a:r>
              <a:rPr lang="el-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t>
            </a:r>
            <a:r>
              <a:rPr lang="el-GR" sz="1400" dirty="0">
                <a:latin typeface="Arial" panose="020B0604020202020204" pitchFamily="34" charset="0"/>
                <a:cs typeface="Arial" panose="020B0604020202020204" pitchFamily="34" charset="0"/>
              </a:rPr>
              <a:t>Δημιουργία λογότυπου Και Προβολή του εμβλήματος της Ευρωπαϊκής Ένωσης ως χρηματοδότης του Έργου</a:t>
            </a:r>
          </a:p>
          <a:p>
            <a:endParaRPr lang="el-GR" sz="1400" dirty="0">
              <a:latin typeface="Arial" panose="020B0604020202020204" pitchFamily="34" charset="0"/>
              <a:cs typeface="Arial" panose="020B0604020202020204" pitchFamily="34" charset="0"/>
            </a:endParaRPr>
          </a:p>
          <a:p>
            <a:endParaRPr lang="el-GR" altLang="en-US" sz="1400" dirty="0"/>
          </a:p>
          <a:p>
            <a:endParaRPr lang="en-GB" altLang="en-US" sz="1400"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144BBDAC-C23A-4334-8744-94C0DAFB7BA2}" type="slidenum">
              <a:rPr lang="en-US" altLang="en-US" sz="1200" u="none" smtClean="0">
                <a:solidFill>
                  <a:schemeClr val="tx1"/>
                </a:solidFill>
                <a:cs typeface="Arial" charset="0"/>
              </a:rPr>
              <a:pPr eaLnBrk="1" hangingPunct="1"/>
              <a:t>58</a:t>
            </a:fld>
            <a:endParaRPr lang="en-US" altLang="en-US" sz="1200" u="none">
              <a:solidFill>
                <a:schemeClr val="tx1"/>
              </a:solidFill>
              <a:cs typeface="Arial" charset="0"/>
            </a:endParaRPr>
          </a:p>
        </p:txBody>
      </p:sp>
    </p:spTree>
    <p:extLst>
      <p:ext uri="{BB962C8B-B14F-4D97-AF65-F5344CB8AC3E}">
        <p14:creationId xmlns:p14="http://schemas.microsoft.com/office/powerpoint/2010/main" val="2620103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Περίληψη του σχεδίου στην οποία  πρέπει να αναφέρονται:</a:t>
            </a:r>
          </a:p>
          <a:p>
            <a:r>
              <a:rPr lang="el-GR" altLang="en-US" sz="1400" dirty="0"/>
              <a:t>το υπόβαθρο του οργανισμού, λόγος υποβολής αίτησης</a:t>
            </a:r>
          </a:p>
          <a:p>
            <a:r>
              <a:rPr lang="el-GR" altLang="en-US" sz="1400" dirty="0"/>
              <a:t>οι στόχοι</a:t>
            </a:r>
          </a:p>
          <a:p>
            <a:r>
              <a:rPr lang="el-GR" altLang="en-US" sz="1400" dirty="0"/>
              <a:t>οι προγραμματισμένες δραστηριότητες</a:t>
            </a:r>
          </a:p>
          <a:p>
            <a:r>
              <a:rPr lang="el-GR" altLang="en-US" sz="1400" dirty="0"/>
              <a:t>τα αναμενόμενα αποτελέσματα και ο αντίκτυπός τους </a:t>
            </a:r>
          </a:p>
          <a:p>
            <a:endParaRPr lang="el-GR" altLang="en-US" sz="1400" dirty="0"/>
          </a:p>
          <a:p>
            <a:r>
              <a:rPr lang="el-GR" altLang="en-US" sz="1400" dirty="0"/>
              <a:t>Τις ανάγκες και προκλήσεις του οργανισμού σας</a:t>
            </a:r>
          </a:p>
          <a:p>
            <a:r>
              <a:rPr lang="el-GR" altLang="en-US" sz="1400" dirty="0"/>
              <a:t>Ποιες ανάγκες</a:t>
            </a:r>
            <a:r>
              <a:rPr lang="en-US" altLang="en-US" sz="1400" dirty="0"/>
              <a:t>/</a:t>
            </a:r>
            <a:r>
              <a:rPr lang="el-GR" altLang="en-US" sz="1400" dirty="0"/>
              <a:t>κίνητρα σας ώθησαν να κάνετε αίτηση για αυτό το σχέδιο; Ποια προβλήματα σχεδιάζετε να λύσετε με την υλοποίηση αυτού του σχεδίου ? Ποιους στόχους θέλετε να πετύχετε με αυτό το σχέδιο Να θυμάστε ότι οι στόχοι αυτοί πρέπει να συνδέονται με τις ανάγκες που έχετε εντοπίσει και αναφέρετε πιο πάνω. </a:t>
            </a:r>
          </a:p>
          <a:p>
            <a:endParaRPr lang="en-GB" altLang="en-US" sz="1400"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144BBDAC-C23A-4334-8744-94C0DAFB7BA2}" type="slidenum">
              <a:rPr lang="en-US" altLang="en-US" sz="1200" u="none" smtClean="0">
                <a:solidFill>
                  <a:schemeClr val="tx1"/>
                </a:solidFill>
                <a:cs typeface="Arial" charset="0"/>
              </a:rPr>
              <a:pPr eaLnBrk="1" hangingPunct="1"/>
              <a:t>59</a:t>
            </a:fld>
            <a:endParaRPr lang="en-US" altLang="en-US" sz="1200" u="none">
              <a:solidFill>
                <a:schemeClr val="tx1"/>
              </a:solidFill>
              <a:cs typeface="Arial" charset="0"/>
            </a:endParaRPr>
          </a:p>
        </p:txBody>
      </p:sp>
    </p:spTree>
    <p:extLst>
      <p:ext uri="{BB962C8B-B14F-4D97-AF65-F5344CB8AC3E}">
        <p14:creationId xmlns:p14="http://schemas.microsoft.com/office/powerpoint/2010/main" val="387206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Ένα σχέδιο κινητικότητας αποτελείται ουσιαστικά από αυτά τα 4 βασικά στάδια: </a:t>
            </a:r>
          </a:p>
          <a:p>
            <a:endParaRPr lang="el-GR" dirty="0"/>
          </a:p>
          <a:p>
            <a:r>
              <a:rPr lang="el-GR" dirty="0"/>
              <a:t>1. Αρχικά έχουμε το στάδιο του σχεδιασμού το οποίο στην ουσία ξεκινά από τη διαδικασία της αίτησης όπου οι οργανισμοί εντοπίζουν τις ανάγκες τους και τι στόχους θέλουν να θέσουν μέσω του σχεδίου Erasmus που θέλουν να υλοποιήσουν. Σε αυτό το στάδιο καθορίζονται τα μαθησιακά αποτελέσματα των συμμετεχόντων, και επιλέγεται η μορφή των δραστηριοτήτων, πόσες δραστηριότητες θα υλοποιήσουν και με ποια διάρκεια ώστε να πετύχουν καλύτερα τους στόχους που έθεσαν. Έτσι αναπτύσσουν και το πλάνο εργασιών, και το χρονοδιάγραμμα των δραστηριοτήτων. </a:t>
            </a:r>
          </a:p>
          <a:p>
            <a:endParaRPr lang="el-GR" dirty="0"/>
          </a:p>
          <a:p>
            <a:r>
              <a:rPr lang="el-GR" dirty="0"/>
              <a:t>2. Στη συνέχεια γίνεται η προετοιμασία του σχεδίου που περιλαμβάνει όλες τις πρακτικές ρυθμίσεις, την επιλογή των συμμετεχόντων μέσω προκαθορισμένων και διαφανών διαδικασιών, την κατάρτιση συμφωνιών, και την προετοιμασία των συμμετεχόντων πριν από την αναχώρησή τους</a:t>
            </a:r>
          </a:p>
          <a:p>
            <a:endParaRPr lang="el-GR" dirty="0"/>
          </a:p>
          <a:p>
            <a:r>
              <a:rPr lang="el-GR" dirty="0"/>
              <a:t>3. Ακολουθεί η υλοποίηση των δραστηριοτήτων κινητικότητας</a:t>
            </a:r>
          </a:p>
          <a:p>
            <a:endParaRPr lang="el-GR" dirty="0"/>
          </a:p>
          <a:p>
            <a:r>
              <a:rPr lang="el-GR" dirty="0"/>
              <a:t>4. Το τελευταίο και πολύ σημαντικό στάδιο είναι η παρακολούθηση του σχεδίου σας, η οποία πρέπει κατ’ ακρίβεια να γίνεται καθ’ όλη τη διάρκεια του σχεδίου ώστε να διασφαλίζεται ότι οι δραστηριότητες υλοποιούνται βάσει σωστού σχεδιασμού. Είναι επίσης ιδιαίτερα σημαντικό να περιλαμβάνει τον τρόπο για αξιολόγηση των δραστηριοτήτων που έλαβαν χώρα, την επικύρωση και την επίσημη αναγνώριση των μαθησιακών αποτελεσμάτων καθώς και τη διάδοση και τη χρήση των αποτελεσμάτων του σχεδίου. </a:t>
            </a:r>
          </a:p>
          <a:p>
            <a:r>
              <a:rPr lang="el-GR" dirty="0"/>
              <a:t>Είναι πολύ σημαντικό δηλαδή να υπάρχει άμεσος αντίκτυπος στους συμμετέχοντες από τις δραστηριότητες αλλά επίσης και τα μαθησιακά αποτελέσματα να μεταφέρονται στον οργανισμό ώστε αυτός να επιτύχει τους στόχους που έθεσε μέσω του σχεδίου που υλοποιεί. </a:t>
            </a:r>
          </a:p>
          <a:p>
            <a:endParaRPr lang="el-GR" dirty="0"/>
          </a:p>
        </p:txBody>
      </p:sp>
      <p:sp>
        <p:nvSpPr>
          <p:cNvPr id="4" name="Slide Number Placeholder 3"/>
          <p:cNvSpPr>
            <a:spLocks noGrp="1"/>
          </p:cNvSpPr>
          <p:nvPr>
            <p:ph type="sldNum" sz="quarter" idx="5"/>
          </p:nvPr>
        </p:nvSpPr>
        <p:spPr/>
        <p:txBody>
          <a:bodyPr/>
          <a:lstStyle/>
          <a:p>
            <a:fld id="{556035BE-9121-418A-8AD8-15B5A0C3EC7C}" type="slidenum">
              <a:rPr lang="en-GB" smtClean="0"/>
              <a:t>6</a:t>
            </a:fld>
            <a:endParaRPr lang="en-GB"/>
          </a:p>
        </p:txBody>
      </p:sp>
    </p:spTree>
    <p:extLst>
      <p:ext uri="{BB962C8B-B14F-4D97-AF65-F5344CB8AC3E}">
        <p14:creationId xmlns:p14="http://schemas.microsoft.com/office/powerpoint/2010/main" val="23605061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144BBDAC-C23A-4334-8744-94C0DAFB7BA2}" type="slidenum">
              <a:rPr lang="en-US" altLang="en-US" sz="1200" u="none" smtClean="0">
                <a:solidFill>
                  <a:schemeClr val="tx1"/>
                </a:solidFill>
                <a:cs typeface="Arial" charset="0"/>
              </a:rPr>
              <a:pPr eaLnBrk="1" hangingPunct="1"/>
              <a:t>60</a:t>
            </a:fld>
            <a:endParaRPr lang="en-US" altLang="en-US" sz="1200" u="none">
              <a:solidFill>
                <a:schemeClr val="tx1"/>
              </a:solidFill>
              <a:cs typeface="Arial" charset="0"/>
            </a:endParaRPr>
          </a:p>
        </p:txBody>
      </p:sp>
    </p:spTree>
    <p:extLst>
      <p:ext uri="{BB962C8B-B14F-4D97-AF65-F5344CB8AC3E}">
        <p14:creationId xmlns:p14="http://schemas.microsoft.com/office/powerpoint/2010/main" val="14600091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61</a:t>
            </a:fld>
            <a:endParaRPr lang="en-US" altLang="en-US" sz="1200" u="none">
              <a:solidFill>
                <a:schemeClr val="tx1"/>
              </a:solidFill>
              <a:cs typeface="Arial" charset="0"/>
            </a:endParaRPr>
          </a:p>
        </p:txBody>
      </p:sp>
    </p:spTree>
    <p:extLst>
      <p:ext uri="{BB962C8B-B14F-4D97-AF65-F5344CB8AC3E}">
        <p14:creationId xmlns:p14="http://schemas.microsoft.com/office/powerpoint/2010/main" val="3395181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Αιτήσεις που δεν πληρούν τα πιο πάνω κριτήρια, θα αποκλείονται</a:t>
            </a:r>
            <a:endParaRPr lang="en-GB" altLang="en-US" sz="1400"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62</a:t>
            </a:fld>
            <a:endParaRPr lang="en-US" altLang="en-US" sz="1200" u="none">
              <a:solidFill>
                <a:schemeClr val="tx1"/>
              </a:solidFill>
              <a:cs typeface="Arial" charset="0"/>
            </a:endParaRPr>
          </a:p>
        </p:txBody>
      </p:sp>
    </p:spTree>
    <p:extLst>
      <p:ext uri="{BB962C8B-B14F-4D97-AF65-F5344CB8AC3E}">
        <p14:creationId xmlns:p14="http://schemas.microsoft.com/office/powerpoint/2010/main" val="1477735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772AF-DC2F-77A7-4DB2-8294F3380C96}"/>
            </a:ext>
          </a:extLst>
        </p:cNvPr>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93BD20B3-71ED-2F13-75E1-69680C448858}"/>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8198AB5B-3B14-A2BF-3E07-C11526014E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2000" b="1" i="0" dirty="0">
                <a:solidFill>
                  <a:srgbClr val="303030"/>
                </a:solidFill>
                <a:effectLst/>
                <a:latin typeface="Arial" panose="020B0604020202020204" pitchFamily="34" charset="0"/>
              </a:rPr>
              <a:t>Για να ενεργοποιηθούν τα δικαιώματα των ατόμων που έχουν καταχωρηθεί στην εν λόγω λίστα, θα πρέπει να επιλεγεί το </a:t>
            </a:r>
            <a:r>
              <a:rPr lang="en-GB" sz="1400" b="1" i="0" dirty="0">
                <a:solidFill>
                  <a:srgbClr val="303030"/>
                </a:solidFill>
                <a:effectLst/>
                <a:latin typeface="Arial" panose="020B0604020202020204" pitchFamily="34" charset="0"/>
              </a:rPr>
              <a:t>ACTIVE checkbox </a:t>
            </a:r>
            <a:r>
              <a:rPr lang="el-GR" sz="1400" b="1" i="0" dirty="0">
                <a:solidFill>
                  <a:srgbClr val="303030"/>
                </a:solidFill>
                <a:effectLst/>
                <a:latin typeface="Arial" panose="020B0604020202020204" pitchFamily="34" charset="0"/>
              </a:rPr>
              <a:t>μπροστά από τα στοιχεία κάθε ατόμου. Με την επιλογή του </a:t>
            </a:r>
            <a:r>
              <a:rPr lang="en-GB" sz="1400" b="1" i="0" dirty="0">
                <a:solidFill>
                  <a:srgbClr val="303030"/>
                </a:solidFill>
                <a:effectLst/>
                <a:latin typeface="Arial" panose="020B0604020202020204" pitchFamily="34" charset="0"/>
              </a:rPr>
              <a:t>Editable By </a:t>
            </a:r>
            <a:r>
              <a:rPr lang="el-GR" sz="1400" b="1" i="0" dirty="0">
                <a:solidFill>
                  <a:srgbClr val="303030"/>
                </a:solidFill>
                <a:effectLst/>
                <a:latin typeface="Arial" panose="020B0604020202020204" pitchFamily="34" charset="0"/>
              </a:rPr>
              <a:t>καθορίζετε ποιο από τα άτομα με </a:t>
            </a:r>
            <a:r>
              <a:rPr lang="en-GB" sz="1400" b="1" i="0" dirty="0">
                <a:solidFill>
                  <a:srgbClr val="303030"/>
                </a:solidFill>
                <a:effectLst/>
                <a:latin typeface="Arial" panose="020B0604020202020204" pitchFamily="34" charset="0"/>
              </a:rPr>
              <a:t>edit access </a:t>
            </a:r>
            <a:r>
              <a:rPr lang="el-GR" sz="1400" b="1" i="0" dirty="0">
                <a:solidFill>
                  <a:srgbClr val="303030"/>
                </a:solidFill>
                <a:effectLst/>
                <a:latin typeface="Arial" panose="020B0604020202020204" pitchFamily="34" charset="0"/>
              </a:rPr>
              <a:t>εργάζεται ανά πάση στιγμή πάνω στην αίτηση</a:t>
            </a:r>
            <a:endParaRPr lang="en-GB" altLang="en-US" sz="1400" dirty="0"/>
          </a:p>
        </p:txBody>
      </p:sp>
      <p:sp>
        <p:nvSpPr>
          <p:cNvPr id="100356" name="Slide Number Placeholder 3">
            <a:extLst>
              <a:ext uri="{FF2B5EF4-FFF2-40B4-BE49-F238E27FC236}">
                <a16:creationId xmlns:a16="http://schemas.microsoft.com/office/drawing/2014/main" id="{B1EA0A32-D077-377F-66EC-688FA2201A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63</a:t>
            </a:fld>
            <a:endParaRPr lang="en-US" altLang="en-US" sz="1200" u="none">
              <a:solidFill>
                <a:schemeClr val="tx1"/>
              </a:solidFill>
              <a:cs typeface="Arial" charset="0"/>
            </a:endParaRPr>
          </a:p>
        </p:txBody>
      </p:sp>
    </p:spTree>
    <p:extLst>
      <p:ext uri="{BB962C8B-B14F-4D97-AF65-F5344CB8AC3E}">
        <p14:creationId xmlns:p14="http://schemas.microsoft.com/office/powerpoint/2010/main" val="2935117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64</a:t>
            </a:fld>
            <a:endParaRPr lang="en-US" altLang="en-US" sz="1200" u="none">
              <a:solidFill>
                <a:schemeClr val="tx1"/>
              </a:solidFill>
              <a:cs typeface="Arial" charset="0"/>
            </a:endParaRPr>
          </a:p>
        </p:txBody>
      </p:sp>
    </p:spTree>
    <p:extLst>
      <p:ext uri="{BB962C8B-B14F-4D97-AF65-F5344CB8AC3E}">
        <p14:creationId xmlns:p14="http://schemas.microsoft.com/office/powerpoint/2010/main" val="33951817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65</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9739225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66</a:t>
            </a:fld>
            <a:endParaRPr lang="en-US" altLang="en-US"/>
          </a:p>
        </p:txBody>
      </p:sp>
    </p:spTree>
    <p:extLst>
      <p:ext uri="{BB962C8B-B14F-4D97-AF65-F5344CB8AC3E}">
        <p14:creationId xmlns:p14="http://schemas.microsoft.com/office/powerpoint/2010/main" val="3134138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Ένα σχέδιο πρέπει να λάβει τουλάχιστον τους μισούς βαθμούς σε κάθε επί μέρους κριτήριο και 60 βαθμούς στο σύνολο</a:t>
            </a:r>
          </a:p>
          <a:p>
            <a:endParaRPr lang="el-GR" dirty="0"/>
          </a:p>
          <a:p>
            <a:r>
              <a:rPr lang="el-GR" dirty="0"/>
              <a:t>Μελετήστε καλά το μέρος του Οδηγού πριν από τη συγγραφή της αίτησης για να καταλάβετε ποια στοιχεία θα</a:t>
            </a:r>
            <a:r>
              <a:rPr lang="en-GB" dirty="0"/>
              <a:t> </a:t>
            </a:r>
            <a:r>
              <a:rPr lang="el-GR" dirty="0"/>
              <a:t>βαθμολογηθούν. </a:t>
            </a:r>
            <a:endParaRPr lang="en-GB"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67</a:t>
            </a:fld>
            <a:endParaRPr lang="en-US" altLang="en-US"/>
          </a:p>
        </p:txBody>
      </p:sp>
    </p:spTree>
    <p:extLst>
      <p:ext uri="{BB962C8B-B14F-4D97-AF65-F5344CB8AC3E}">
        <p14:creationId xmlns:p14="http://schemas.microsoft.com/office/powerpoint/2010/main" val="27896956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68</a:t>
            </a:fld>
            <a:endParaRPr lang="en-US" altLang="en-US"/>
          </a:p>
        </p:txBody>
      </p:sp>
    </p:spTree>
    <p:extLst>
      <p:ext uri="{BB962C8B-B14F-4D97-AF65-F5344CB8AC3E}">
        <p14:creationId xmlns:p14="http://schemas.microsoft.com/office/powerpoint/2010/main" val="22208089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69</a:t>
            </a:fld>
            <a:endParaRPr lang="en-US" altLang="en-US"/>
          </a:p>
        </p:txBody>
      </p:sp>
    </p:spTree>
    <p:extLst>
      <p:ext uri="{BB962C8B-B14F-4D97-AF65-F5344CB8AC3E}">
        <p14:creationId xmlns:p14="http://schemas.microsoft.com/office/powerpoint/2010/main" val="246020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Όλα τα σχέδια κινητικότητας πρέπει να ενσωματώνουν τις ακόλουθες κοινές προτεραιότητες κατά την υλοποίησή τους</a:t>
            </a:r>
            <a:endParaRPr lang="en-GB" dirty="0"/>
          </a:p>
          <a:p>
            <a:r>
              <a:rPr lang="el-GR" dirty="0"/>
              <a:t>Ένταξη και Πολυμορφία</a:t>
            </a:r>
          </a:p>
          <a:p>
            <a:r>
              <a:rPr lang="el-GR" dirty="0"/>
              <a:t>Οι οργανισμοί πρέπει να διασφαλίσουν ότι προσφέρουν ίσες ευκαιρίες κινητικότητας σε όλους τους υποψηφίους με συμπεριληπτικό τρόπο και διαφανείς διαδικασίες επιλογής</a:t>
            </a:r>
          </a:p>
          <a:p>
            <a:r>
              <a:rPr lang="el-GR" dirty="0"/>
              <a:t>Ψηφιακή Μεταρρύθμιση</a:t>
            </a:r>
            <a:endParaRPr lang="en-GB" dirty="0"/>
          </a:p>
          <a:p>
            <a:r>
              <a:rPr lang="el-GR" dirty="0"/>
              <a:t>Τα σχέδια πρέπει να ενσωματώνουν τη χρήση ψηφιακών εργαλείων και μεθόδων μάθησης για να βελτιώσουν την ποιότητα των φυσικών δραστηριοτήτων και τη συνεργασία μεταξύ των οργανισμών αλλά και για να γίνονται πιο συμπεριληπτικά.</a:t>
            </a:r>
          </a:p>
          <a:p>
            <a:r>
              <a:rPr lang="el-GR" dirty="0"/>
              <a:t>Περιβάλλον και καταπολέμηση της Κλιματικής Αλλαγής</a:t>
            </a:r>
            <a:endParaRPr lang="en-GB" dirty="0"/>
          </a:p>
          <a:p>
            <a:r>
              <a:rPr lang="el-GR" dirty="0"/>
              <a:t>Τα σχέδια πρέπει να προωθούν περιβαλλοντικά βιώσιμη και υπεύθυνη συμπεριφορά των συμμετεχόντων. Αυτό πρέπει να αντικατοπτρίζεται στον τρόπο σχεδιασμού και υλοποίησης των δραστηριοτήτων του σχεδίου</a:t>
            </a:r>
          </a:p>
          <a:p>
            <a:r>
              <a:rPr lang="el-GR" dirty="0"/>
              <a:t>Συμμετοχή στη Δημοκρατική Ζωή</a:t>
            </a:r>
            <a:endParaRPr lang="en-GB" dirty="0"/>
          </a:p>
          <a:p>
            <a:r>
              <a:rPr lang="el-GR" dirty="0"/>
              <a:t>Τα σχέδια πρέπει να προσφέρουν στους συμμετέχοντες ευκαιρίες ανάπτυξης των συμμετοχικών, κοινωνικών και διαπολιτισμικών δεξιοτήτων τους, και καλύτερης κατανόησης της Ε.Ε. και των ευρωπαϊκών αξιών. </a:t>
            </a:r>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29099927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70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35205145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l-GR" dirty="0" err="1"/>
              <a:t>παίνοντας</a:t>
            </a:r>
            <a:r>
              <a:rPr lang="el-GR" dirty="0"/>
              <a:t> στην πλατφόρμα </a:t>
            </a:r>
            <a:r>
              <a:rPr lang="en-US" dirty="0"/>
              <a:t>ERASMUS+ and European Solidarity Corps </a:t>
            </a:r>
            <a:r>
              <a:rPr lang="el-GR" dirty="0"/>
              <a:t>αυτή είναι η πρώτη εικόνα που έχετε</a:t>
            </a:r>
            <a:r>
              <a:rPr lang="en-US" dirty="0"/>
              <a:t> </a:t>
            </a:r>
            <a:r>
              <a:rPr lang="el-GR" dirty="0"/>
              <a:t>μπροστά σας.</a:t>
            </a:r>
          </a:p>
          <a:p>
            <a:r>
              <a:rPr lang="el-GR" dirty="0"/>
              <a:t>Από εδώ μπορείτε να διαχειριστείτε τα στοιχεία του οργανισμού σας, να δείτε τις ευκαιρίες που υπάρχουν, να υποβάλετε την αίτησή σας και να διαχειριστείτε τα εγκεκριμένα έργα σας.</a:t>
            </a:r>
          </a:p>
          <a:p>
            <a:endParaRPr lang="el-GR" dirty="0"/>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Πλοήγηση στην πλατφόρμα</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Εγγραφή – Σύνδεση/Αποσύνδεση με προσωπικό λογαριασμό </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Προεπιλεγμένη γλώσσα</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Αγγλικά</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US" dirty="0">
                <a:solidFill>
                  <a:schemeClr val="tx1">
                    <a:lumMod val="75000"/>
                    <a:lumOff val="25000"/>
                  </a:schemeClr>
                </a:solidFill>
                <a:latin typeface="Verdana" panose="020B0604030504040204" pitchFamily="34" charset="0"/>
                <a:ea typeface="Verdana" panose="020B0604030504040204" pitchFamily="34" charset="0"/>
              </a:rPr>
              <a:t>M</a:t>
            </a:r>
            <a:r>
              <a:rPr lang="el-GR" dirty="0" err="1">
                <a:solidFill>
                  <a:schemeClr val="tx1">
                    <a:lumMod val="75000"/>
                    <a:lumOff val="25000"/>
                  </a:schemeClr>
                </a:solidFill>
                <a:latin typeface="Verdana" panose="020B0604030504040204" pitchFamily="34" charset="0"/>
                <a:ea typeface="Verdana" panose="020B0604030504040204" pitchFamily="34" charset="0"/>
              </a:rPr>
              <a:t>πορείτε</a:t>
            </a:r>
            <a:r>
              <a:rPr lang="el-GR" dirty="0">
                <a:solidFill>
                  <a:schemeClr val="tx1">
                    <a:lumMod val="75000"/>
                    <a:lumOff val="25000"/>
                  </a:schemeClr>
                </a:solidFill>
                <a:latin typeface="Verdana" panose="020B0604030504040204" pitchFamily="34" charset="0"/>
                <a:ea typeface="Verdana" panose="020B0604030504040204" pitchFamily="34" charset="0"/>
              </a:rPr>
              <a:t> να μετατρέψετε τη γλώσσα στα Ελληνικά</a:t>
            </a:r>
          </a:p>
          <a:p>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71</a:t>
            </a:fld>
            <a:endParaRPr lang="en-US"/>
          </a:p>
        </p:txBody>
      </p:sp>
    </p:spTree>
    <p:extLst>
      <p:ext uri="{BB962C8B-B14F-4D97-AF65-F5344CB8AC3E}">
        <p14:creationId xmlns:p14="http://schemas.microsoft.com/office/powerpoint/2010/main" val="1680604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72</a:t>
            </a:fld>
            <a:endParaRPr lang="en-GB"/>
          </a:p>
        </p:txBody>
      </p:sp>
    </p:spTree>
    <p:extLst>
      <p:ext uri="{BB962C8B-B14F-4D97-AF65-F5344CB8AC3E}">
        <p14:creationId xmlns:p14="http://schemas.microsoft.com/office/powerpoint/2010/main" val="41071626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Εξεύρεση οργανισμών που συμμετέχουν σε Αποκεντρωμένες Δράσεις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rPr>
              <a:t>E</a:t>
            </a:r>
            <a:r>
              <a:rPr lang="el-GR" dirty="0" err="1">
                <a:solidFill>
                  <a:schemeClr val="tx1">
                    <a:lumMod val="75000"/>
                    <a:lumOff val="25000"/>
                  </a:schemeClr>
                </a:solidFill>
                <a:latin typeface="Verdana" panose="020B0604030504040204" pitchFamily="34" charset="0"/>
                <a:ea typeface="Verdana" panose="020B0604030504040204" pitchFamily="34" charset="0"/>
              </a:rPr>
              <a:t>γγραφές</a:t>
            </a:r>
            <a:r>
              <a:rPr lang="el-GR" dirty="0">
                <a:solidFill>
                  <a:schemeClr val="tx1">
                    <a:lumMod val="75000"/>
                    <a:lumOff val="25000"/>
                  </a:schemeClr>
                </a:solidFill>
                <a:latin typeface="Verdana" panose="020B0604030504040204" pitchFamily="34" charset="0"/>
                <a:ea typeface="Verdana" panose="020B0604030504040204" pitchFamily="34" charset="0"/>
              </a:rPr>
              <a:t> νέων οργανισμών (Απόκτηση Ο</a:t>
            </a:r>
            <a:r>
              <a:rPr lang="en-US" dirty="0">
                <a:solidFill>
                  <a:schemeClr val="tx1">
                    <a:lumMod val="75000"/>
                    <a:lumOff val="25000"/>
                  </a:schemeClr>
                </a:solidFill>
                <a:latin typeface="Verdana" panose="020B0604030504040204" pitchFamily="34" charset="0"/>
                <a:ea typeface="Verdana" panose="020B0604030504040204" pitchFamily="34" charset="0"/>
              </a:rPr>
              <a:t>ID)</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Verdana" panose="020B0604030504040204" pitchFamily="34" charset="0"/>
                <a:ea typeface="Verdana" panose="020B0604030504040204" pitchFamily="34" charset="0"/>
              </a:rPr>
              <a:t>E</a:t>
            </a:r>
            <a:r>
              <a:rPr lang="el-GR" dirty="0" err="1">
                <a:solidFill>
                  <a:schemeClr val="tx1">
                    <a:lumMod val="75000"/>
                    <a:lumOff val="25000"/>
                  </a:schemeClr>
                </a:solidFill>
                <a:latin typeface="Verdana" panose="020B0604030504040204" pitchFamily="34" charset="0"/>
                <a:ea typeface="Verdana" panose="020B0604030504040204" pitchFamily="34" charset="0"/>
              </a:rPr>
              <a:t>υκαιρίες</a:t>
            </a:r>
            <a:r>
              <a:rPr lang="el-GR" dirty="0">
                <a:solidFill>
                  <a:schemeClr val="tx1">
                    <a:lumMod val="75000"/>
                    <a:lumOff val="25000"/>
                  </a:schemeClr>
                </a:solidFill>
                <a:latin typeface="Verdana" panose="020B0604030504040204" pitchFamily="34" charset="0"/>
                <a:ea typeface="Verdana" panose="020B0604030504040204" pitchFamily="34" charset="0"/>
              </a:rPr>
              <a:t> του Προγράμματος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στις αιτήσεις</a:t>
            </a: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σε εγκεκριμένα Σχέδια</a:t>
            </a:r>
            <a:r>
              <a:rPr lang="en-US" dirty="0">
                <a:solidFill>
                  <a:schemeClr val="tx1">
                    <a:lumMod val="75000"/>
                    <a:lumOff val="25000"/>
                  </a:schemeClr>
                </a:solidFill>
                <a:latin typeface="Verdana" panose="020B0604030504040204" pitchFamily="34" charset="0"/>
                <a:ea typeface="Verdana" panose="020B0604030504040204" pitchFamily="34" charset="0"/>
              </a:rPr>
              <a:t> –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Σχεδίων</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Verdana" panose="020B0604030504040204" pitchFamily="34" charset="0"/>
                <a:ea typeface="Verdana" panose="020B0604030504040204" pitchFamily="34" charset="0"/>
              </a:rPr>
              <a:t>Projects’ Result Platform</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Εξεύρεση σχετικών οδηγών Ενημέρωσης και Καθοδήγησης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73</a:t>
            </a:fld>
            <a:endParaRPr lang="en-US"/>
          </a:p>
        </p:txBody>
      </p:sp>
    </p:spTree>
    <p:extLst>
      <p:ext uri="{BB962C8B-B14F-4D97-AF65-F5344CB8AC3E}">
        <p14:creationId xmlns:p14="http://schemas.microsoft.com/office/powerpoint/2010/main" val="24933032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10448726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76</a:t>
            </a:fld>
            <a:endParaRPr lang="en-GB"/>
          </a:p>
        </p:txBody>
      </p:sp>
    </p:spTree>
    <p:extLst>
      <p:ext uri="{BB962C8B-B14F-4D97-AF65-F5344CB8AC3E}">
        <p14:creationId xmlns:p14="http://schemas.microsoft.com/office/powerpoint/2010/main" val="9512390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79</a:t>
            </a:fld>
            <a:endParaRPr lang="en-GB"/>
          </a:p>
        </p:txBody>
      </p:sp>
    </p:spTree>
    <p:extLst>
      <p:ext uri="{BB962C8B-B14F-4D97-AF65-F5344CB8AC3E}">
        <p14:creationId xmlns:p14="http://schemas.microsoft.com/office/powerpoint/2010/main" val="11048773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r>
              <a:rPr lang="el-GR" b="1" dirty="0">
                <a:latin typeface="Century Schoolbook"/>
              </a:rPr>
              <a:t>Συνεχής σύνδεση με το Διαδίκτυο – Δεν υπάρχει δυνατότητα να επεξεργαστείτε την αίτηση </a:t>
            </a:r>
            <a:r>
              <a:rPr lang="el-GR" b="1" dirty="0" err="1">
                <a:latin typeface="Century Schoolbook"/>
              </a:rPr>
              <a:t>offline</a:t>
            </a:r>
            <a:endParaRPr lang="el-GR" b="1" dirty="0">
              <a:latin typeface="Century Schoolbook"/>
            </a:endParaRPr>
          </a:p>
          <a:p>
            <a:pPr eaLnBrk="1" hangingPunct="1"/>
            <a:endParaRPr lang="el-GR" b="1" dirty="0">
              <a:latin typeface="Century Schoolbook"/>
            </a:endParaRPr>
          </a:p>
          <a:p>
            <a:pPr eaLnBrk="1" hangingPunct="1"/>
            <a:r>
              <a:rPr lang="el-GR" b="1" dirty="0">
                <a:latin typeface="Century Schoolbook"/>
              </a:rPr>
              <a:t>Για το </a:t>
            </a:r>
            <a:r>
              <a:rPr lang="el-GR" b="1" dirty="0" err="1">
                <a:latin typeface="Century Schoolbook"/>
              </a:rPr>
              <a:t>Declaration</a:t>
            </a:r>
            <a:r>
              <a:rPr lang="el-GR" b="1" dirty="0">
                <a:latin typeface="Century Schoolbook"/>
              </a:rPr>
              <a:t> of </a:t>
            </a:r>
            <a:r>
              <a:rPr lang="el-GR" b="1" dirty="0" err="1">
                <a:latin typeface="Century Schoolbook"/>
              </a:rPr>
              <a:t>Honour</a:t>
            </a:r>
            <a:r>
              <a:rPr lang="el-GR" b="1" dirty="0">
                <a:latin typeface="Century Schoolbook"/>
              </a:rPr>
              <a:t> (υπεύθυνη δήλωση): εκτυπωτή και </a:t>
            </a:r>
            <a:r>
              <a:rPr lang="el-GR" b="1" dirty="0" err="1">
                <a:latin typeface="Century Schoolbook"/>
              </a:rPr>
              <a:t>scanner</a:t>
            </a:r>
            <a:endParaRPr lang="el-GR" b="1" dirty="0">
              <a:latin typeface="Century Schoolbook"/>
            </a:endParaRPr>
          </a:p>
          <a:p>
            <a:pPr eaLnBrk="1" hangingPunct="1"/>
            <a:endParaRPr lang="el-GR" b="1" dirty="0">
              <a:latin typeface="Century Schoolbook"/>
            </a:endParaRPr>
          </a:p>
          <a:p>
            <a:pPr eaLnBrk="1" hangingPunct="1"/>
            <a:r>
              <a:rPr lang="el-GR" b="1" dirty="0">
                <a:latin typeface="Century Schoolbook"/>
              </a:rPr>
              <a:t>Εγκατάσταση του </a:t>
            </a:r>
            <a:r>
              <a:rPr lang="el-GR" b="1" dirty="0" err="1">
                <a:latin typeface="Century Schoolbook"/>
              </a:rPr>
              <a:t>Adobe</a:t>
            </a:r>
            <a:r>
              <a:rPr lang="el-GR" b="1" dirty="0">
                <a:latin typeface="Century Schoolbook"/>
              </a:rPr>
              <a:t> </a:t>
            </a:r>
            <a:r>
              <a:rPr lang="el-GR" b="1" dirty="0" err="1">
                <a:latin typeface="Century Schoolbook"/>
              </a:rPr>
              <a:t>Reader</a:t>
            </a:r>
            <a:r>
              <a:rPr lang="el-GR" b="1" dirty="0">
                <a:latin typeface="Century Schoolbook"/>
              </a:rPr>
              <a:t> στη συσκευή σας</a:t>
            </a:r>
          </a:p>
          <a:p>
            <a:pPr eaLnBrk="1" hangingPunct="1"/>
            <a:endParaRPr lang="el-GR" b="1" dirty="0">
              <a:latin typeface="Century Schoolbook"/>
            </a:endParaRPr>
          </a:p>
          <a:p>
            <a:pPr eaLnBrk="1" hangingPunct="1"/>
            <a:r>
              <a:rPr lang="el-GR" b="1" dirty="0">
                <a:latin typeface="Century Schoolbook"/>
              </a:rPr>
              <a:t>Δεν υποβάλλεται εκτυπωμένη  αίτηση στο ΙΔΕΠ!</a:t>
            </a:r>
          </a:p>
          <a:p>
            <a:pPr eaLnBrk="1" hangingPunct="1"/>
            <a:endParaRPr lang="el-GR" b="1" dirty="0">
              <a:latin typeface="Century Schoolbook"/>
            </a:endParaRPr>
          </a:p>
          <a:p>
            <a:pPr eaLnBrk="1" hangingPunct="1"/>
            <a:r>
              <a:rPr lang="el-GR" b="1" dirty="0">
                <a:latin typeface="Century Schoolbook"/>
              </a:rPr>
              <a:t>Η διαδικτυακή αίτηση μπορεί να παρουσιάσει προβλήματα. Μην περιμένετε μέχρι την προθεσμία για την υποβολή της πρότασής σας! </a:t>
            </a:r>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81</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82</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40798326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84</a:t>
            </a:fld>
            <a:endParaRPr lang="en-GB"/>
          </a:p>
        </p:txBody>
      </p:sp>
    </p:spTree>
    <p:extLst>
      <p:ext uri="{BB962C8B-B14F-4D97-AF65-F5344CB8AC3E}">
        <p14:creationId xmlns:p14="http://schemas.microsoft.com/office/powerpoint/2010/main" val="344435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την υλοποίηση ενός σχεδίου κάτω από τη ΒΔ1, χρειάζονται τουλάχιστον ένας οργανισμός αποστολής και ένας οργανισμός υποδοχής. Ο οργανισμός αποστολής είναι αυτός που θα στείλει το προσωπικό του ή τους εκπαιδευόμενους ή τους μαθητές του αν είναι σχολείο στο εξωτερικό, στον οργανισμό υποδοχής για εκπαιδευτικούς πάντα σκοπούς. </a:t>
            </a:r>
          </a:p>
          <a:p>
            <a:r>
              <a:rPr lang="el-GR" dirty="0"/>
              <a:t>Επομένως, όταν αναφερόμαστε σε κινητικότητες εννοούμε ταξίδια που έχουν κάποιο εκπαιδευτικό, κάποιο μαθησιακό στόχο. Αυτές είναι οι εξερχόμενες κινητικότητες.</a:t>
            </a:r>
          </a:p>
          <a:p>
            <a:r>
              <a:rPr lang="el-GR" dirty="0"/>
              <a:t>Υπάρχουν και οι εισερχόμενες κινητικότητες όπου ο εγκεκριμένος οργανισμός λειτουργεί ως οργανισμός υποδοχής. Σκοπός τους δεν είναι να δημιουργηθεί μία αμφίδρομη ανταλλαγή επισκέψεων, αλλά να αξιοποιήσει ο εγκεκριμένος οργανισμός την εισερχόμενη κινητικότητα για σκοπούς ανάπτυξης και διεθνοποίησής του</a:t>
            </a:r>
          </a:p>
          <a:p>
            <a:endParaRPr lang="el-GR"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130602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86</a:t>
            </a:fld>
            <a:endParaRPr lang="en-GB"/>
          </a:p>
        </p:txBody>
      </p:sp>
    </p:spTree>
    <p:extLst>
      <p:ext uri="{BB962C8B-B14F-4D97-AF65-F5344CB8AC3E}">
        <p14:creationId xmlns:p14="http://schemas.microsoft.com/office/powerpoint/2010/main" val="3593145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0" i="0" u="none" strike="noStrike" baseline="0" dirty="0">
                <a:solidFill>
                  <a:srgbClr val="FF0000"/>
                </a:solidFill>
                <a:latin typeface="Calibri" panose="020F0502020204030204" pitchFamily="34" charset="0"/>
              </a:rPr>
              <a:t>Μενού περιήγησης στις  διαφορετικές ενότητες που απαιτούν συμπλήρωση</a:t>
            </a:r>
            <a:endParaRPr lang="en-GB" sz="1800" b="0" i="0" u="none" strike="noStrike" baseline="0" dirty="0">
              <a:solidFill>
                <a:srgbClr val="FF0000"/>
              </a:solidFill>
              <a:latin typeface="Calibri" panose="020F0502020204030204" pitchFamily="34" charset="0"/>
            </a:endParaRPr>
          </a:p>
          <a:p>
            <a:r>
              <a:rPr lang="el-GR" sz="1800" b="0" i="0" u="none" strike="noStrike" baseline="0" dirty="0">
                <a:solidFill>
                  <a:srgbClr val="FF0000"/>
                </a:solidFill>
                <a:latin typeface="Calibri" panose="020F0502020204030204" pitchFamily="34" charset="0"/>
              </a:rPr>
              <a:t>Οι ενότητες είναι υποχρεωτικό να συμπληρώνονται με τη σειρά που παρουσιάζονται στην Πλατφόρμα, καθώς δεν υπάρχει δυνατότητα περιήγησης στην επόμενη ενότητα, εάν η αμέσως προηγούμενη δεν έχει συμπληρωθεί</a:t>
            </a:r>
            <a:endParaRPr lang="en-GB" sz="1800" b="0" i="0" u="none" strike="noStrike" baseline="0" dirty="0">
              <a:solidFill>
                <a:srgbClr val="FF0000"/>
              </a:solidFill>
              <a:latin typeface="Calibri" panose="020F0502020204030204" pitchFamily="34" charset="0"/>
            </a:endParaRPr>
          </a:p>
          <a:p>
            <a:r>
              <a:rPr lang="el-GR" dirty="0"/>
              <a:t>Όταν συμπληρωθούν και οι 4 ενότητες, στα αριστερά της κάθε ενότητας εμφανίζεται ένα πράσινο σημαδάκι ενώ πάνω από το μενού εμφανίζεται το μήνυμα  </a:t>
            </a:r>
            <a:r>
              <a:rPr lang="el-GR" dirty="0" err="1"/>
              <a:t>Your</a:t>
            </a:r>
            <a:r>
              <a:rPr lang="el-GR" dirty="0"/>
              <a:t> </a:t>
            </a:r>
            <a:r>
              <a:rPr lang="el-GR" dirty="0" err="1"/>
              <a:t>form</a:t>
            </a:r>
            <a:r>
              <a:rPr lang="el-GR" dirty="0"/>
              <a:t> </a:t>
            </a:r>
            <a:r>
              <a:rPr lang="el-GR" dirty="0" err="1"/>
              <a:t>is</a:t>
            </a:r>
            <a:r>
              <a:rPr lang="el-GR" dirty="0"/>
              <a:t> </a:t>
            </a:r>
            <a:r>
              <a:rPr lang="el-GR" dirty="0" err="1"/>
              <a:t>complete</a:t>
            </a:r>
            <a:r>
              <a:rPr lang="el-GR" dirty="0"/>
              <a:t>, </a:t>
            </a:r>
            <a:r>
              <a:rPr lang="el-GR" dirty="0" err="1"/>
              <a:t>you</a:t>
            </a:r>
            <a:r>
              <a:rPr lang="el-GR" dirty="0"/>
              <a:t> </a:t>
            </a:r>
            <a:r>
              <a:rPr lang="el-GR" dirty="0" err="1"/>
              <a:t>cansubmit</a:t>
            </a:r>
            <a:r>
              <a:rPr lang="el-GR" dirty="0"/>
              <a:t> </a:t>
            </a:r>
            <a:r>
              <a:rPr lang="el-GR" dirty="0" err="1"/>
              <a:t>your</a:t>
            </a:r>
            <a:r>
              <a:rPr lang="el-GR" dirty="0"/>
              <a:t> organisation και </a:t>
            </a:r>
            <a:r>
              <a:rPr lang="el-GR" dirty="0" err="1"/>
              <a:t>ταυτόχρονα,ενεργοποιείται</a:t>
            </a:r>
            <a:r>
              <a:rPr lang="el-GR" dirty="0"/>
              <a:t> το κουμπί </a:t>
            </a:r>
            <a:r>
              <a:rPr lang="el-GR" dirty="0" err="1"/>
              <a:t>Submit</a:t>
            </a:r>
            <a:r>
              <a:rPr lang="el-GR" dirty="0"/>
              <a:t> στην πάνω δεξιά γωνία.</a:t>
            </a:r>
            <a:endParaRPr lang="en-GB" dirty="0"/>
          </a:p>
          <a:p>
            <a:r>
              <a:rPr lang="el-GR" sz="1800" b="0" i="0" u="none" strike="noStrike" baseline="0" dirty="0">
                <a:solidFill>
                  <a:srgbClr val="FF0000"/>
                </a:solidFill>
                <a:latin typeface="Calibri" panose="020F0502020204030204" pitchFamily="34" charset="0"/>
              </a:rPr>
              <a:t>Με το πάτημα του κουμπιού </a:t>
            </a:r>
            <a:r>
              <a:rPr lang="el-GR" sz="1800" b="1" i="0" u="none" strike="noStrike" baseline="0" dirty="0" err="1">
                <a:solidFill>
                  <a:srgbClr val="FF0000"/>
                </a:solidFill>
                <a:latin typeface="Calibri" panose="020F0502020204030204" pitchFamily="34" charset="0"/>
              </a:rPr>
              <a:t>Submit</a:t>
            </a:r>
            <a:r>
              <a:rPr lang="el-GR" sz="1800" b="1" i="0" u="none" strike="noStrike" baseline="0" dirty="0">
                <a:solidFill>
                  <a:srgbClr val="FF0000"/>
                </a:solidFill>
                <a:latin typeface="Calibri" panose="020F0502020204030204" pitchFamily="34" charset="0"/>
              </a:rPr>
              <a:t>, η εγγραφή ολοκληρώνεται </a:t>
            </a:r>
            <a:r>
              <a:rPr lang="el-GR" sz="1800" b="0" i="0" u="none" strike="noStrike" baseline="0" dirty="0">
                <a:solidFill>
                  <a:srgbClr val="FF0000"/>
                </a:solidFill>
                <a:latin typeface="Calibri" panose="020F0502020204030204" pitchFamily="34" charset="0"/>
              </a:rPr>
              <a:t>και:</a:t>
            </a:r>
          </a:p>
          <a:p>
            <a:r>
              <a:rPr lang="el-GR" sz="1800" b="0" i="0" u="none" strike="noStrike" baseline="0" dirty="0">
                <a:solidFill>
                  <a:srgbClr val="FF0000"/>
                </a:solidFill>
                <a:latin typeface="Calibri" panose="020F0502020204030204" pitchFamily="34" charset="0"/>
              </a:rPr>
              <a:t>Εμφανίζεται </a:t>
            </a:r>
            <a:r>
              <a:rPr lang="el-GR" sz="1800" b="1" i="0" u="none" strike="noStrike" baseline="0" dirty="0">
                <a:solidFill>
                  <a:srgbClr val="FF0000"/>
                </a:solidFill>
                <a:latin typeface="Calibri" panose="020F0502020204030204" pitchFamily="34" charset="0"/>
              </a:rPr>
              <a:t>μήνυμα επιβεβαίωσης, το οποίο περιέχει το OID </a:t>
            </a:r>
            <a:r>
              <a:rPr lang="el-GR" sz="1800" b="0" i="0" u="none" strike="noStrike" baseline="0" dirty="0">
                <a:solidFill>
                  <a:srgbClr val="FF0000"/>
                </a:solidFill>
                <a:latin typeface="Calibri" panose="020F0502020204030204" pitchFamily="34" charset="0"/>
              </a:rPr>
              <a:t>που αποκτήθηκε</a:t>
            </a:r>
          </a:p>
          <a:p>
            <a:r>
              <a:rPr lang="el-GR" sz="1800" b="0" i="0" u="none" strike="noStrike" baseline="0" dirty="0">
                <a:solidFill>
                  <a:srgbClr val="FF0000"/>
                </a:solidFill>
                <a:latin typeface="Calibri" panose="020F0502020204030204" pitchFamily="34" charset="0"/>
              </a:rPr>
              <a:t>Εμφανίζονται </a:t>
            </a:r>
            <a:r>
              <a:rPr lang="el-GR" sz="1800" b="1" i="0" u="none" strike="noStrike" baseline="0" dirty="0">
                <a:solidFill>
                  <a:srgbClr val="FF0000"/>
                </a:solidFill>
                <a:latin typeface="Calibri" panose="020F0502020204030204" pitchFamily="34" charset="0"/>
              </a:rPr>
              <a:t>δύο επιπλέον ενότητες </a:t>
            </a:r>
            <a:r>
              <a:rPr lang="el-GR" sz="1800" b="0" i="0" u="none" strike="noStrike" baseline="0" dirty="0">
                <a:solidFill>
                  <a:srgbClr val="FF0000"/>
                </a:solidFill>
                <a:latin typeface="Calibri" panose="020F0502020204030204" pitchFamily="34" charset="0"/>
              </a:rPr>
              <a:t>στο αριστερό μενού (“</a:t>
            </a:r>
            <a:r>
              <a:rPr lang="el-GR" sz="1800" b="0" i="0" u="none" strike="noStrike" baseline="0" dirty="0" err="1">
                <a:solidFill>
                  <a:srgbClr val="FF0000"/>
                </a:solidFill>
                <a:latin typeface="Calibri" panose="020F0502020204030204" pitchFamily="34" charset="0"/>
              </a:rPr>
              <a:t>Accreditations</a:t>
            </a:r>
            <a:r>
              <a:rPr lang="el-GR" sz="1800" b="0" i="0" u="none" strike="noStrike" baseline="0" dirty="0">
                <a:solidFill>
                  <a:srgbClr val="FF0000"/>
                </a:solidFill>
                <a:latin typeface="Calibri" panose="020F0502020204030204" pitchFamily="34" charset="0"/>
              </a:rPr>
              <a:t>”, “</a:t>
            </a:r>
            <a:r>
              <a:rPr lang="el-GR" sz="1800" b="0" i="0" u="none" strike="noStrike" baseline="0" dirty="0" err="1">
                <a:solidFill>
                  <a:srgbClr val="FF0000"/>
                </a:solidFill>
                <a:latin typeface="Calibri" panose="020F0502020204030204" pitchFamily="34" charset="0"/>
              </a:rPr>
              <a:t>Documents</a:t>
            </a:r>
            <a:r>
              <a:rPr lang="el-GR" sz="1800" b="0" i="0" u="none" strike="noStrike" baseline="0" dirty="0">
                <a:solidFill>
                  <a:srgbClr val="FF0000"/>
                </a:solidFill>
                <a:latin typeface="Calibri" panose="020F0502020204030204" pitchFamily="34" charset="0"/>
              </a:rPr>
              <a:t>”)</a:t>
            </a:r>
          </a:p>
          <a:p>
            <a:r>
              <a:rPr lang="en-GB" sz="1800" b="0" i="0" u="none" strike="noStrike" baseline="0" dirty="0">
                <a:solidFill>
                  <a:srgbClr val="FF0000"/>
                </a:solidFill>
                <a:latin typeface="Calibri" panose="020F0502020204030204" pitchFamily="34" charset="0"/>
              </a:rPr>
              <a:t>T</a:t>
            </a:r>
            <a:r>
              <a:rPr lang="el-GR" sz="1800" b="0" i="0" u="none" strike="noStrike" baseline="0" dirty="0">
                <a:solidFill>
                  <a:srgbClr val="FF0000"/>
                </a:solidFill>
                <a:latin typeface="Calibri" panose="020F0502020204030204" pitchFamily="34" charset="0"/>
              </a:rPr>
              <a:t>ο </a:t>
            </a:r>
            <a:r>
              <a:rPr lang="en-GB" sz="1800" b="0" i="0" u="none" strike="noStrike" baseline="0" dirty="0">
                <a:solidFill>
                  <a:srgbClr val="FF0000"/>
                </a:solidFill>
                <a:latin typeface="Calibri" panose="020F0502020204030204" pitchFamily="34" charset="0"/>
              </a:rPr>
              <a:t>status</a:t>
            </a:r>
            <a:r>
              <a:rPr lang="el-GR" sz="1800" b="0" i="0" u="none" strike="noStrike" baseline="0" dirty="0">
                <a:solidFill>
                  <a:srgbClr val="FF0000"/>
                </a:solidFill>
                <a:latin typeface="Calibri" panose="020F0502020204030204" pitchFamily="34" charset="0"/>
              </a:rPr>
              <a:t>της φόρμας εγγραφής αλλάζει από </a:t>
            </a:r>
            <a:r>
              <a:rPr lang="en-GB" sz="1800" b="1" i="0" u="none" strike="noStrike" baseline="0" dirty="0">
                <a:solidFill>
                  <a:srgbClr val="FF0000"/>
                </a:solidFill>
                <a:latin typeface="Calibri" panose="020F0502020204030204" pitchFamily="34" charset="0"/>
              </a:rPr>
              <a:t>Draft</a:t>
            </a:r>
            <a:r>
              <a:rPr lang="el-GR" sz="1800" b="1" i="0" u="none" strike="noStrike" baseline="0" dirty="0">
                <a:solidFill>
                  <a:srgbClr val="FF0000"/>
                </a:solidFill>
                <a:latin typeface="Calibri" panose="020F0502020204030204" pitchFamily="34" charset="0"/>
              </a:rPr>
              <a:t> σε </a:t>
            </a:r>
            <a:r>
              <a:rPr lang="en-GB" sz="1800" b="1" i="0" u="none" strike="noStrike" baseline="0" dirty="0">
                <a:solidFill>
                  <a:srgbClr val="FF0000"/>
                </a:solidFill>
                <a:latin typeface="Calibri" panose="020F0502020204030204" pitchFamily="34" charset="0"/>
              </a:rPr>
              <a:t>Registered</a:t>
            </a:r>
            <a:endParaRPr lang="en-GB" sz="1800" b="0" i="0" u="none" strike="noStrike" baseline="0" dirty="0">
              <a:solidFill>
                <a:srgbClr val="FF0000"/>
              </a:solidFill>
              <a:latin typeface="Calibri" panose="020F0502020204030204" pitchFamily="34" charset="0"/>
            </a:endParaRPr>
          </a:p>
          <a:p>
            <a:r>
              <a:rPr lang="el-GR" sz="1800" b="0" i="0" u="none" strike="noStrike" baseline="0" dirty="0">
                <a:solidFill>
                  <a:srgbClr val="FF0000"/>
                </a:solidFill>
                <a:latin typeface="Calibri" panose="020F0502020204030204" pitchFamily="34" charset="0"/>
              </a:rPr>
              <a:t>Η οθόνη μετονομάζεται σε </a:t>
            </a:r>
            <a:r>
              <a:rPr lang="el-GR" sz="1800" b="1" i="0" u="none" strike="noStrike" baseline="0" dirty="0">
                <a:solidFill>
                  <a:srgbClr val="FF0000"/>
                </a:solidFill>
                <a:latin typeface="Calibri" panose="020F0502020204030204" pitchFamily="34" charset="0"/>
              </a:rPr>
              <a:t>“</a:t>
            </a:r>
            <a:r>
              <a:rPr lang="en-GB" sz="1800" b="1" i="0" u="none" strike="noStrike" baseline="0" dirty="0">
                <a:solidFill>
                  <a:srgbClr val="FF0000"/>
                </a:solidFill>
                <a:latin typeface="Calibri" panose="020F0502020204030204" pitchFamily="34" charset="0"/>
              </a:rPr>
              <a:t>Edit My Organisation” </a:t>
            </a:r>
            <a:r>
              <a:rPr lang="el-GR" sz="1800" b="0" i="0" u="none" strike="noStrike" baseline="0" dirty="0">
                <a:solidFill>
                  <a:srgbClr val="FF0000"/>
                </a:solidFill>
                <a:latin typeface="Calibri" panose="020F0502020204030204" pitchFamily="34" charset="0"/>
              </a:rPr>
              <a:t>από</a:t>
            </a:r>
            <a:r>
              <a:rPr lang="el-GR" sz="1800" b="1" i="0" u="none" strike="noStrike" baseline="0" dirty="0">
                <a:solidFill>
                  <a:srgbClr val="FF0000"/>
                </a:solidFill>
                <a:latin typeface="Calibri" panose="020F0502020204030204" pitchFamily="34" charset="0"/>
              </a:rPr>
              <a:t>“</a:t>
            </a:r>
            <a:r>
              <a:rPr lang="en-GB" sz="1800" b="1" i="0" u="none" strike="noStrike" baseline="0" dirty="0">
                <a:solidFill>
                  <a:srgbClr val="FF0000"/>
                </a:solidFill>
                <a:latin typeface="Calibri" panose="020F0502020204030204" pitchFamily="34" charset="0"/>
              </a:rPr>
              <a:t>Register My Organisation”</a:t>
            </a:r>
            <a:endParaRPr lang="en-GB" sz="1800" b="0" i="0" u="none" strike="noStrike" baseline="0" dirty="0">
              <a:solidFill>
                <a:srgbClr val="FF0000"/>
              </a:solidFill>
              <a:latin typeface="Calibri" panose="020F0502020204030204" pitchFamily="34" charset="0"/>
            </a:endParaRPr>
          </a:p>
          <a:p>
            <a:r>
              <a:rPr lang="el-GR" sz="1800" b="0" i="0" u="none" strike="noStrike" baseline="0" dirty="0">
                <a:solidFill>
                  <a:srgbClr val="FF0000"/>
                </a:solidFill>
                <a:latin typeface="Calibri" panose="020F0502020204030204" pitchFamily="34" charset="0"/>
              </a:rPr>
              <a:t>Το κουμπί </a:t>
            </a:r>
            <a:r>
              <a:rPr lang="el-GR" sz="1800" b="1" i="0" u="none" strike="noStrike" baseline="0" dirty="0" err="1">
                <a:solidFill>
                  <a:srgbClr val="FF0000"/>
                </a:solidFill>
                <a:latin typeface="Calibri" panose="020F0502020204030204" pitchFamily="34" charset="0"/>
              </a:rPr>
              <a:t>Submit</a:t>
            </a:r>
            <a:r>
              <a:rPr lang="el-GR" sz="1800" b="1" i="0" u="none" strike="noStrike" baseline="0" dirty="0">
                <a:solidFill>
                  <a:srgbClr val="FF0000"/>
                </a:solidFill>
                <a:latin typeface="Calibri" panose="020F0502020204030204" pitchFamily="34" charset="0"/>
              </a:rPr>
              <a:t> </a:t>
            </a:r>
            <a:r>
              <a:rPr lang="el-GR" sz="1800" b="0" i="0" u="none" strike="noStrike" baseline="0" dirty="0">
                <a:solidFill>
                  <a:srgbClr val="FF0000"/>
                </a:solidFill>
                <a:latin typeface="Calibri" panose="020F0502020204030204" pitchFamily="34" charset="0"/>
              </a:rPr>
              <a:t>αντικαθίσταται από το κουμπί </a:t>
            </a:r>
            <a:r>
              <a:rPr lang="el-GR" sz="1800" b="1" i="0" u="none" strike="noStrike" baseline="0" dirty="0" err="1">
                <a:solidFill>
                  <a:srgbClr val="FF0000"/>
                </a:solidFill>
                <a:latin typeface="Calibri" panose="020F0502020204030204" pitchFamily="34" charset="0"/>
              </a:rPr>
              <a:t>Update</a:t>
            </a:r>
            <a:endParaRPr lang="el-GR" sz="1800" b="0" i="0" u="none" strike="noStrike" baseline="0" dirty="0">
              <a:solidFill>
                <a:srgbClr val="FF0000"/>
              </a:solidFill>
              <a:latin typeface="Calibri" panose="020F0502020204030204" pitchFamily="34" charset="0"/>
            </a:endParaRPr>
          </a:p>
          <a:p>
            <a:r>
              <a:rPr lang="el-GR" dirty="0"/>
              <a:t>!!! </a:t>
            </a:r>
            <a:r>
              <a:rPr lang="el-GR" dirty="0" err="1"/>
              <a:t>To</a:t>
            </a:r>
            <a:r>
              <a:rPr lang="el-GR" dirty="0"/>
              <a:t> status </a:t>
            </a:r>
            <a:r>
              <a:rPr lang="el-GR" dirty="0" err="1"/>
              <a:t>Registered</a:t>
            </a:r>
            <a:r>
              <a:rPr lang="el-GR" dirty="0"/>
              <a:t> υποδηλώνει μόνο ότι η υποβολή των στοιχείων εγγραφής ήταν επιτυχής και όχι ότι ο οργανισμός έχει ήδη επικυρωθεί από την αρμόδια Εθνική Υπηρεσία.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87</a:t>
            </a:fld>
            <a:endParaRPr lang="en-GB"/>
          </a:p>
        </p:txBody>
      </p:sp>
    </p:spTree>
    <p:extLst>
      <p:ext uri="{BB962C8B-B14F-4D97-AF65-F5344CB8AC3E}">
        <p14:creationId xmlns:p14="http://schemas.microsoft.com/office/powerpoint/2010/main" val="8491697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88</a:t>
            </a:fld>
            <a:endParaRPr lang="en-GB"/>
          </a:p>
        </p:txBody>
      </p:sp>
    </p:spTree>
    <p:extLst>
      <p:ext uri="{BB962C8B-B14F-4D97-AF65-F5344CB8AC3E}">
        <p14:creationId xmlns:p14="http://schemas.microsoft.com/office/powerpoint/2010/main" val="30241782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89</a:t>
            </a:fld>
            <a:endParaRPr lang="en-US"/>
          </a:p>
        </p:txBody>
      </p:sp>
    </p:spTree>
    <p:extLst>
      <p:ext uri="{BB962C8B-B14F-4D97-AF65-F5344CB8AC3E}">
        <p14:creationId xmlns:p14="http://schemas.microsoft.com/office/powerpoint/2010/main" val="33580676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90</a:t>
            </a:fld>
            <a:endParaRPr lang="en-GB"/>
          </a:p>
        </p:txBody>
      </p:sp>
    </p:spTree>
    <p:extLst>
      <p:ext uri="{BB962C8B-B14F-4D97-AF65-F5344CB8AC3E}">
        <p14:creationId xmlns:p14="http://schemas.microsoft.com/office/powerpoint/2010/main" val="21708322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91</a:t>
            </a:fld>
            <a:endParaRPr lang="en-GB"/>
          </a:p>
        </p:txBody>
      </p:sp>
    </p:spTree>
    <p:extLst>
      <p:ext uri="{BB962C8B-B14F-4D97-AF65-F5344CB8AC3E}">
        <p14:creationId xmlns:p14="http://schemas.microsoft.com/office/powerpoint/2010/main" val="22828161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 αφορά την ανάρτηση εντύπων στην πλατφόρμα, προσέξτε να ονοματίζετε σχετικά κάθε έντυπο</a:t>
            </a:r>
          </a:p>
          <a:p>
            <a:r>
              <a:rPr lang="el-GR" dirty="0"/>
              <a:t>Αν υπάρχει αλλαγή σε υπάρχον έντυπο, αυτό θα πρέπει να αντικατασταθεί και όχι να αναρτηθεί εκ νέου επιπλέον έντυπο.</a:t>
            </a:r>
          </a:p>
          <a:p>
            <a:r>
              <a:rPr lang="el-GR" dirty="0"/>
              <a:t>Για την αντικατάσταση ενός υπάρχοντος εντύπου, επιλέγετε το έντυπο και το σημαδάκι + δίπλα του με την ένδειξη </a:t>
            </a:r>
            <a:r>
              <a:rPr lang="en-US" dirty="0"/>
              <a:t>ADD NEW DOCUMENT VERSION.</a:t>
            </a:r>
          </a:p>
          <a:p>
            <a:r>
              <a:rPr lang="en-US" dirty="0"/>
              <a:t>To</a:t>
            </a:r>
            <a:r>
              <a:rPr lang="el-GR" dirty="0"/>
              <a:t> ανεβάζετε και αμέσως το προηγούμενο έντυπο γίνεται θολό και αντικαθίσταται από το καινούργιο.</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92</a:t>
            </a:fld>
            <a:endParaRPr lang="en-US"/>
          </a:p>
        </p:txBody>
      </p:sp>
    </p:spTree>
    <p:extLst>
      <p:ext uri="{BB962C8B-B14F-4D97-AF65-F5344CB8AC3E}">
        <p14:creationId xmlns:p14="http://schemas.microsoft.com/office/powerpoint/2010/main" val="30947708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93</a:t>
            </a:fld>
            <a:endParaRPr lang="en-US"/>
          </a:p>
        </p:txBody>
      </p:sp>
    </p:spTree>
    <p:extLst>
      <p:ext uri="{BB962C8B-B14F-4D97-AF65-F5344CB8AC3E}">
        <p14:creationId xmlns:p14="http://schemas.microsoft.com/office/powerpoint/2010/main" val="39919970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l-GR" b="1" dirty="0">
              <a:latin typeface="Century Schoolbook"/>
            </a:endParaRPr>
          </a:p>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94</a:t>
            </a:fld>
            <a:endParaRPr lang="en-GB"/>
          </a:p>
        </p:txBody>
      </p:sp>
    </p:spTree>
    <p:extLst>
      <p:ext uri="{BB962C8B-B14F-4D97-AF65-F5344CB8AC3E}">
        <p14:creationId xmlns:p14="http://schemas.microsoft.com/office/powerpoint/2010/main" val="38823912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97</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Επίσης, ανάλογα με τον τρόπο υλοποίησης τους οι κινητικότητες μπορεί να είναι «φυσικές», δηλαδή να γίνονται με τη φυσική παρουσία των συμμετεχόντων ή μεικτές (</a:t>
            </a:r>
            <a:r>
              <a:rPr lang="en-GB" dirty="0"/>
              <a:t>blended)</a:t>
            </a:r>
            <a:r>
              <a:rPr lang="el-GR" dirty="0"/>
              <a:t>, δηλαδή να είναι συνδυασμός της φυσικής παρουσίας των συμμετεχόντων με κάποιες διαδικτυακές δραστηριότητες.</a:t>
            </a:r>
          </a:p>
          <a:p>
            <a:r>
              <a:rPr lang="el-GR" dirty="0"/>
              <a:t>Η ελάχιστη και μέγιστη διάρκεια του φυσικού τμήματος της μεικτής κινητικότητας πρέπει να συμβαδίζει με την ελάχιστη και μέγιστη διάρκεια των κινητικοτήτων, όπως αυτή ορίζεται στον Οδηγό του Προγράμματος για κάθε ξεχωριστό τύπο δραστηριότητας.</a:t>
            </a:r>
          </a:p>
          <a:p>
            <a:r>
              <a:rPr lang="el-GR" dirty="0"/>
              <a:t>Για το διαδικτυακό κομμάτι της μεικτής κινητικότητας δεν υπάρχει προκαθορισμένη διάρκεια.</a:t>
            </a:r>
          </a:p>
          <a:p>
            <a:endParaRPr lang="el-GR"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309992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594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59602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638339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63769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321067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42489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658719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35749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248834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0489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13/01/2025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13/01/2025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13/01/2025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7589689" y="4807938"/>
            <a:ext cx="1536376" cy="13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3" r:id="rId13"/>
    <p:sldLayoutId id="2147483675" r:id="rId14"/>
    <p:sldLayoutId id="2147483676" r:id="rId15"/>
    <p:sldLayoutId id="2147483685" r:id="rId16"/>
    <p:sldLayoutId id="2147483719" r:id="rId17"/>
    <p:sldLayoutId id="2147483725" r:id="rId18"/>
    <p:sldLayoutId id="2147483728" r:id="rId19"/>
    <p:sldLayoutId id="2147483729" r:id="rId20"/>
    <p:sldLayoutId id="2147483730" r:id="rId21"/>
    <p:sldLayoutId id="2147483731" r:id="rId22"/>
    <p:sldLayoutId id="2147483732" r:id="rId23"/>
    <p:sldLayoutId id="2147483733" r:id="rId24"/>
    <p:sldLayoutId id="2147483739" r:id="rId25"/>
  </p:sldLayoutIdLst>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idep.org.cy/erasmus/odigos-programmat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dep.org.cy/wp-content/uploads/Template-for-eligible-organizations.docx"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erasmus-plus.ec.europa.eu/resources-and-tools/quality-standards-key-action-1"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c.europa.eu/programmes/erasmus-plus/resources/quality-standards-courses-under-key-action-1-learning-mobility-individuals_en" TargetMode="External"/><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erasmus-plus.ec.europa.eu/resources-and-tools/distance-calculator"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cademy.europa.eu/local/euacademy/pages/course/community-overview.php?title=learn-a-new-languag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academy.europa.eu/local/euacademy/pages/faq/category.php?id=8"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idep.org.cy/wp-content/uploads/Guidance-for-working-with-supporting-organisations-call-2023.pdf"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2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4.xml"/><Relationship Id="rId4" Type="http://schemas.openxmlformats.org/officeDocument/2006/relationships/image" Target="../media/image4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hyperlink" Target="https://webgate.ec.europa.eu/erasmus-esc/index/"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7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s://webgate.ec.europa.eu/erasmus-esc/index/" TargetMode="External"/><Relationship Id="rId7" Type="http://schemas.openxmlformats.org/officeDocument/2006/relationships/image" Target="../media/image56.jp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hyperlink" Target="https://webgate.ec.europa.eu/fpfis/wikis/display/NAITDOC/My+Contacts" TargetMode="External"/><Relationship Id="rId5" Type="http://schemas.openxmlformats.org/officeDocument/2006/relationships/hyperlink" Target="https://webgate.ec.europa.eu/fpfis/wikis/display/NAITDOC/OID+How+to+register+an+organisation" TargetMode="External"/><Relationship Id="rId4" Type="http://schemas.openxmlformats.org/officeDocument/2006/relationships/hyperlink" Target="https://webgate.ec.europa.eu/fpfis/wikis/display/NAITDOC/OID+How+to+search+for+organisations"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webgate.ec.europa.eu/erasmus-esc/index/"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idep.org.cy/wp-content/uploads/ORS_Guide.pdf"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hyperlink" Target="https://idep.org.cy/wp-content/uploads/Odigos-gia-OID.pdf"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idep.org.cy/wp-content/uploads/erasmus-programme-guide-2025_en.pdf" TargetMode="External"/><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idep.org.cy/wp-content/uploads/legent_public_el.pdf"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hyperlink" Target="https://idep.org.cy/wp-content/uploads/legent_privcomp_el-1.pdf"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idep.org.cy/wp-content/uploads/Inclusion-Diversity-Strategy_CY01_Update-September-2024-f.pdf" TargetMode="External"/><Relationship Id="rId3" Type="http://schemas.openxmlformats.org/officeDocument/2006/relationships/hyperlink" Target="https://idep.org.cy/wp-content/uploads/erasmus-programme-guide-2025_en.pdf" TargetMode="External"/><Relationship Id="rId7" Type="http://schemas.openxmlformats.org/officeDocument/2006/relationships/hyperlink" Target="https://erasmus-plus.ec.europa.eu/resources-and-tools/distance-calculator" TargetMode="External"/><Relationship Id="rId12" Type="http://schemas.openxmlformats.org/officeDocument/2006/relationships/hyperlink" Target="https://academy.europa.eu/"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idep.org.cy/erasmus/" TargetMode="External"/><Relationship Id="rId11" Type="http://schemas.openxmlformats.org/officeDocument/2006/relationships/hyperlink" Target="https://erasmus-plus.ec.europa.eu/projects" TargetMode="External"/><Relationship Id="rId5" Type="http://schemas.openxmlformats.org/officeDocument/2006/relationships/hyperlink" Target="https://erasmus-plus.ec.europa.eu/resources-and-tools/quality-standards-key-action-1" TargetMode="External"/><Relationship Id="rId10" Type="http://schemas.openxmlformats.org/officeDocument/2006/relationships/hyperlink" Target="https://epale.ec.europa.eu/el" TargetMode="External"/><Relationship Id="rId4" Type="http://schemas.openxmlformats.org/officeDocument/2006/relationships/hyperlink" Target="https://erasmus-plus.ec.europa.eu/document/erasmus-quality-standards-mobility-projects-vet-adults-schools" TargetMode="External"/><Relationship Id="rId9" Type="http://schemas.openxmlformats.org/officeDocument/2006/relationships/hyperlink" Target="https://idep.org.cy/wp-content/uploads/Guidance-for-working-with-supporting-organisations-call-2023.pdf"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mailto:gshiaelou@idep.org.cy" TargetMode="External"/><Relationship Id="rId2" Type="http://schemas.openxmlformats.org/officeDocument/2006/relationships/hyperlink" Target="mailto:mchristofidou@llp.org.cy" TargetMode="External"/><Relationship Id="rId1" Type="http://schemas.openxmlformats.org/officeDocument/2006/relationships/slideLayout" Target="../slideLayouts/slideLayout2.xml"/><Relationship Id="rId4" Type="http://schemas.openxmlformats.org/officeDocument/2006/relationships/hyperlink" Target="mailto:maraouzou@idep.org.cy"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mailto:msolomontos@idep.org.cy" TargetMode="External"/><Relationship Id="rId2" Type="http://schemas.openxmlformats.org/officeDocument/2006/relationships/hyperlink" Target="mailto:meconomides@idep.org.cy"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10.xml"/><Relationship Id="rId5" Type="http://schemas.openxmlformats.org/officeDocument/2006/relationships/image" Target="../media/image77.png"/><Relationship Id="rId4" Type="http://schemas.openxmlformats.org/officeDocument/2006/relationships/image" Target="../media/image7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202904" y="881867"/>
            <a:ext cx="9009259" cy="415498"/>
          </a:xfrm>
          <a:prstGeom prst="rect">
            <a:avLst/>
          </a:prstGeom>
          <a:noFill/>
        </p:spPr>
        <p:txBody>
          <a:bodyPr wrap="square" rtlCol="0">
            <a:spAutoFit/>
          </a:bodyPr>
          <a:lstStyle/>
          <a:p>
            <a:pPr algn="ctr"/>
            <a:r>
              <a:rPr lang="el-GR" sz="2100" b="1" dirty="0">
                <a:solidFill>
                  <a:schemeClr val="bg1"/>
                </a:solidFill>
              </a:rPr>
              <a:t>ΜΑΓΝΗΤΟΣΚΟΠΗΣΗ ΣΕΜΙΝΑΡΙΩΝ</a:t>
            </a:r>
            <a:endParaRPr lang="en-GB" sz="2100" b="1" dirty="0">
              <a:solidFill>
                <a:schemeClr val="bg1"/>
              </a:solidFill>
            </a:endParaRPr>
          </a:p>
        </p:txBody>
      </p:sp>
      <p:sp>
        <p:nvSpPr>
          <p:cNvPr id="3" name="Rectangle 2"/>
          <p:cNvSpPr/>
          <p:nvPr/>
        </p:nvSpPr>
        <p:spPr>
          <a:xfrm>
            <a:off x="181680" y="568217"/>
            <a:ext cx="8780639" cy="5721566"/>
          </a:xfrm>
          <a:prstGeom prst="rect">
            <a:avLst/>
          </a:prstGeom>
        </p:spPr>
        <p:txBody>
          <a:bodyPr wrap="square">
            <a:spAutoFit/>
          </a:bodyPr>
          <a:lstStyle/>
          <a:p>
            <a:pPr marL="0" lvl="1" algn="ctr" defTabSz="796016">
              <a:lnSpc>
                <a:spcPct val="90000"/>
              </a:lnSpc>
              <a:spcBef>
                <a:spcPct val="0"/>
              </a:spcBef>
              <a:spcAft>
                <a:spcPct val="15000"/>
              </a:spcAft>
            </a:pPr>
            <a:r>
              <a:rPr lang="el-GR" b="1" dirty="0">
                <a:solidFill>
                  <a:schemeClr val="tx1">
                    <a:lumMod val="75000"/>
                    <a:lumOff val="25000"/>
                  </a:schemeClr>
                </a:solidFill>
                <a:latin typeface="Century Gothic" panose="020B0502020202020204" pitchFamily="34" charset="0"/>
              </a:rPr>
              <a:t>Η ΠΑΡΟΥΣΙΑΣΗ ΠΟΥ ΘΑ ΑΚΟΛΟΥΘΗΣΕΙ ΘΑ ΜΑΓΝΗΤΟΣΚΟΠΕΙΤΑΙ</a:t>
            </a:r>
            <a:r>
              <a:rPr lang="el-GR" sz="1600" dirty="0">
                <a:solidFill>
                  <a:schemeClr val="tx1">
                    <a:lumMod val="75000"/>
                    <a:lumOff val="25000"/>
                  </a:schemeClr>
                </a:solidFill>
                <a:latin typeface="Verdana Pro"/>
                <a:cs typeface="Calibri" pitchFamily="34" charset="0"/>
              </a:rPr>
              <a:t>.</a:t>
            </a:r>
          </a:p>
          <a:p>
            <a:pPr marL="0" lvl="1" algn="ctr" defTabSz="796016">
              <a:lnSpc>
                <a:spcPct val="90000"/>
              </a:lnSpc>
              <a:spcBef>
                <a:spcPct val="0"/>
              </a:spcBef>
              <a:spcAft>
                <a:spcPct val="15000"/>
              </a:spcAft>
            </a:pPr>
            <a:endParaRPr lang="el-GR" sz="1600" dirty="0">
              <a:solidFill>
                <a:schemeClr val="tx1">
                  <a:lumMod val="75000"/>
                  <a:lumOff val="25000"/>
                </a:schemeClr>
              </a:solidFill>
              <a:latin typeface="Verdana Pro"/>
              <a:cs typeface="Calibri" pitchFamily="34" charset="0"/>
            </a:endParaRPr>
          </a:p>
          <a:p>
            <a:pPr lvl="1" indent="-457200" algn="just">
              <a:lnSpc>
                <a:spcPct val="90000"/>
              </a:lnSpc>
              <a:spcBef>
                <a:spcPct val="20000"/>
              </a:spcBef>
              <a:spcAft>
                <a:spcPct val="15000"/>
              </a:spcAft>
              <a:buFont typeface="+mj-lt"/>
              <a:buAutoNum type="arabicPeriod"/>
              <a:defRPr/>
            </a:pPr>
            <a:r>
              <a:rPr lang="el-GR" dirty="0">
                <a:solidFill>
                  <a:schemeClr val="tx1">
                    <a:lumMod val="75000"/>
                    <a:lumOff val="25000"/>
                  </a:schemeClr>
                </a:solidFill>
                <a:latin typeface="Century Gothic" panose="020B0502020202020204" pitchFamily="34" charset="0"/>
              </a:rPr>
              <a:t>ΟΙ ΕΡΩΤΗΣΕΙΣ ΠΟΥ ΘΑ ΥΠΟΒΑΛΛΟΝΤΑΙ ΜΕΣΩ </a:t>
            </a:r>
            <a:r>
              <a:rPr lang="en-GB" dirty="0">
                <a:solidFill>
                  <a:schemeClr val="tx1">
                    <a:lumMod val="75000"/>
                    <a:lumOff val="25000"/>
                  </a:schemeClr>
                </a:solidFill>
                <a:latin typeface="Century Gothic" panose="020B0502020202020204" pitchFamily="34" charset="0"/>
              </a:rPr>
              <a:t>CHAT</a:t>
            </a:r>
            <a:r>
              <a:rPr lang="el-GR" dirty="0">
                <a:solidFill>
                  <a:schemeClr val="tx1">
                    <a:lumMod val="75000"/>
                    <a:lumOff val="25000"/>
                  </a:schemeClr>
                </a:solidFill>
                <a:latin typeface="Century Gothic" panose="020B0502020202020204" pitchFamily="34" charset="0"/>
              </a:rPr>
              <a:t>, ΚΑΤΑ ΤΗ ΔΙΑΡΚΕΙΑ ΤΗΣ ΠΑΡΟΥΣΙΑΣΗΣ,</a:t>
            </a:r>
            <a:r>
              <a:rPr lang="en-GB"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ΔΕ ΘΑ ΦΑΙΝΟΝΤΑΙ ΣΤΗ ΜΑΓΝΗΤΟΣΚΟΠΗΣΗ.</a:t>
            </a:r>
          </a:p>
          <a:p>
            <a:pPr lvl="1" indent="-457200" algn="just">
              <a:lnSpc>
                <a:spcPct val="90000"/>
              </a:lnSpc>
              <a:spcBef>
                <a:spcPct val="20000"/>
              </a:spcBef>
              <a:spcAft>
                <a:spcPct val="15000"/>
              </a:spcAft>
              <a:buFont typeface="+mj-lt"/>
              <a:buAutoNum type="arabicPeriod"/>
              <a:defRPr/>
            </a:pPr>
            <a:endParaRPr lang="el-GR" sz="1400" dirty="0">
              <a:solidFill>
                <a:schemeClr val="tx1">
                  <a:lumMod val="75000"/>
                  <a:lumOff val="25000"/>
                </a:schemeClr>
              </a:solidFill>
              <a:latin typeface="Century Gothic" panose="020B0502020202020204" pitchFamily="34" charset="0"/>
            </a:endParaRPr>
          </a:p>
          <a:p>
            <a:pPr lvl="1" indent="-457200" algn="just">
              <a:lnSpc>
                <a:spcPct val="90000"/>
              </a:lnSpc>
              <a:spcBef>
                <a:spcPct val="20000"/>
              </a:spcBef>
              <a:spcAft>
                <a:spcPct val="15000"/>
              </a:spcAft>
              <a:buFont typeface="+mj-lt"/>
              <a:buAutoNum type="arabicPeriod"/>
              <a:defRPr/>
            </a:pPr>
            <a:r>
              <a:rPr lang="el-GR" dirty="0">
                <a:solidFill>
                  <a:schemeClr val="tx1">
                    <a:lumMod val="75000"/>
                    <a:lumOff val="25000"/>
                  </a:schemeClr>
                </a:solidFill>
                <a:latin typeface="Century Gothic" panose="020B0502020202020204" pitchFamily="34" charset="0"/>
              </a:rPr>
              <a:t>ΟΙ ΕΡΩΤΗΣΕΙΣ ΠΟΥ ΘΑ ΥΠΟΒΑΛΛΟΝΤΑΙ ΠΡΟΦΟΡΙΚΑ, ΚΑΤΑ ΤΗ ΔΙΑΡΚΕΙΑ ΤΗΣ ΠΑΡΟΥΣΙΑΣΗΣ, ΘΑ ΦΑΙΝΟΝΤΑΙ  ΣΤΗ ΜΑΓΝΗΤΟΣΚΟΠΗΣΗ. </a:t>
            </a:r>
          </a:p>
          <a:p>
            <a:pPr lvl="1" indent="-457200" algn="just">
              <a:lnSpc>
                <a:spcPct val="90000"/>
              </a:lnSpc>
              <a:spcBef>
                <a:spcPct val="20000"/>
              </a:spcBef>
              <a:spcAft>
                <a:spcPct val="15000"/>
              </a:spcAft>
              <a:buFont typeface="+mj-lt"/>
              <a:buAutoNum type="arabicPeriod"/>
              <a:defRPr/>
            </a:pPr>
            <a:endParaRPr kumimoji="0" lang="el-GR"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Calibri" pitchFamily="34" charset="0"/>
            </a:endParaRPr>
          </a:p>
          <a:p>
            <a:pPr lvl="1" indent="-457200" algn="just">
              <a:lnSpc>
                <a:spcPct val="90000"/>
              </a:lnSpc>
              <a:spcBef>
                <a:spcPct val="20000"/>
              </a:spcBef>
              <a:spcAft>
                <a:spcPct val="15000"/>
              </a:spcAft>
              <a:buFont typeface="+mj-lt"/>
              <a:buAutoNum type="arabicPeriod"/>
              <a:defRPr/>
            </a:pPr>
            <a:r>
              <a:rPr lang="el-GR" dirty="0">
                <a:solidFill>
                  <a:schemeClr val="tx1">
                    <a:lumMod val="75000"/>
                    <a:lumOff val="25000"/>
                  </a:schemeClr>
                </a:solidFill>
                <a:latin typeface="Century Gothic" panose="020B0502020202020204" pitchFamily="34" charset="0"/>
              </a:rPr>
              <a:t>ΘΑ ΔΟΘΕΙ ΕΥΛΟΓΟΣ ΧΡΟΝΟΣ ΓΙΑ ΥΠΟΒΟΛΗ ΕΡΩΤΗΣΕΩΝ, ΑΦΟΥ ΟΛΟΚΛΗΡΩΘΕΙ Η ΠΑΡΟΥΣΙΑΣΗ. </a:t>
            </a:r>
            <a:r>
              <a:rPr lang="el-GR" b="1" dirty="0">
                <a:solidFill>
                  <a:schemeClr val="tx1">
                    <a:lumMod val="75000"/>
                    <a:lumOff val="25000"/>
                  </a:schemeClr>
                </a:solidFill>
                <a:latin typeface="Century Gothic" panose="020B0502020202020204" pitchFamily="34" charset="0"/>
              </a:rPr>
              <a:t>Η ΕΝΟΤΗΤΑ ΕΡΩΤΗΣΕΩΝ-ΑΠΑΝΤΗΣΕΩΝ ΔΕ ΘΑ ΜΑΓΝΗΤΟΣΚΟΠΕΙΤΑΙ.  </a:t>
            </a:r>
          </a:p>
          <a:p>
            <a:pPr marL="0" lvl="1" algn="just" defTabSz="796016">
              <a:lnSpc>
                <a:spcPct val="90000"/>
              </a:lnSpc>
              <a:spcBef>
                <a:spcPct val="0"/>
              </a:spcBef>
              <a:spcAft>
                <a:spcPct val="15000"/>
              </a:spcAft>
            </a:pPr>
            <a:endParaRPr lang="en-GB" sz="1400" b="1" dirty="0">
              <a:solidFill>
                <a:schemeClr val="tx1">
                  <a:lumMod val="75000"/>
                  <a:lumOff val="25000"/>
                </a:schemeClr>
              </a:solidFill>
              <a:latin typeface="Verdana Pro"/>
              <a:cs typeface="Calibri" pitchFamily="34" charset="0"/>
            </a:endParaRPr>
          </a:p>
          <a:p>
            <a:pPr marL="285750" lvl="1" indent="-285750" algn="just" defTabSz="796016">
              <a:lnSpc>
                <a:spcPct val="90000"/>
              </a:lnSpc>
              <a:spcBef>
                <a:spcPct val="0"/>
              </a:spcBef>
              <a:spcAft>
                <a:spcPct val="15000"/>
              </a:spcAft>
              <a:buFont typeface="Wingdings" panose="05000000000000000000" pitchFamily="2" charset="2"/>
              <a:buChar char="Ø"/>
            </a:pPr>
            <a:r>
              <a:rPr lang="el-GR" b="1" dirty="0">
                <a:solidFill>
                  <a:schemeClr val="tx1">
                    <a:lumMod val="75000"/>
                    <a:lumOff val="25000"/>
                  </a:schemeClr>
                </a:solidFill>
                <a:latin typeface="Century Gothic" panose="020B0502020202020204" pitchFamily="34" charset="0"/>
              </a:rPr>
              <a:t>ΟΣΟΙ ΥΠΟΒΑΛΕΤΕ ΠΡΟΦΟΡΙΚΑ ΕΡΩΤΗΜΑΤΑ, ΚΑΤΑ ΤΗ ΔΙΑΡΚΕΙΑ ΤΗΣ ΠΑΡΟΥΣΙΑΣΗΣ, ΠΑΡΕΧΕΤΕ ΑΥΤΟΜΑΤΑ ΤΗ ΣΥΓΚΑΤΑΘΕΣΗ ΣΑΣ ΣΤΟ ΙΔΕΠ ΔΙΑ ΒΙΟΥ ΜΑΘΗΣΗΣ ΓΙΑ ΠΡΟΒΟΛΗ ΤΩΝ ΠΡΟΣΩΠΙΚΩΝ ΣΑΣ ΔΕΔΟΜΕΝΩΝ</a:t>
            </a:r>
            <a:r>
              <a:rPr lang="en-GB" b="1" dirty="0">
                <a:solidFill>
                  <a:schemeClr val="tx1">
                    <a:lumMod val="75000"/>
                    <a:lumOff val="25000"/>
                  </a:schemeClr>
                </a:solidFill>
                <a:latin typeface="Century Gothic" panose="020B0502020202020204" pitchFamily="34" charset="0"/>
              </a:rPr>
              <a:t> </a:t>
            </a:r>
            <a:r>
              <a:rPr lang="el-GR" b="1" dirty="0">
                <a:solidFill>
                  <a:schemeClr val="tx1">
                    <a:lumMod val="75000"/>
                    <a:lumOff val="25000"/>
                  </a:schemeClr>
                </a:solidFill>
                <a:latin typeface="Century Gothic" panose="020B0502020202020204" pitchFamily="34" charset="0"/>
              </a:rPr>
              <a:t>ΣΤΟ ΜΑΓΝΗΤΟΣΚΟΠΗΜΕΝΟ ΑΡΧΕΙΟ</a:t>
            </a:r>
            <a:endParaRPr lang="en-GB" b="1" dirty="0">
              <a:solidFill>
                <a:schemeClr val="tx1">
                  <a:lumMod val="75000"/>
                  <a:lumOff val="25000"/>
                </a:schemeClr>
              </a:solidFill>
              <a:latin typeface="Century Gothic" panose="020B0502020202020204" pitchFamily="34" charset="0"/>
            </a:endParaRPr>
          </a:p>
          <a:p>
            <a:pPr marL="0" lvl="1" algn="just" defTabSz="796016">
              <a:lnSpc>
                <a:spcPct val="90000"/>
              </a:lnSpc>
              <a:spcBef>
                <a:spcPct val="0"/>
              </a:spcBef>
              <a:spcAft>
                <a:spcPct val="15000"/>
              </a:spcAft>
            </a:pPr>
            <a:endParaRPr lang="el-GR" b="1" dirty="0">
              <a:solidFill>
                <a:schemeClr val="tx1">
                  <a:lumMod val="75000"/>
                  <a:lumOff val="25000"/>
                </a:schemeClr>
              </a:solidFill>
              <a:latin typeface="Century Gothic" panose="020B0502020202020204" pitchFamily="34" charset="0"/>
            </a:endParaRPr>
          </a:p>
          <a:p>
            <a:pPr marL="214313" lvl="1" indent="-214313" algn="just" defTabSz="796016">
              <a:lnSpc>
                <a:spcPct val="90000"/>
              </a:lnSpc>
              <a:spcBef>
                <a:spcPct val="0"/>
              </a:spcBef>
              <a:spcAft>
                <a:spcPct val="15000"/>
              </a:spcAft>
              <a:buFont typeface="Wingdings" panose="05000000000000000000" pitchFamily="2" charset="2"/>
              <a:buChar char="Ø"/>
            </a:pPr>
            <a:r>
              <a:rPr lang="en-GB" sz="1400" b="1" dirty="0">
                <a:solidFill>
                  <a:schemeClr val="bg1"/>
                </a:solidFill>
              </a:rPr>
              <a:t>UM</a:t>
            </a:r>
          </a:p>
          <a:p>
            <a:pPr lvl="1" indent="-342900" algn="just" defTabSz="796016">
              <a:lnSpc>
                <a:spcPct val="90000"/>
              </a:lnSpc>
              <a:spcBef>
                <a:spcPct val="0"/>
              </a:spcBef>
              <a:spcAft>
                <a:spcPct val="15000"/>
              </a:spcAft>
              <a:buFont typeface="+mj-lt"/>
              <a:buAutoNum type="arabicPeriod"/>
            </a:pPr>
            <a:r>
              <a:rPr lang="en-GB" sz="1400" b="1" dirty="0">
                <a:solidFill>
                  <a:schemeClr val="bg1"/>
                </a:solidFill>
              </a:rPr>
              <a:t>LOREM IPSUM</a:t>
            </a:r>
          </a:p>
          <a:p>
            <a:pPr lvl="1" indent="-342900" defTabSz="796016">
              <a:lnSpc>
                <a:spcPct val="90000"/>
              </a:lnSpc>
              <a:spcBef>
                <a:spcPct val="0"/>
              </a:spcBef>
              <a:spcAft>
                <a:spcPct val="15000"/>
              </a:spcAft>
              <a:buFont typeface="+mj-lt"/>
              <a:buAutoNum type="arabicPeriod"/>
            </a:pPr>
            <a:endParaRPr lang="en-GB" sz="140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400" dirty="0">
              <a:solidFill>
                <a:srgbClr val="1F497D">
                  <a:lumMod val="75000"/>
                </a:srgbClr>
              </a:solidFill>
              <a:cs typeface="Calibri" pitchFamily="34" charset="0"/>
            </a:endParaRPr>
          </a:p>
        </p:txBody>
      </p:sp>
    </p:spTree>
    <p:extLst>
      <p:ext uri="{BB962C8B-B14F-4D97-AF65-F5344CB8AC3E}">
        <p14:creationId xmlns:p14="http://schemas.microsoft.com/office/powerpoint/2010/main" val="44647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5760" y="109431"/>
            <a:ext cx="8892480" cy="792088"/>
          </a:xfrm>
          <a:prstGeom prst="rect">
            <a:avLst/>
          </a:prstGeom>
        </p:spPr>
        <p:txBody>
          <a:bodyPr/>
          <a:lstStyle/>
          <a:p>
            <a:pPr algn="ctr">
              <a:spcBef>
                <a:spcPct val="0"/>
              </a:spcBef>
              <a:defRPr/>
            </a:pPr>
            <a:r>
              <a:rPr lang="el-GR" sz="2800" b="1" dirty="0">
                <a:solidFill>
                  <a:schemeClr val="accent5">
                    <a:lumMod val="75000"/>
                  </a:schemeClr>
                </a:solidFill>
                <a:latin typeface="Century Gothic" panose="020B0502020202020204" pitchFamily="34" charset="0"/>
                <a:ea typeface="+mj-ea"/>
                <a:cs typeface="+mj-cs"/>
              </a:rPr>
              <a:t>ΠΡΟΥΠΟΛΟΓΙΣΜΟΣ ΒΑΣΙΚΗΣ ΔΡΑΣΗΣ 1</a:t>
            </a:r>
            <a:r>
              <a:rPr lang="en-US" sz="2800" b="1" dirty="0">
                <a:solidFill>
                  <a:schemeClr val="accent5">
                    <a:lumMod val="75000"/>
                  </a:schemeClr>
                </a:solidFill>
                <a:latin typeface="Century Gothic" panose="020B0502020202020204" pitchFamily="34" charset="0"/>
                <a:ea typeface="+mj-ea"/>
                <a:cs typeface="+mj-cs"/>
              </a:rPr>
              <a:t> - 2025 </a:t>
            </a:r>
            <a:endParaRPr lang="el-GR" sz="2800" b="1" dirty="0">
              <a:solidFill>
                <a:schemeClr val="accent5">
                  <a:lumMod val="75000"/>
                </a:schemeClr>
              </a:solidFill>
              <a:latin typeface="Century Gothic" panose="020B0502020202020204" pitchFamily="34" charset="0"/>
              <a:ea typeface="+mj-ea"/>
              <a:cs typeface="+mj-cs"/>
            </a:endParaRPr>
          </a:p>
          <a:p>
            <a:pPr algn="ctr">
              <a:spcBef>
                <a:spcPct val="0"/>
              </a:spcBef>
              <a:defRPr/>
            </a:pPr>
            <a:r>
              <a:rPr lang="el-GR" sz="2800" b="1" dirty="0">
                <a:solidFill>
                  <a:schemeClr val="accent5">
                    <a:lumMod val="75000"/>
                  </a:schemeClr>
                </a:solidFill>
                <a:latin typeface="Century Gothic" panose="020B0502020202020204" pitchFamily="34" charset="0"/>
                <a:ea typeface="+mj-ea"/>
                <a:cs typeface="+mj-cs"/>
              </a:rPr>
              <a:t>Εκπαίδευση και Κατάρτιση</a:t>
            </a:r>
            <a:r>
              <a:rPr lang="el-GR" sz="2000" dirty="0">
                <a:solidFill>
                  <a:schemeClr val="tx1">
                    <a:lumMod val="75000"/>
                    <a:lumOff val="25000"/>
                  </a:schemeClr>
                </a:solidFill>
                <a:latin typeface="Century Gothic" panose="020B0502020202020204" pitchFamily="34" charset="0"/>
                <a:cs typeface="Arial" pitchFamily="34" charset="0"/>
              </a:rPr>
              <a:t>  </a:t>
            </a:r>
            <a:endParaRPr lang="en-GB" sz="2000" dirty="0">
              <a:solidFill>
                <a:schemeClr val="tx1">
                  <a:lumMod val="75000"/>
                  <a:lumOff val="25000"/>
                </a:schemeClr>
              </a:solidFill>
              <a:latin typeface="Century Gothic" panose="020B0502020202020204"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960810503"/>
              </p:ext>
            </p:extLst>
          </p:nvPr>
        </p:nvGraphicFramePr>
        <p:xfrm>
          <a:off x="0" y="980728"/>
          <a:ext cx="9396536"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330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9321"/>
            <a:ext cx="8229600" cy="1008112"/>
          </a:xfrm>
        </p:spPr>
        <p:txBody>
          <a:bodyPr>
            <a:normAutofit/>
          </a:bodyPr>
          <a:lstStyle/>
          <a:p>
            <a:r>
              <a:rPr lang="el-GR" sz="3200" dirty="0">
                <a:solidFill>
                  <a:schemeClr val="accent5">
                    <a:lumMod val="75000"/>
                  </a:schemeClr>
                </a:solidFill>
                <a:latin typeface="Century Gothic" panose="020B0502020202020204" pitchFamily="34" charset="0"/>
              </a:rPr>
              <a:t>Χώρες του Προγράμματος</a:t>
            </a:r>
          </a:p>
        </p:txBody>
      </p:sp>
      <p:sp>
        <p:nvSpPr>
          <p:cNvPr id="4" name="Slide Number Placeholder 3"/>
          <p:cNvSpPr>
            <a:spLocks noGrp="1"/>
          </p:cNvSpPr>
          <p:nvPr>
            <p:ph type="sldNum" sz="quarter" idx="12"/>
          </p:nvPr>
        </p:nvSpPr>
        <p:spPr/>
        <p:txBody>
          <a:bodyPr/>
          <a:lstStyle/>
          <a:p>
            <a:fld id="{2B75BFC3-9EE5-4E11-897B-B36C7C7B50C9}" type="slidenum">
              <a:rPr lang="en-GB" smtClean="0"/>
              <a:t>11</a:t>
            </a:fld>
            <a:endParaRPr lang="en-GB" dirty="0"/>
          </a:p>
        </p:txBody>
      </p:sp>
      <p:sp>
        <p:nvSpPr>
          <p:cNvPr id="6" name="TextBox 5">
            <a:extLst>
              <a:ext uri="{FF2B5EF4-FFF2-40B4-BE49-F238E27FC236}">
                <a16:creationId xmlns:a16="http://schemas.microsoft.com/office/drawing/2014/main" id="{935E5BE6-CA84-D9CE-65B0-7FBF05478708}"/>
              </a:ext>
            </a:extLst>
          </p:cNvPr>
          <p:cNvSpPr txBox="1"/>
          <p:nvPr/>
        </p:nvSpPr>
        <p:spPr>
          <a:xfrm>
            <a:off x="369515" y="857462"/>
            <a:ext cx="8522965" cy="5143075"/>
          </a:xfrm>
          <a:prstGeom prst="rect">
            <a:avLst/>
          </a:prstGeom>
          <a:noFill/>
        </p:spPr>
        <p:txBody>
          <a:bodyPr wrap="square">
            <a:spAutoFit/>
          </a:bodyPr>
          <a:lstStyle/>
          <a:p>
            <a:pPr marR="0" lvl="0" algn="just" defTabSz="914400" eaLnBrk="1" fontAlgn="auto" latinLnBrk="0" hangingPunct="1">
              <a:spcBef>
                <a:spcPts val="0"/>
              </a:spcBef>
              <a:spcAft>
                <a:spcPts val="0"/>
              </a:spcAft>
              <a:buClrTx/>
              <a:buSzTx/>
              <a:tabLst/>
              <a:defRPr/>
            </a:pPr>
            <a:r>
              <a:rPr lang="el-GR" sz="1800" b="1" kern="0" dirty="0">
                <a:solidFill>
                  <a:prstClr val="black"/>
                </a:solidFill>
                <a:ea typeface="Verdana" panose="020B0604030504040204" pitchFamily="34" charset="0"/>
              </a:rPr>
              <a:t>Οι </a:t>
            </a:r>
            <a:r>
              <a:rPr kumimoji="0" lang="el-GR" sz="1800" b="1" i="0" u="none" strike="noStrike" kern="0" cap="none" spc="0" normalizeH="0" noProof="0" dirty="0">
                <a:ln>
                  <a:noFill/>
                </a:ln>
                <a:solidFill>
                  <a:prstClr val="black"/>
                </a:solidFill>
                <a:effectLst/>
                <a:uLnTx/>
                <a:uFillTx/>
                <a:ea typeface="Verdana" panose="020B0604030504040204" pitchFamily="34" charset="0"/>
              </a:rPr>
              <a:t>οργανισμοί αποστολής/υποδοχής για τους Τομείς Σχολικής Εκπαίδευσης, Επαγγελματικής Εκπαίδευσης και Κατάρτισης και Εκπαίδευσης Ενηλίκων πρέπει να είναι νόμιμα εγκατεστημένοι σε μία από τις πιο κάτω Χώρες</a:t>
            </a:r>
            <a:r>
              <a:rPr kumimoji="0" lang="el-GR" sz="1800" b="1" i="0" u="none" strike="noStrike" kern="0" cap="none" spc="0" normalizeH="0" baseline="0" noProof="0" dirty="0">
                <a:ln>
                  <a:noFill/>
                </a:ln>
                <a:solidFill>
                  <a:prstClr val="black"/>
                </a:solidFill>
                <a:effectLst/>
                <a:uLnTx/>
                <a:uFillTx/>
                <a:ea typeface="Verdana" panose="020B060403050404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1" i="0" strike="noStrike" kern="0" cap="none" spc="0" normalizeH="0" baseline="0" noProof="0" dirty="0">
                <a:ln>
                  <a:noFill/>
                </a:ln>
                <a:solidFill>
                  <a:prstClr val="black"/>
                </a:solidFill>
                <a:effectLst/>
                <a:uLnTx/>
                <a:uFillTx/>
                <a:ea typeface="Verdana" panose="020B0604030504040204" pitchFamily="34" charset="0"/>
              </a:rPr>
              <a:t>27 Χώρες - Μέλη της Ευρωπαϊκής Ένωσης</a:t>
            </a:r>
            <a:endParaRPr kumimoji="0" lang="en-GB" sz="1600" b="1" i="0"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00000"/>
              </a:lnSpc>
              <a:spcBef>
                <a:spcPts val="0"/>
              </a:spcBef>
              <a:spcAft>
                <a:spcPts val="0"/>
              </a:spcAft>
              <a:buClrTx/>
              <a:buSzTx/>
              <a:tabLst/>
              <a:defRPr/>
            </a:pPr>
            <a:endParaRPr kumimoji="0" lang="el-GR" sz="16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1600" b="1" u="sng" kern="0" dirty="0">
                <a:solidFill>
                  <a:prstClr val="black"/>
                </a:solidFill>
                <a:ea typeface="Verdana" panose="020B0604030504040204" pitchFamily="34" charset="0"/>
              </a:rPr>
              <a:t>Τρίτες Χώρες συνδεδεμένες με το Πρόγραμμα: </a:t>
            </a:r>
            <a:endParaRPr kumimoji="0" lang="el-GR" sz="16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Ισλανδία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Λιχτενστάιν</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Νορβηγία</a:t>
            </a:r>
            <a:endParaRPr kumimoji="0" lang="el-GR" sz="16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Τουρκία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Δημοκρατία της Βόρειας Μακεδονίας</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Σερβία</a:t>
            </a:r>
          </a:p>
          <a:p>
            <a:pPr marR="0" lvl="0" algn="just" defTabSz="914400" eaLnBrk="1" fontAlgn="auto" latinLnBrk="0" hangingPunct="1">
              <a:spcBef>
                <a:spcPts val="0"/>
              </a:spcBef>
              <a:spcAft>
                <a:spcPts val="0"/>
              </a:spcAft>
              <a:buClrTx/>
              <a:buSzTx/>
              <a:tabLst/>
              <a:defRPr/>
            </a:pPr>
            <a:endParaRPr lang="el-GR" sz="1600" kern="0" dirty="0">
              <a:solidFill>
                <a:prstClr val="black"/>
              </a:solidFill>
              <a:ea typeface="Verdana" panose="020B0604030504040204" pitchFamily="34" charset="0"/>
            </a:endParaRPr>
          </a:p>
          <a:p>
            <a:pPr lvl="0" algn="just">
              <a:defRPr/>
            </a:pPr>
            <a:r>
              <a:rPr lang="el-GR" sz="1800" b="1" kern="0" dirty="0">
                <a:solidFill>
                  <a:prstClr val="black"/>
                </a:solidFill>
                <a:ea typeface="Verdana" panose="020B0604030504040204" pitchFamily="34" charset="0"/>
              </a:rPr>
              <a:t>Στον Τομέα της ΕΕΚ, οι </a:t>
            </a:r>
            <a:r>
              <a:rPr lang="el-GR" sz="1800" b="1" u="sng" kern="0" dirty="0">
                <a:solidFill>
                  <a:prstClr val="black"/>
                </a:solidFill>
                <a:ea typeface="Verdana" panose="020B0604030504040204" pitchFamily="34" charset="0"/>
              </a:rPr>
              <a:t>διαπιστευμένοι μόνο</a:t>
            </a:r>
            <a:r>
              <a:rPr lang="el-GR" sz="1800" b="1" kern="0" dirty="0">
                <a:solidFill>
                  <a:prstClr val="black"/>
                </a:solidFill>
                <a:ea typeface="Verdana" panose="020B0604030504040204" pitchFamily="34" charset="0"/>
              </a:rPr>
              <a:t> οργανισμοί μπορούν να στείλουν συμμετέχοντες σε Τρίτη Χώρα, μη </a:t>
            </a:r>
            <a:r>
              <a:rPr lang="el-GR" b="1" kern="0" dirty="0">
                <a:solidFill>
                  <a:prstClr val="black"/>
                </a:solidFill>
                <a:ea typeface="Verdana" panose="020B0604030504040204" pitchFamily="34" charset="0"/>
              </a:rPr>
              <a:t>συνδεδεμένη </a:t>
            </a:r>
            <a:r>
              <a:rPr lang="el-GR" sz="1800" b="1" kern="0" dirty="0">
                <a:solidFill>
                  <a:prstClr val="black"/>
                </a:solidFill>
                <a:ea typeface="Verdana" panose="020B0604030504040204" pitchFamily="34" charset="0"/>
              </a:rPr>
              <a:t>με το Πρόγραμμα (Περιφέρειες 1 – 3 &amp; 5 – 14) </a:t>
            </a:r>
            <a:r>
              <a:rPr lang="el-GR" sz="1800" b="1" kern="0" dirty="0">
                <a:solidFill>
                  <a:prstClr val="black"/>
                </a:solidFill>
                <a:ea typeface="Verdana" panose="020B0604030504040204" pitchFamily="34" charset="0"/>
                <a:sym typeface="Wingdings" panose="05000000000000000000" pitchFamily="2" charset="2"/>
              </a:rPr>
              <a:t> Εξερχόμενη Διεθνής Κινητικότητα</a:t>
            </a:r>
            <a:endParaRPr lang="el-GR" sz="1800" b="1" kern="0" dirty="0">
              <a:solidFill>
                <a:prstClr val="black"/>
              </a:solidFill>
              <a:ea typeface="Verdana" panose="020B0604030504040204" pitchFamily="34" charset="0"/>
            </a:endParaRPr>
          </a:p>
          <a:p>
            <a:pPr marR="0" lvl="0" algn="just" defTabSz="914400" eaLnBrk="1" fontAlgn="auto" latinLnBrk="0" hangingPunct="1">
              <a:spcBef>
                <a:spcPts val="0"/>
              </a:spcBef>
              <a:spcAft>
                <a:spcPts val="0"/>
              </a:spcAft>
              <a:buClrTx/>
              <a:buSzTx/>
              <a:tabLst/>
              <a:defRPr/>
            </a:pPr>
            <a:endParaRPr lang="el-GR" kern="0" dirty="0">
              <a:solidFill>
                <a:prstClr val="black"/>
              </a:solidFill>
              <a:ea typeface="Verdana" panose="020B0604030504040204" pitchFamily="34" charset="0"/>
            </a:endParaRPr>
          </a:p>
          <a:p>
            <a:pPr algn="just">
              <a:lnSpc>
                <a:spcPct val="150000"/>
              </a:lnSpc>
              <a:defRPr/>
            </a:pPr>
            <a:r>
              <a:rPr lang="el-GR" kern="0" dirty="0">
                <a:solidFill>
                  <a:prstClr val="black"/>
                </a:solidFill>
                <a:ea typeface="Verdana" panose="020B0604030504040204" pitchFamily="34" charset="0"/>
              </a:rPr>
              <a:t>     *</a:t>
            </a:r>
            <a:r>
              <a:rPr lang="el-GR" kern="0" dirty="0">
                <a:solidFill>
                  <a:prstClr val="black"/>
                </a:solidFill>
                <a:ea typeface="Verdana" panose="020B0604030504040204" pitchFamily="34" charset="0"/>
                <a:hlinkClick r:id="rId3"/>
              </a:rPr>
              <a:t>Οδηγός Προγράμματος</a:t>
            </a:r>
            <a:r>
              <a:rPr lang="en-US" kern="0" dirty="0">
                <a:solidFill>
                  <a:prstClr val="black"/>
                </a:solidFill>
                <a:ea typeface="Verdana" panose="020B0604030504040204" pitchFamily="34" charset="0"/>
                <a:hlinkClick r:id="rId3"/>
              </a:rPr>
              <a:t> 2025</a:t>
            </a:r>
            <a:r>
              <a:rPr lang="el-GR" kern="0" dirty="0">
                <a:solidFill>
                  <a:prstClr val="black"/>
                </a:solidFill>
                <a:ea typeface="Verdana" panose="020B0604030504040204" pitchFamily="34" charset="0"/>
                <a:hlinkClick r:id="rId3"/>
              </a:rPr>
              <a:t> </a:t>
            </a:r>
            <a:r>
              <a:rPr lang="el-GR" kern="0" dirty="0">
                <a:solidFill>
                  <a:prstClr val="black"/>
                </a:solidFill>
                <a:ea typeface="Verdana" panose="020B0604030504040204" pitchFamily="34" charset="0"/>
              </a:rPr>
              <a:t>σελ. </a:t>
            </a:r>
            <a:r>
              <a:rPr lang="en-US" kern="0" dirty="0">
                <a:solidFill>
                  <a:prstClr val="black"/>
                </a:solidFill>
                <a:ea typeface="Verdana" panose="020B0604030504040204" pitchFamily="34" charset="0"/>
              </a:rPr>
              <a:t>32-34</a:t>
            </a:r>
            <a:r>
              <a:rPr lang="el-GR" kern="0" dirty="0">
                <a:solidFill>
                  <a:prstClr val="black"/>
                </a:solidFill>
                <a:ea typeface="Verdana" panose="020B0604030504040204" pitchFamily="34" charset="0"/>
              </a:rPr>
              <a:t> (</a:t>
            </a:r>
            <a:r>
              <a:rPr lang="el-GR" kern="0" dirty="0" err="1">
                <a:solidFill>
                  <a:prstClr val="black"/>
                </a:solidFill>
                <a:ea typeface="Verdana" panose="020B0604030504040204" pitchFamily="34" charset="0"/>
              </a:rPr>
              <a:t>αγ.</a:t>
            </a:r>
            <a:r>
              <a:rPr lang="el-GR" kern="0" dirty="0">
                <a:solidFill>
                  <a:prstClr val="black"/>
                </a:solidFill>
                <a:ea typeface="Verdana" panose="020B0604030504040204" pitchFamily="34" charset="0"/>
              </a:rPr>
              <a:t>) / σελ. </a:t>
            </a:r>
            <a:r>
              <a:rPr lang="en-US" kern="0" dirty="0">
                <a:solidFill>
                  <a:prstClr val="black"/>
                </a:solidFill>
                <a:ea typeface="Verdana" panose="020B0604030504040204" pitchFamily="34" charset="0"/>
              </a:rPr>
              <a:t>37-40</a:t>
            </a:r>
            <a:r>
              <a:rPr lang="el-GR" kern="0" dirty="0">
                <a:solidFill>
                  <a:prstClr val="black"/>
                </a:solidFill>
                <a:ea typeface="Verdana" panose="020B0604030504040204" pitchFamily="34" charset="0"/>
              </a:rPr>
              <a:t> (ελ.)</a:t>
            </a:r>
            <a:endParaRPr kumimoji="0" lang="el-GR" sz="1400" i="0" strike="noStrike" kern="0" cap="none" spc="0" normalizeH="0" baseline="0" noProof="0" dirty="0">
              <a:ln>
                <a:noFill/>
              </a:ln>
              <a:solidFill>
                <a:prstClr val="black"/>
              </a:solidFill>
              <a:effectLst/>
              <a:uLnTx/>
              <a:uFillTx/>
              <a:ea typeface="Verdana" panose="020B0604030504040204" pitchFamily="34" charset="0"/>
            </a:endParaRPr>
          </a:p>
        </p:txBody>
      </p:sp>
    </p:spTree>
    <p:extLst>
      <p:ext uri="{BB962C8B-B14F-4D97-AF65-F5344CB8AC3E}">
        <p14:creationId xmlns:p14="http://schemas.microsoft.com/office/powerpoint/2010/main" val="100109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08112"/>
          </a:xfrm>
        </p:spPr>
        <p:txBody>
          <a:bodyPr>
            <a:normAutofit/>
          </a:bodyPr>
          <a:lstStyle/>
          <a:p>
            <a:pPr marL="12700"/>
            <a:r>
              <a:rPr lang="el-GR" sz="3200" dirty="0">
                <a:solidFill>
                  <a:schemeClr val="accent5">
                    <a:lumMod val="75000"/>
                  </a:schemeClr>
                </a:solidFill>
                <a:latin typeface="Century Gothic" panose="020B0502020202020204" pitchFamily="34" charset="0"/>
              </a:rPr>
              <a:t>Ποιοι μπορούν να υποβάλλουν αιτήσεις</a:t>
            </a:r>
            <a:r>
              <a:rPr lang="en-US" sz="3200" dirty="0">
                <a:solidFill>
                  <a:schemeClr val="accent5">
                    <a:lumMod val="75000"/>
                  </a:schemeClr>
                </a:solidFill>
                <a:latin typeface="Century Gothic" panose="020B0502020202020204" pitchFamily="34" charset="0"/>
              </a:rPr>
              <a:t>;</a:t>
            </a:r>
            <a:endParaRPr lang="en-GB" sz="32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467544" y="1484784"/>
            <a:ext cx="8280920" cy="4464496"/>
          </a:xfrm>
        </p:spPr>
        <p:txBody>
          <a:bodyPr>
            <a:normAutofit/>
          </a:bodyPr>
          <a:lstStyle/>
          <a:p>
            <a:pPr algn="just">
              <a:buFont typeface="Wingdings" panose="05000000000000000000" pitchFamily="2" charset="2"/>
              <a:buChar char="Ø"/>
            </a:pPr>
            <a:r>
              <a:rPr lang="el-GR" altLang="en-US" sz="2400" dirty="0">
                <a:solidFill>
                  <a:schemeClr val="tx1">
                    <a:lumMod val="75000"/>
                    <a:lumOff val="25000"/>
                  </a:schemeClr>
                </a:solidFill>
                <a:latin typeface="Century Gothic" panose="020B0502020202020204" pitchFamily="34" charset="0"/>
              </a:rPr>
              <a:t>Αιτήσεις υποβάλλονται από </a:t>
            </a:r>
            <a:r>
              <a:rPr lang="el-GR" altLang="en-US" sz="2400" b="1" dirty="0">
                <a:solidFill>
                  <a:schemeClr val="tx1">
                    <a:lumMod val="75000"/>
                    <a:lumOff val="25000"/>
                  </a:schemeClr>
                </a:solidFill>
                <a:latin typeface="Century Gothic" panose="020B0502020202020204" pitchFamily="34" charset="0"/>
              </a:rPr>
              <a:t>οργανισμούς ΜΟΝΟ</a:t>
            </a:r>
          </a:p>
          <a:p>
            <a:pPr marL="342900" lvl="1" indent="-342900" algn="just">
              <a:buFont typeface="Wingdings" panose="05000000000000000000" pitchFamily="2" charset="2"/>
              <a:buChar char="Ø"/>
            </a:pPr>
            <a:r>
              <a:rPr lang="el-GR" altLang="en-US" sz="2400" b="1" dirty="0">
                <a:solidFill>
                  <a:schemeClr val="tx1">
                    <a:lumMod val="75000"/>
                    <a:lumOff val="25000"/>
                  </a:schemeClr>
                </a:solidFill>
                <a:latin typeface="Century Gothic" panose="020B0502020202020204" pitchFamily="34" charset="0"/>
              </a:rPr>
              <a:t>Μεμονωμένα άτομα ΔΕΝ</a:t>
            </a:r>
            <a:r>
              <a:rPr lang="el-GR" altLang="en-US" sz="2400" dirty="0">
                <a:solidFill>
                  <a:schemeClr val="tx1">
                    <a:lumMod val="75000"/>
                    <a:lumOff val="25000"/>
                  </a:schemeClr>
                </a:solidFill>
                <a:latin typeface="Century Gothic" panose="020B0502020202020204" pitchFamily="34" charset="0"/>
              </a:rPr>
              <a:t> μπορούν να υποβάλλουν αίτηση</a:t>
            </a:r>
            <a:endParaRPr lang="en-GB" altLang="en-US" sz="2400" dirty="0">
              <a:solidFill>
                <a:schemeClr val="tx1">
                  <a:lumMod val="75000"/>
                  <a:lumOff val="25000"/>
                </a:schemeClr>
              </a:solidFill>
              <a:latin typeface="Century Gothic" panose="020B0502020202020204" pitchFamily="34" charset="0"/>
            </a:endParaRPr>
          </a:p>
          <a:p>
            <a:pPr algn="just">
              <a:buFont typeface="Wingdings" panose="05000000000000000000" pitchFamily="2" charset="2"/>
              <a:buChar char="Ø"/>
            </a:pPr>
            <a:r>
              <a:rPr lang="en-US" altLang="en-US" sz="2400" dirty="0">
                <a:solidFill>
                  <a:schemeClr val="tx1">
                    <a:lumMod val="75000"/>
                    <a:lumOff val="25000"/>
                  </a:schemeClr>
                </a:solidFill>
                <a:latin typeface="Century Gothic" panose="020B0502020202020204" pitchFamily="34" charset="0"/>
              </a:rPr>
              <a:t>O</a:t>
            </a:r>
            <a:r>
              <a:rPr lang="el-GR" altLang="en-US" sz="2400" dirty="0" err="1">
                <a:solidFill>
                  <a:schemeClr val="tx1">
                    <a:lumMod val="75000"/>
                    <a:lumOff val="25000"/>
                  </a:schemeClr>
                </a:solidFill>
                <a:latin typeface="Century Gothic" panose="020B0502020202020204" pitchFamily="34" charset="0"/>
              </a:rPr>
              <a:t>ργανισμοί</a:t>
            </a:r>
            <a:r>
              <a:rPr lang="el-GR" altLang="en-US" sz="2400" dirty="0">
                <a:solidFill>
                  <a:schemeClr val="tx1">
                    <a:lumMod val="75000"/>
                    <a:lumOff val="25000"/>
                  </a:schemeClr>
                </a:solidFill>
                <a:latin typeface="Century Gothic" panose="020B0502020202020204" pitchFamily="34" charset="0"/>
              </a:rPr>
              <a:t> που δραστηριοποιούνται σε έναν από τους ακόλουθους τομείς του Προγράμματος</a:t>
            </a:r>
            <a:r>
              <a:rPr lang="en-US" altLang="en-US" sz="2400" dirty="0">
                <a:solidFill>
                  <a:schemeClr val="tx1">
                    <a:lumMod val="75000"/>
                    <a:lumOff val="25000"/>
                  </a:schemeClr>
                </a:solidFill>
                <a:latin typeface="Century Gothic" panose="020B0502020202020204" pitchFamily="34" charset="0"/>
              </a:rPr>
              <a:t>:</a:t>
            </a:r>
          </a:p>
          <a:p>
            <a:pPr algn="just">
              <a:buFontTx/>
              <a:buChar char="-"/>
            </a:pPr>
            <a:r>
              <a:rPr lang="el-GR" altLang="en-US" sz="2400" b="1" dirty="0">
                <a:latin typeface="Century Gothic" panose="020B0502020202020204" pitchFamily="34" charset="0"/>
              </a:rPr>
              <a:t>Σχολική Εκπαίδευση</a:t>
            </a:r>
            <a:r>
              <a:rPr lang="en-US" altLang="en-US" sz="2400" dirty="0">
                <a:latin typeface="Century Gothic" panose="020B0502020202020204" pitchFamily="34" charset="0"/>
              </a:rPr>
              <a:t>: </a:t>
            </a:r>
            <a:r>
              <a:rPr lang="el-GR" altLang="en-US" sz="2400" dirty="0">
                <a:latin typeface="Century Gothic" panose="020B0502020202020204" pitchFamily="34" charset="0"/>
              </a:rPr>
              <a:t>Αίτηση ΚΑ122 - </a:t>
            </a:r>
            <a:r>
              <a:rPr lang="en-US" altLang="en-US" sz="2400" dirty="0">
                <a:latin typeface="Century Gothic" panose="020B0502020202020204" pitchFamily="34" charset="0"/>
              </a:rPr>
              <a:t>SCH</a:t>
            </a:r>
            <a:r>
              <a:rPr lang="el-GR" altLang="en-US" sz="2400" dirty="0">
                <a:latin typeface="Century Gothic" panose="020B0502020202020204" pitchFamily="34" charset="0"/>
              </a:rPr>
              <a:t> </a:t>
            </a:r>
          </a:p>
          <a:p>
            <a:pPr algn="just">
              <a:buFontTx/>
              <a:buChar char="-"/>
            </a:pPr>
            <a:r>
              <a:rPr lang="el-GR" altLang="en-US" sz="2400" b="1" dirty="0">
                <a:solidFill>
                  <a:schemeClr val="tx1">
                    <a:lumMod val="75000"/>
                    <a:lumOff val="25000"/>
                  </a:schemeClr>
                </a:solidFill>
                <a:latin typeface="Century Gothic" panose="020B0502020202020204" pitchFamily="34" charset="0"/>
              </a:rPr>
              <a:t>Επαγγελματική Εκπαίδευση &amp; Κατάρτιση (ΕΕΚ)</a:t>
            </a:r>
            <a:r>
              <a:rPr lang="en-US" altLang="en-US" sz="2400" dirty="0">
                <a:solidFill>
                  <a:schemeClr val="tx1">
                    <a:lumMod val="75000"/>
                    <a:lumOff val="25000"/>
                  </a:schemeClr>
                </a:solidFill>
                <a:latin typeface="Century Gothic" panose="020B0502020202020204" pitchFamily="34" charset="0"/>
              </a:rPr>
              <a:t>: </a:t>
            </a:r>
            <a:r>
              <a:rPr lang="el-GR" altLang="en-US" sz="2400" dirty="0">
                <a:latin typeface="Century Gothic" panose="020B0502020202020204" pitchFamily="34" charset="0"/>
              </a:rPr>
              <a:t>Αίτηση ΚΑ122 - </a:t>
            </a:r>
            <a:r>
              <a:rPr lang="en-US" altLang="en-US" sz="2400" dirty="0">
                <a:latin typeface="Century Gothic" panose="020B0502020202020204" pitchFamily="34" charset="0"/>
              </a:rPr>
              <a:t>VET</a:t>
            </a:r>
            <a:endParaRPr lang="el-GR" altLang="en-US" sz="2400" dirty="0">
              <a:solidFill>
                <a:schemeClr val="tx1">
                  <a:lumMod val="75000"/>
                  <a:lumOff val="25000"/>
                </a:schemeClr>
              </a:solidFill>
              <a:latin typeface="Century Gothic" panose="020B0502020202020204" pitchFamily="34" charset="0"/>
            </a:endParaRPr>
          </a:p>
          <a:p>
            <a:pPr algn="just">
              <a:buFontTx/>
              <a:buChar char="-"/>
            </a:pPr>
            <a:r>
              <a:rPr lang="el-GR" altLang="en-US" sz="2400" b="1" dirty="0">
                <a:latin typeface="Century Gothic" panose="020B0502020202020204" pitchFamily="34" charset="0"/>
              </a:rPr>
              <a:t>Εκπαίδευση Ενηλίκων</a:t>
            </a:r>
            <a:r>
              <a:rPr lang="en-US" altLang="en-US" sz="2400" b="1" dirty="0">
                <a:latin typeface="Century Gothic" panose="020B0502020202020204" pitchFamily="34" charset="0"/>
              </a:rPr>
              <a:t>: </a:t>
            </a:r>
            <a:r>
              <a:rPr lang="el-GR" altLang="en-US" sz="2400" dirty="0">
                <a:latin typeface="Century Gothic" panose="020B0502020202020204" pitchFamily="34" charset="0"/>
              </a:rPr>
              <a:t>Αίτηση ΚΑ122 – </a:t>
            </a:r>
            <a:r>
              <a:rPr lang="en-US" altLang="en-US" sz="2400" dirty="0">
                <a:latin typeface="Century Gothic" panose="020B0502020202020204" pitchFamily="34" charset="0"/>
              </a:rPr>
              <a:t>ADU</a:t>
            </a:r>
            <a:endParaRPr lang="el-GR" altLang="en-US" sz="2400" dirty="0">
              <a:latin typeface="Century Gothic" panose="020B0502020202020204" pitchFamily="34" charset="0"/>
            </a:endParaRPr>
          </a:p>
          <a:p>
            <a:pPr marL="0" indent="0" algn="just">
              <a:buNone/>
            </a:pPr>
            <a:endParaRPr lang="en-US" altLang="en-US" sz="24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t>12</a:t>
            </a:fld>
            <a:endParaRPr lang="en-GB" dirty="0"/>
          </a:p>
        </p:txBody>
      </p:sp>
    </p:spTree>
    <p:extLst>
      <p:ext uri="{BB962C8B-B14F-4D97-AF65-F5344CB8AC3E}">
        <p14:creationId xmlns:p14="http://schemas.microsoft.com/office/powerpoint/2010/main" val="426911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4742" y="927874"/>
            <a:ext cx="9009259" cy="415498"/>
          </a:xfrm>
          <a:prstGeom prst="rect">
            <a:avLst/>
          </a:prstGeom>
          <a:noFill/>
        </p:spPr>
        <p:txBody>
          <a:bodyPr wrap="square" rtlCol="0">
            <a:spAutoFit/>
          </a:bodyPr>
          <a:lstStyle/>
          <a:p>
            <a:r>
              <a:rPr lang="el-GR" sz="2100" dirty="0">
                <a:solidFill>
                  <a:schemeClr val="bg1"/>
                </a:solidFill>
                <a:ea typeface="Verdana" panose="020B0604030504040204" pitchFamily="34" charset="0"/>
              </a:rPr>
              <a:t>Επιλέξιμοι Οργανισμοί</a:t>
            </a:r>
            <a:endParaRPr lang="en-GB" sz="2100" dirty="0">
              <a:solidFill>
                <a:schemeClr val="bg1"/>
              </a:solidFill>
              <a:ea typeface="Verdana" panose="020B0604030504040204" pitchFamily="34" charset="0"/>
            </a:endParaRPr>
          </a:p>
        </p:txBody>
      </p:sp>
      <p:sp>
        <p:nvSpPr>
          <p:cNvPr id="9" name="Content Placeholder 2"/>
          <p:cNvSpPr txBox="1">
            <a:spLocks/>
          </p:cNvSpPr>
          <p:nvPr/>
        </p:nvSpPr>
        <p:spPr>
          <a:xfrm>
            <a:off x="130597" y="620688"/>
            <a:ext cx="8878661" cy="4619928"/>
          </a:xfrm>
          <a:prstGeom prst="rect">
            <a:avLst/>
          </a:prstGeom>
          <a:ln>
            <a:noFill/>
          </a:ln>
        </p:spPr>
        <p:txBody>
          <a:bodyPr/>
          <a:lstStyle/>
          <a:p>
            <a:pPr algn="just">
              <a:defRPr/>
            </a:pPr>
            <a:r>
              <a:rPr lang="el-GR" b="1" dirty="0">
                <a:ea typeface="Verdana" panose="020B0604030504040204" pitchFamily="34" charset="0"/>
              </a:rPr>
              <a:t>Οργανισμοί και όχι άτομα </a:t>
            </a:r>
            <a:r>
              <a:rPr lang="el-GR" dirty="0">
                <a:ea typeface="Verdana" panose="020B0604030504040204" pitchFamily="34" charset="0"/>
              </a:rPr>
              <a:t>που ανήκουν στους τομείς της </a:t>
            </a:r>
            <a:r>
              <a:rPr lang="el-GR" b="1" dirty="0">
                <a:ea typeface="Verdana" panose="020B0604030504040204" pitchFamily="34" charset="0"/>
              </a:rPr>
              <a:t>Επαγγελματικής Εκπαίδευσης και Κατάρτισης (ΕΕΚ), της Σχολικής</a:t>
            </a:r>
            <a:r>
              <a:rPr lang="el-GR" dirty="0">
                <a:ea typeface="Verdana" panose="020B0604030504040204" pitchFamily="34" charset="0"/>
              </a:rPr>
              <a:t> </a:t>
            </a:r>
            <a:r>
              <a:rPr lang="el-GR" b="1" dirty="0">
                <a:ea typeface="Verdana" panose="020B0604030504040204" pitchFamily="34" charset="0"/>
              </a:rPr>
              <a:t>Εκπαίδευσης (ΣΕ) </a:t>
            </a:r>
            <a:r>
              <a:rPr lang="el-GR" dirty="0">
                <a:ea typeface="Verdana" panose="020B0604030504040204" pitchFamily="34" charset="0"/>
              </a:rPr>
              <a:t>και </a:t>
            </a:r>
            <a:r>
              <a:rPr lang="el-GR" b="1" dirty="0">
                <a:ea typeface="Verdana" panose="020B0604030504040204" pitchFamily="34" charset="0"/>
              </a:rPr>
              <a:t>Εκπαίδευσης Ενηλίκων (ΕΕ) </a:t>
            </a:r>
            <a:r>
              <a:rPr lang="el-GR" dirty="0">
                <a:ea typeface="Verdana" panose="020B0604030504040204" pitchFamily="34" charset="0"/>
              </a:rPr>
              <a:t>και δραστηριοποιούνται σε κάποια από τις Χώρες του Προγράμματος, όπως</a:t>
            </a:r>
            <a:r>
              <a:rPr lang="en-US" dirty="0">
                <a:ea typeface="Verdana" panose="020B0604030504040204" pitchFamily="34" charset="0"/>
              </a:rPr>
              <a:t>: </a:t>
            </a:r>
            <a:r>
              <a:rPr lang="el-GR" dirty="0">
                <a:ea typeface="Verdana" panose="020B0604030504040204" pitchFamily="34" charset="0"/>
              </a:rPr>
              <a:t> </a:t>
            </a:r>
          </a:p>
          <a:p>
            <a:pPr algn="l"/>
            <a:endParaRPr lang="en-US" sz="1238" dirty="0">
              <a:solidFill>
                <a:srgbClr val="000000"/>
              </a:solidFill>
              <a:latin typeface="Verdana" panose="020B0604030504040204" pitchFamily="34" charset="0"/>
            </a:endParaRPr>
          </a:p>
          <a:p>
            <a:pPr marL="257175" indent="-257175" algn="just">
              <a:buFont typeface="Arial" panose="020B0604020202020204" pitchFamily="34" charset="0"/>
              <a:buChar char="•"/>
            </a:pPr>
            <a:r>
              <a:rPr lang="el-GR" sz="1400" b="1" dirty="0">
                <a:solidFill>
                  <a:srgbClr val="FF0000"/>
                </a:solidFill>
                <a:ea typeface="Verdana" panose="020B0604030504040204" pitchFamily="34" charset="0"/>
              </a:rPr>
              <a:t>Επαγγελματική Εκπαίδευση και Κατάρτιση</a:t>
            </a:r>
            <a:r>
              <a:rPr lang="en-US" sz="1400" b="1" dirty="0">
                <a:solidFill>
                  <a:srgbClr val="FF0000"/>
                </a:solidFill>
                <a:ea typeface="Verdana" panose="020B0604030504040204" pitchFamily="34" charset="0"/>
              </a:rPr>
              <a:t>: </a:t>
            </a:r>
            <a:r>
              <a:rPr lang="el-GR" sz="1400" dirty="0">
                <a:ea typeface="Verdana" panose="020B0604030504040204" pitchFamily="34" charset="0"/>
              </a:rPr>
              <a:t>ΤΕΣΕΚ</a:t>
            </a:r>
            <a:r>
              <a:rPr lang="en-US" sz="1400" dirty="0">
                <a:ea typeface="Verdana" panose="020B0604030504040204" pitchFamily="34" charset="0"/>
              </a:rPr>
              <a:t> </a:t>
            </a:r>
            <a:r>
              <a:rPr lang="el-GR" sz="1400" dirty="0">
                <a:ea typeface="Verdana" panose="020B0604030504040204" pitchFamily="34" charset="0"/>
              </a:rPr>
              <a:t>του</a:t>
            </a:r>
            <a:r>
              <a:rPr lang="en-US" sz="1400" dirty="0">
                <a:ea typeface="Verdana" panose="020B0604030504040204" pitchFamily="34" charset="0"/>
              </a:rPr>
              <a:t> </a:t>
            </a:r>
            <a:r>
              <a:rPr lang="el-GR" sz="1400" dirty="0">
                <a:ea typeface="Verdana" panose="020B0604030504040204" pitchFamily="34" charset="0"/>
              </a:rPr>
              <a:t>ΥΠΑΝ,</a:t>
            </a:r>
            <a:r>
              <a:rPr lang="en-US" sz="1400" dirty="0">
                <a:ea typeface="Verdana" panose="020B0604030504040204" pitchFamily="34" charset="0"/>
              </a:rPr>
              <a:t> I</a:t>
            </a:r>
            <a:r>
              <a:rPr lang="el-GR" sz="1400" dirty="0" err="1">
                <a:ea typeface="Verdana" panose="020B0604030504040204" pitchFamily="34" charset="0"/>
              </a:rPr>
              <a:t>δρύματα</a:t>
            </a:r>
            <a:r>
              <a:rPr lang="en-US" sz="1400" dirty="0">
                <a:ea typeface="Verdana" panose="020B0604030504040204" pitchFamily="34" charset="0"/>
              </a:rPr>
              <a:t> </a:t>
            </a:r>
            <a:r>
              <a:rPr lang="el-GR" sz="1400" dirty="0">
                <a:ea typeface="Verdana" panose="020B0604030504040204" pitchFamily="34" charset="0"/>
              </a:rPr>
              <a:t>τριτοβάθμιας</a:t>
            </a:r>
            <a:r>
              <a:rPr lang="en-US" sz="1400" dirty="0">
                <a:ea typeface="Verdana" panose="020B0604030504040204" pitchFamily="34" charset="0"/>
              </a:rPr>
              <a:t> </a:t>
            </a:r>
            <a:r>
              <a:rPr lang="el-GR" sz="1400" dirty="0">
                <a:ea typeface="Verdana" panose="020B0604030504040204" pitchFamily="34" charset="0"/>
              </a:rPr>
              <a:t>εκπαίδευσης</a:t>
            </a:r>
            <a:r>
              <a:rPr lang="en-US" sz="1400" dirty="0">
                <a:ea typeface="Verdana" panose="020B0604030504040204" pitchFamily="34" charset="0"/>
              </a:rPr>
              <a:t> </a:t>
            </a:r>
            <a:r>
              <a:rPr lang="el-GR" sz="1400" dirty="0">
                <a:ea typeface="Verdana" panose="020B0604030504040204" pitchFamily="34" charset="0"/>
              </a:rPr>
              <a:t>που</a:t>
            </a:r>
            <a:r>
              <a:rPr lang="en-US" sz="1400" dirty="0">
                <a:ea typeface="Verdana" panose="020B0604030504040204" pitchFamily="34" charset="0"/>
              </a:rPr>
              <a:t> </a:t>
            </a:r>
            <a:r>
              <a:rPr lang="el-GR" sz="1400" dirty="0">
                <a:ea typeface="Verdana" panose="020B0604030504040204" pitchFamily="34" charset="0"/>
              </a:rPr>
              <a:t>προσφέρουν</a:t>
            </a:r>
            <a:r>
              <a:rPr lang="en-US" sz="1400" dirty="0">
                <a:ea typeface="Verdana" panose="020B0604030504040204" pitchFamily="34" charset="0"/>
              </a:rPr>
              <a:t> </a:t>
            </a:r>
            <a:r>
              <a:rPr lang="el-GR" sz="1400" dirty="0">
                <a:ea typeface="Verdana" panose="020B0604030504040204" pitchFamily="34" charset="0"/>
              </a:rPr>
              <a:t>εκπαίδευση</a:t>
            </a:r>
            <a:r>
              <a:rPr lang="en-US" sz="1400" dirty="0">
                <a:ea typeface="Verdana" panose="020B0604030504040204" pitchFamily="34" charset="0"/>
              </a:rPr>
              <a:t> </a:t>
            </a:r>
            <a:r>
              <a:rPr lang="el-GR" sz="1400" dirty="0">
                <a:ea typeface="Verdana" panose="020B0604030504040204" pitchFamily="34" charset="0"/>
              </a:rPr>
              <a:t>μέχρι</a:t>
            </a:r>
            <a:r>
              <a:rPr lang="en-US" sz="1400" dirty="0">
                <a:ea typeface="Verdana" panose="020B0604030504040204" pitchFamily="34" charset="0"/>
              </a:rPr>
              <a:t> </a:t>
            </a:r>
            <a:r>
              <a:rPr lang="el-GR" sz="1400" dirty="0">
                <a:ea typeface="Verdana" panose="020B0604030504040204" pitchFamily="34" charset="0"/>
              </a:rPr>
              <a:t>επίπεδο</a:t>
            </a:r>
            <a:r>
              <a:rPr lang="en-US" sz="1400" dirty="0">
                <a:ea typeface="Verdana" panose="020B0604030504040204" pitchFamily="34" charset="0"/>
              </a:rPr>
              <a:t> NQF5 (</a:t>
            </a:r>
            <a:r>
              <a:rPr lang="el-GR" sz="1400" dirty="0">
                <a:ea typeface="Verdana" panose="020B0604030504040204" pitchFamily="34" charset="0"/>
              </a:rPr>
              <a:t>συμπεριλαμβάνονται</a:t>
            </a:r>
            <a:r>
              <a:rPr lang="en-US" sz="1400" dirty="0">
                <a:ea typeface="Verdana" panose="020B0604030504040204" pitchFamily="34" charset="0"/>
              </a:rPr>
              <a:t> </a:t>
            </a:r>
            <a:r>
              <a:rPr lang="el-GR" sz="1400" dirty="0">
                <a:ea typeface="Verdana" panose="020B0604030504040204" pitchFamily="34" charset="0"/>
              </a:rPr>
              <a:t>ιδιωτικά</a:t>
            </a:r>
            <a:r>
              <a:rPr lang="en-US" sz="1400" dirty="0">
                <a:ea typeface="Verdana" panose="020B0604030504040204" pitchFamily="34" charset="0"/>
              </a:rPr>
              <a:t> </a:t>
            </a:r>
            <a:r>
              <a:rPr lang="el-GR" sz="1400" dirty="0">
                <a:ea typeface="Verdana" panose="020B0604030504040204" pitchFamily="34" charset="0"/>
              </a:rPr>
              <a:t>κολλέγια</a:t>
            </a:r>
            <a:r>
              <a:rPr lang="en-US" sz="1400" dirty="0">
                <a:ea typeface="Verdana" panose="020B0604030504040204" pitchFamily="34" charset="0"/>
              </a:rPr>
              <a:t> </a:t>
            </a:r>
            <a:r>
              <a:rPr lang="el-GR" sz="1400" dirty="0">
                <a:ea typeface="Verdana" panose="020B0604030504040204" pitchFamily="34" charset="0"/>
              </a:rPr>
              <a:t>και</a:t>
            </a:r>
            <a:r>
              <a:rPr lang="en-US" sz="1400" dirty="0">
                <a:ea typeface="Verdana" panose="020B0604030504040204" pitchFamily="34" charset="0"/>
              </a:rPr>
              <a:t> </a:t>
            </a:r>
            <a:r>
              <a:rPr lang="el-GR" sz="1400" dirty="0">
                <a:ea typeface="Verdana" panose="020B0604030504040204" pitchFamily="34" charset="0"/>
              </a:rPr>
              <a:t>κρατικά</a:t>
            </a:r>
            <a:r>
              <a:rPr lang="en-US" sz="1400" dirty="0">
                <a:ea typeface="Verdana" panose="020B0604030504040204" pitchFamily="34" charset="0"/>
              </a:rPr>
              <a:t> </a:t>
            </a:r>
            <a:r>
              <a:rPr lang="el-GR" sz="1400" dirty="0">
                <a:ea typeface="Verdana" panose="020B0604030504040204" pitchFamily="34" charset="0"/>
              </a:rPr>
              <a:t>ιδρύματα)</a:t>
            </a:r>
            <a:r>
              <a:rPr lang="en-US" sz="1400" dirty="0">
                <a:ea typeface="Verdana" panose="020B0604030504040204" pitchFamily="34" charset="0"/>
              </a:rPr>
              <a:t>, I</a:t>
            </a:r>
            <a:r>
              <a:rPr lang="el-GR" sz="1400" dirty="0" err="1">
                <a:ea typeface="Verdana" panose="020B0604030504040204" pitchFamily="34" charset="0"/>
              </a:rPr>
              <a:t>δρύματα</a:t>
            </a:r>
            <a:r>
              <a:rPr lang="en-US" sz="1400" dirty="0">
                <a:ea typeface="Verdana" panose="020B0604030504040204" pitchFamily="34" charset="0"/>
              </a:rPr>
              <a:t> </a:t>
            </a:r>
            <a:r>
              <a:rPr lang="el-GR" sz="1400" dirty="0">
                <a:ea typeface="Verdana" panose="020B0604030504040204" pitchFamily="34" charset="0"/>
              </a:rPr>
              <a:t>τριτοβάθμιας</a:t>
            </a:r>
            <a:r>
              <a:rPr lang="en-US" sz="1400" dirty="0">
                <a:ea typeface="Verdana" panose="020B0604030504040204" pitchFamily="34" charset="0"/>
              </a:rPr>
              <a:t> </a:t>
            </a:r>
            <a:r>
              <a:rPr lang="el-GR" sz="1400" dirty="0">
                <a:ea typeface="Verdana" panose="020B0604030504040204" pitchFamily="34" charset="0"/>
              </a:rPr>
              <a:t>εκπαίδευσης</a:t>
            </a:r>
            <a:r>
              <a:rPr lang="en-US" sz="1400" dirty="0">
                <a:ea typeface="Verdana" panose="020B0604030504040204" pitchFamily="34" charset="0"/>
              </a:rPr>
              <a:t> </a:t>
            </a:r>
            <a:r>
              <a:rPr lang="el-GR" sz="1400" dirty="0">
                <a:ea typeface="Verdana" panose="020B0604030504040204" pitchFamily="34" charset="0"/>
              </a:rPr>
              <a:t>που</a:t>
            </a:r>
            <a:r>
              <a:rPr lang="en-US" sz="1400" dirty="0">
                <a:ea typeface="Verdana" panose="020B0604030504040204" pitchFamily="34" charset="0"/>
              </a:rPr>
              <a:t> </a:t>
            </a:r>
            <a:r>
              <a:rPr lang="el-GR" sz="1400" dirty="0">
                <a:ea typeface="Verdana" panose="020B0604030504040204" pitchFamily="34" charset="0"/>
              </a:rPr>
              <a:t>προσφέρουν</a:t>
            </a:r>
            <a:r>
              <a:rPr lang="en-US" sz="1400" dirty="0">
                <a:ea typeface="Verdana" panose="020B0604030504040204" pitchFamily="34" charset="0"/>
              </a:rPr>
              <a:t> </a:t>
            </a:r>
            <a:r>
              <a:rPr lang="el-GR" sz="1400" dirty="0">
                <a:ea typeface="Verdana" panose="020B0604030504040204" pitchFamily="34" charset="0"/>
              </a:rPr>
              <a:t>εκπαίδευση</a:t>
            </a:r>
            <a:r>
              <a:rPr lang="en-US" sz="1400" dirty="0">
                <a:ea typeface="Verdana" panose="020B0604030504040204" pitchFamily="34" charset="0"/>
              </a:rPr>
              <a:t> </a:t>
            </a:r>
            <a:r>
              <a:rPr lang="el-GR" sz="1400" dirty="0">
                <a:ea typeface="Verdana" panose="020B0604030504040204" pitchFamily="34" charset="0"/>
              </a:rPr>
              <a:t>μέχρι</a:t>
            </a:r>
            <a:r>
              <a:rPr lang="en-US" sz="1400" dirty="0">
                <a:ea typeface="Verdana" panose="020B0604030504040204" pitchFamily="34" charset="0"/>
              </a:rPr>
              <a:t> </a:t>
            </a:r>
            <a:r>
              <a:rPr lang="el-GR" sz="1400" dirty="0">
                <a:ea typeface="Verdana" panose="020B0604030504040204" pitchFamily="34" charset="0"/>
              </a:rPr>
              <a:t>επίπεδο</a:t>
            </a:r>
            <a:r>
              <a:rPr lang="en-US" sz="1400" dirty="0">
                <a:ea typeface="Verdana" panose="020B0604030504040204" pitchFamily="34" charset="0"/>
              </a:rPr>
              <a:t> NQF6 </a:t>
            </a:r>
            <a:r>
              <a:rPr lang="el-GR" sz="1400" dirty="0">
                <a:ea typeface="Verdana" panose="020B0604030504040204" pitchFamily="34" charset="0"/>
              </a:rPr>
              <a:t>και</a:t>
            </a:r>
            <a:r>
              <a:rPr lang="en-US" sz="1400" dirty="0">
                <a:ea typeface="Verdana" panose="020B0604030504040204" pitchFamily="34" charset="0"/>
              </a:rPr>
              <a:t> </a:t>
            </a:r>
            <a:r>
              <a:rPr lang="el-GR" sz="1400" dirty="0">
                <a:ea typeface="Verdana" panose="020B0604030504040204" pitchFamily="34" charset="0"/>
              </a:rPr>
              <a:t>έχουν</a:t>
            </a:r>
            <a:r>
              <a:rPr lang="en-US" sz="1400" dirty="0">
                <a:ea typeface="Verdana" panose="020B0604030504040204" pitchFamily="34" charset="0"/>
              </a:rPr>
              <a:t> </a:t>
            </a:r>
            <a:r>
              <a:rPr lang="el-GR" sz="1400" dirty="0">
                <a:ea typeface="Verdana" panose="020B0604030504040204" pitchFamily="34" charset="0"/>
              </a:rPr>
              <a:t>επαγγελματικούς</a:t>
            </a:r>
            <a:r>
              <a:rPr lang="en-US" sz="1400" dirty="0">
                <a:ea typeface="Verdana" panose="020B0604030504040204" pitchFamily="34" charset="0"/>
              </a:rPr>
              <a:t> </a:t>
            </a:r>
            <a:r>
              <a:rPr lang="el-GR" sz="1400" dirty="0">
                <a:ea typeface="Verdana" panose="020B0604030504040204" pitchFamily="34" charset="0"/>
              </a:rPr>
              <a:t>κλάδους</a:t>
            </a:r>
            <a:r>
              <a:rPr lang="en-US" sz="1400" dirty="0">
                <a:ea typeface="Verdana" panose="020B0604030504040204" pitchFamily="34" charset="0"/>
              </a:rPr>
              <a:t> </a:t>
            </a:r>
            <a:r>
              <a:rPr lang="el-GR" sz="1400" dirty="0">
                <a:ea typeface="Verdana" panose="020B0604030504040204" pitchFamily="34" charset="0"/>
              </a:rPr>
              <a:t>σπουδών</a:t>
            </a:r>
            <a:r>
              <a:rPr lang="en-US" sz="1400" dirty="0">
                <a:ea typeface="Verdana" panose="020B0604030504040204" pitchFamily="34" charset="0"/>
              </a:rPr>
              <a:t> </a:t>
            </a:r>
            <a:r>
              <a:rPr lang="el-GR" sz="1400" dirty="0">
                <a:ea typeface="Verdana" panose="020B0604030504040204" pitchFamily="34" charset="0"/>
              </a:rPr>
              <a:t>πιστοποιημένους</a:t>
            </a:r>
            <a:r>
              <a:rPr lang="en-US" sz="1400" dirty="0">
                <a:ea typeface="Verdana" panose="020B0604030504040204" pitchFamily="34" charset="0"/>
              </a:rPr>
              <a:t> </a:t>
            </a:r>
            <a:r>
              <a:rPr lang="el-GR" sz="1400" dirty="0">
                <a:ea typeface="Verdana" panose="020B0604030504040204" pitchFamily="34" charset="0"/>
              </a:rPr>
              <a:t>από</a:t>
            </a:r>
            <a:r>
              <a:rPr lang="en-US" sz="1400" dirty="0">
                <a:ea typeface="Verdana" panose="020B0604030504040204" pitchFamily="34" charset="0"/>
              </a:rPr>
              <a:t> </a:t>
            </a:r>
            <a:r>
              <a:rPr lang="el-GR" sz="1400" dirty="0">
                <a:ea typeface="Verdana" panose="020B0604030504040204" pitchFamily="34" charset="0"/>
              </a:rPr>
              <a:t>το</a:t>
            </a:r>
            <a:r>
              <a:rPr lang="en-US" sz="1400" dirty="0">
                <a:ea typeface="Verdana" panose="020B0604030504040204" pitchFamily="34" charset="0"/>
              </a:rPr>
              <a:t> </a:t>
            </a:r>
            <a:r>
              <a:rPr lang="el-GR" sz="1400" dirty="0">
                <a:ea typeface="Verdana" panose="020B0604030504040204" pitchFamily="34" charset="0"/>
              </a:rPr>
              <a:t>ΔΙΠΑΕ</a:t>
            </a:r>
            <a:r>
              <a:rPr lang="en-US" sz="1400" dirty="0">
                <a:ea typeface="Verdana" panose="020B0604030504040204" pitchFamily="34" charset="0"/>
              </a:rPr>
              <a:t>, O</a:t>
            </a:r>
            <a:r>
              <a:rPr lang="el-GR" sz="1400" dirty="0" err="1">
                <a:ea typeface="Verdana" panose="020B0604030504040204" pitchFamily="34" charset="0"/>
              </a:rPr>
              <a:t>ργανισμοί</a:t>
            </a:r>
            <a:r>
              <a:rPr lang="el-GR" sz="1400" dirty="0">
                <a:ea typeface="Verdana" panose="020B0604030504040204" pitchFamily="34" charset="0"/>
              </a:rPr>
              <a:t>/Κέντρα</a:t>
            </a:r>
            <a:r>
              <a:rPr lang="en-US" sz="1400" dirty="0">
                <a:ea typeface="Verdana" panose="020B0604030504040204" pitchFamily="34" charset="0"/>
              </a:rPr>
              <a:t> </a:t>
            </a:r>
            <a:r>
              <a:rPr lang="el-GR" sz="1400" dirty="0">
                <a:ea typeface="Verdana" panose="020B0604030504040204" pitchFamily="34" charset="0"/>
              </a:rPr>
              <a:t>αρχικής</a:t>
            </a:r>
            <a:r>
              <a:rPr lang="en-US" sz="1400" dirty="0">
                <a:ea typeface="Verdana" panose="020B0604030504040204" pitchFamily="34" charset="0"/>
              </a:rPr>
              <a:t> </a:t>
            </a:r>
            <a:r>
              <a:rPr lang="el-GR" sz="1400" dirty="0">
                <a:ea typeface="Verdana" panose="020B0604030504040204" pitchFamily="34" charset="0"/>
              </a:rPr>
              <a:t>επαγγελματικής</a:t>
            </a:r>
            <a:r>
              <a:rPr lang="en-US" sz="1400" dirty="0">
                <a:ea typeface="Verdana" panose="020B0604030504040204" pitchFamily="34" charset="0"/>
              </a:rPr>
              <a:t> </a:t>
            </a:r>
            <a:r>
              <a:rPr lang="el-GR" sz="1400" dirty="0">
                <a:ea typeface="Verdana" panose="020B0604030504040204" pitchFamily="34" charset="0"/>
              </a:rPr>
              <a:t>κατάρτισης</a:t>
            </a:r>
            <a:r>
              <a:rPr lang="en-US" sz="1400" dirty="0">
                <a:ea typeface="Verdana" panose="020B0604030504040204" pitchFamily="34" charset="0"/>
              </a:rPr>
              <a:t> </a:t>
            </a:r>
            <a:r>
              <a:rPr lang="el-GR" sz="1400" dirty="0">
                <a:ea typeface="Verdana" panose="020B0604030504040204" pitchFamily="34" charset="0"/>
              </a:rPr>
              <a:t>(</a:t>
            </a:r>
            <a:r>
              <a:rPr lang="el-GR" sz="1400" dirty="0" err="1">
                <a:ea typeface="Verdana" panose="020B0604030504040204" pitchFamily="34" charset="0"/>
              </a:rPr>
              <a:t>iVET</a:t>
            </a:r>
            <a:r>
              <a:rPr lang="el-GR" sz="1400" dirty="0">
                <a:ea typeface="Verdana" panose="020B0604030504040204" pitchFamily="34" charset="0"/>
              </a:rPr>
              <a:t>) ή</a:t>
            </a:r>
            <a:r>
              <a:rPr lang="en-US" sz="1400" dirty="0">
                <a:ea typeface="Verdana" panose="020B0604030504040204" pitchFamily="34" charset="0"/>
              </a:rPr>
              <a:t> </a:t>
            </a:r>
            <a:r>
              <a:rPr lang="el-GR" sz="1400" dirty="0">
                <a:ea typeface="Verdana" panose="020B0604030504040204" pitchFamily="34" charset="0"/>
              </a:rPr>
              <a:t>συνεχούς</a:t>
            </a:r>
            <a:r>
              <a:rPr lang="en-US" sz="1400" dirty="0">
                <a:ea typeface="Verdana" panose="020B0604030504040204" pitchFamily="34" charset="0"/>
              </a:rPr>
              <a:t> </a:t>
            </a:r>
            <a:r>
              <a:rPr lang="el-GR" sz="1400" dirty="0">
                <a:ea typeface="Verdana" panose="020B0604030504040204" pitchFamily="34" charset="0"/>
              </a:rPr>
              <a:t>επαγγελματικής</a:t>
            </a:r>
            <a:r>
              <a:rPr lang="en-US" sz="1400" dirty="0">
                <a:ea typeface="Verdana" panose="020B0604030504040204" pitchFamily="34" charset="0"/>
              </a:rPr>
              <a:t> </a:t>
            </a:r>
            <a:r>
              <a:rPr lang="el-GR" sz="1400" dirty="0">
                <a:ea typeface="Verdana" panose="020B0604030504040204" pitchFamily="34" charset="0"/>
              </a:rPr>
              <a:t>εκπαίδευσης</a:t>
            </a:r>
            <a:r>
              <a:rPr lang="en-US" sz="1400" dirty="0">
                <a:ea typeface="Verdana" panose="020B0604030504040204" pitchFamily="34" charset="0"/>
              </a:rPr>
              <a:t> </a:t>
            </a:r>
            <a:r>
              <a:rPr lang="el-GR" sz="1400" dirty="0">
                <a:ea typeface="Verdana" panose="020B0604030504040204" pitchFamily="34" charset="0"/>
              </a:rPr>
              <a:t>και</a:t>
            </a:r>
            <a:r>
              <a:rPr lang="en-US" sz="1400" dirty="0">
                <a:ea typeface="Verdana" panose="020B0604030504040204" pitchFamily="34" charset="0"/>
              </a:rPr>
              <a:t> </a:t>
            </a:r>
            <a:r>
              <a:rPr lang="el-GR" sz="1400" dirty="0">
                <a:ea typeface="Verdana" panose="020B0604030504040204" pitchFamily="34" charset="0"/>
              </a:rPr>
              <a:t>Κατάρτισης (CVET),</a:t>
            </a:r>
            <a:r>
              <a:rPr lang="en-US" sz="1400" dirty="0">
                <a:ea typeface="Verdana" panose="020B0604030504040204" pitchFamily="34" charset="0"/>
              </a:rPr>
              <a:t> T</a:t>
            </a:r>
            <a:r>
              <a:rPr lang="el-GR" sz="1400" dirty="0" err="1">
                <a:ea typeface="Verdana" panose="020B0604030504040204" pitchFamily="34" charset="0"/>
              </a:rPr>
              <a:t>οπικοί</a:t>
            </a:r>
            <a:r>
              <a:rPr lang="el-GR" sz="1400" dirty="0">
                <a:ea typeface="Verdana" panose="020B0604030504040204" pitchFamily="34" charset="0"/>
              </a:rPr>
              <a:t>/Εθνικοί</a:t>
            </a:r>
            <a:r>
              <a:rPr lang="en-US" sz="1400" dirty="0">
                <a:ea typeface="Verdana" panose="020B0604030504040204" pitchFamily="34" charset="0"/>
              </a:rPr>
              <a:t> </a:t>
            </a:r>
            <a:r>
              <a:rPr lang="el-GR" sz="1400" dirty="0">
                <a:ea typeface="Verdana" panose="020B0604030504040204" pitchFamily="34" charset="0"/>
              </a:rPr>
              <a:t>φορείς</a:t>
            </a:r>
            <a:r>
              <a:rPr lang="en-US" sz="1400" dirty="0">
                <a:ea typeface="Verdana" panose="020B0604030504040204" pitchFamily="34" charset="0"/>
              </a:rPr>
              <a:t> </a:t>
            </a:r>
            <a:r>
              <a:rPr lang="el-GR" sz="1400" dirty="0">
                <a:ea typeface="Verdana" panose="020B0604030504040204" pitchFamily="34" charset="0"/>
              </a:rPr>
              <a:t>ΕΕΚ</a:t>
            </a:r>
          </a:p>
          <a:p>
            <a:pPr marL="257175" indent="-257175" algn="just">
              <a:buFont typeface="Arial" panose="020B0604020202020204" pitchFamily="34" charset="0"/>
              <a:buChar char="•"/>
            </a:pPr>
            <a:endParaRPr lang="el-GR" sz="1400" dirty="0">
              <a:ea typeface="Verdana" panose="020B0604030504040204" pitchFamily="34" charset="0"/>
            </a:endParaRPr>
          </a:p>
          <a:p>
            <a:pPr marL="214313" indent="-214313" algn="just">
              <a:buFont typeface="Arial" panose="020B0604020202020204" pitchFamily="34" charset="0"/>
              <a:buChar char="•"/>
              <a:defRPr/>
            </a:pPr>
            <a:r>
              <a:rPr lang="el-GR" sz="1400" b="1" dirty="0">
                <a:solidFill>
                  <a:srgbClr val="FF0000"/>
                </a:solidFill>
                <a:ea typeface="Verdana" panose="020B0604030504040204" pitchFamily="34" charset="0"/>
              </a:rPr>
              <a:t>Σχολική εκπαίδευση</a:t>
            </a:r>
            <a:r>
              <a:rPr lang="en-CY" sz="1400" dirty="0">
                <a:solidFill>
                  <a:schemeClr val="tx1">
                    <a:lumMod val="75000"/>
                    <a:lumOff val="25000"/>
                  </a:schemeClr>
                </a:solidFill>
                <a:ea typeface="Verdana" panose="020B0604030504040204" pitchFamily="34" charset="0"/>
                <a:cs typeface="Calibri" panose="020F0502020204030204" pitchFamily="34" charset="0"/>
              </a:rPr>
              <a:t>:</a:t>
            </a:r>
            <a:r>
              <a:rPr lang="el-GR" sz="1400" dirty="0">
                <a:solidFill>
                  <a:schemeClr val="tx1">
                    <a:lumMod val="75000"/>
                    <a:lumOff val="25000"/>
                  </a:schemeClr>
                </a:solidFill>
                <a:ea typeface="Verdana" panose="020B0604030504040204" pitchFamily="34" charset="0"/>
              </a:rPr>
              <a:t> </a:t>
            </a:r>
            <a:r>
              <a:rPr lang="el-GR" sz="1400" dirty="0" err="1">
                <a:ea typeface="Verdana" panose="020B0604030504040204" pitchFamily="34" charset="0"/>
              </a:rPr>
              <a:t>Προδημοτικές</a:t>
            </a:r>
            <a:r>
              <a:rPr lang="el-GR" sz="1400" dirty="0">
                <a:ea typeface="Verdana" panose="020B0604030504040204" pitchFamily="34" charset="0"/>
              </a:rPr>
              <a:t>, Δημοτικά Σχολεία, Γυμνάσια και Λύκεια Μέσης Γενικής Εκπαίδευσης πλήρως αναγνωρισμένα από το ΥΠΑΝ (συμπεριλαμβανομένων και ειδικών σχολείων, σχολείων νοσοκομείων, αθλητικών και μουσικών σχολείων), Ιδιωτικοί και κρατικοί  βρεφοκομικοί και παιδοκομικοί σταθμοί, ΥΠΑΝ, Παιδαγωγικό </a:t>
            </a:r>
            <a:r>
              <a:rPr lang="en-GB" sz="1400" dirty="0">
                <a:ea typeface="Verdana" panose="020B0604030504040204" pitchFamily="34" charset="0"/>
              </a:rPr>
              <a:t>I</a:t>
            </a:r>
            <a:r>
              <a:rPr lang="el-GR" sz="1400" dirty="0" err="1">
                <a:ea typeface="Verdana" panose="020B0604030504040204" pitchFamily="34" charset="0"/>
              </a:rPr>
              <a:t>νστιτούτο</a:t>
            </a:r>
            <a:r>
              <a:rPr lang="el-GR" sz="1400" dirty="0">
                <a:ea typeface="Verdana" panose="020B0604030504040204" pitchFamily="34" charset="0"/>
              </a:rPr>
              <a:t>, Επαρχιακά Γραφεία, Διευθύνσεις Εκπαίδευσης </a:t>
            </a:r>
            <a:r>
              <a:rPr lang="en-GB" sz="1400" dirty="0">
                <a:ea typeface="Verdana" panose="020B0604030504040204" pitchFamily="34" charset="0"/>
              </a:rPr>
              <a:t>Y</a:t>
            </a:r>
            <a:r>
              <a:rPr lang="el-GR" sz="1400" dirty="0">
                <a:ea typeface="Verdana" panose="020B0604030504040204" pitchFamily="34" charset="0"/>
              </a:rPr>
              <a:t>ΠΑΝ, Υπηρεσία Συμβουλευτικής και Επαγγελματικής Αγωγής του ΥΠΑΝ, Υπηρεσία Εκπαιδευτικής Ψυχολογίας του ΥΠΑΝ</a:t>
            </a:r>
          </a:p>
          <a:p>
            <a:pPr marL="214313" indent="-214313" algn="just">
              <a:buFont typeface="Arial" panose="020B0604020202020204" pitchFamily="34" charset="0"/>
              <a:buChar char="•"/>
              <a:defRPr/>
            </a:pPr>
            <a:endParaRPr lang="el-GR" sz="1400" dirty="0">
              <a:ea typeface="Verdana" panose="020B0604030504040204" pitchFamily="34" charset="0"/>
            </a:endParaRPr>
          </a:p>
          <a:p>
            <a:pPr marL="214313" indent="-214313" algn="just">
              <a:buFont typeface="Arial" panose="020B0604020202020204" pitchFamily="34" charset="0"/>
              <a:buChar char="•"/>
            </a:pPr>
            <a:r>
              <a:rPr lang="el-GR" sz="1400" b="1" dirty="0">
                <a:solidFill>
                  <a:srgbClr val="FF0000"/>
                </a:solidFill>
                <a:ea typeface="Verdana" panose="020B0604030504040204" pitchFamily="34" charset="0"/>
              </a:rPr>
              <a:t>Εκπαίδευση Ενηλίκων: </a:t>
            </a:r>
            <a:r>
              <a:rPr lang="el-GR" sz="1400" dirty="0">
                <a:ea typeface="Verdana" panose="020B0604030504040204" pitchFamily="34" charset="0"/>
              </a:rPr>
              <a:t>Εσπερινά Γυμνάσια – Λύκεια (εξαιρούνται Εσπερινές Τεχνικές Σχολές), Επιμορφωτικά Κέντρα, MKO, Δήμοι/</a:t>
            </a:r>
            <a:r>
              <a:rPr lang="el-GR" sz="1400" dirty="0" err="1">
                <a:ea typeface="Verdana" panose="020B0604030504040204" pitchFamily="34" charset="0"/>
              </a:rPr>
              <a:t>Kοινοτικά</a:t>
            </a:r>
            <a:r>
              <a:rPr lang="el-GR" sz="1400" dirty="0">
                <a:ea typeface="Verdana" panose="020B0604030504040204" pitchFamily="34" charset="0"/>
              </a:rPr>
              <a:t> Συμβούλια, Πολιτιστικά ιδρύματα, Βιβλιοθήκες, Μουσεία, Σύνδεσμοι γονέων</a:t>
            </a:r>
            <a:r>
              <a:rPr lang="en-US" sz="1400" dirty="0">
                <a:ea typeface="Verdana" panose="020B0604030504040204" pitchFamily="34" charset="0"/>
              </a:rPr>
              <a:t>, </a:t>
            </a:r>
            <a:r>
              <a:rPr lang="el-GR" sz="1400" dirty="0">
                <a:ea typeface="Verdana" panose="020B0604030504040204" pitchFamily="34" charset="0"/>
              </a:rPr>
              <a:t>Κέντρα απασχόλησης ενηλίκων με ειδικές ανάγκες</a:t>
            </a:r>
            <a:r>
              <a:rPr lang="en-US" sz="1400" dirty="0">
                <a:ea typeface="Verdana" panose="020B0604030504040204" pitchFamily="34" charset="0"/>
              </a:rPr>
              <a:t> , </a:t>
            </a:r>
            <a:r>
              <a:rPr lang="el-GR" sz="1400" dirty="0">
                <a:ea typeface="Verdana" panose="020B0604030504040204" pitchFamily="34" charset="0"/>
              </a:rPr>
              <a:t>Ερευνητικά Κέντρα</a:t>
            </a:r>
            <a:r>
              <a:rPr lang="en-GB" sz="1400" dirty="0">
                <a:ea typeface="Verdana" panose="020B0604030504040204" pitchFamily="34" charset="0"/>
              </a:rPr>
              <a:t>, </a:t>
            </a:r>
            <a:r>
              <a:rPr lang="el-GR" sz="1400" dirty="0">
                <a:ea typeface="Verdana" panose="020B0604030504040204" pitchFamily="34" charset="0"/>
              </a:rPr>
              <a:t>Πανεπιστήμια</a:t>
            </a:r>
            <a:r>
              <a:rPr lang="en-US" sz="1400" dirty="0">
                <a:ea typeface="Verdana" panose="020B0604030504040204" pitchFamily="34" charset="0"/>
              </a:rPr>
              <a:t>, </a:t>
            </a:r>
            <a:r>
              <a:rPr lang="el-GR" sz="1400" dirty="0">
                <a:ea typeface="Verdana" panose="020B0604030504040204" pitchFamily="34" charset="0"/>
              </a:rPr>
              <a:t>Ανθρωπιστικές οργανώσεις</a:t>
            </a:r>
            <a:endParaRPr lang="en-US" sz="1400" dirty="0">
              <a:ea typeface="Verdana" panose="020B0604030504040204" pitchFamily="34" charset="0"/>
            </a:endParaRPr>
          </a:p>
          <a:p>
            <a:pPr algn="ctr"/>
            <a:endParaRPr lang="en-US" sz="1238" dirty="0">
              <a:ea typeface="Verdana" panose="020B0604030504040204" pitchFamily="34" charset="0"/>
            </a:endParaRPr>
          </a:p>
          <a:p>
            <a:pPr algn="ctr"/>
            <a:endParaRPr lang="en-GB" sz="1350" b="1" dirty="0">
              <a:solidFill>
                <a:schemeClr val="tx1">
                  <a:lumMod val="75000"/>
                  <a:lumOff val="25000"/>
                </a:schemeClr>
              </a:solidFill>
              <a:ea typeface="Verdana" panose="020B0604030504040204" pitchFamily="34" charset="0"/>
            </a:endParaRPr>
          </a:p>
          <a:p>
            <a:pPr algn="ctr"/>
            <a:r>
              <a:rPr lang="el-GR" sz="1600" b="1" dirty="0">
                <a:solidFill>
                  <a:schemeClr val="tx1">
                    <a:lumMod val="75000"/>
                    <a:lumOff val="25000"/>
                  </a:schemeClr>
                </a:solidFill>
                <a:ea typeface="Verdana" panose="020B0604030504040204" pitchFamily="34" charset="0"/>
              </a:rPr>
              <a:t>Αναλυτικός</a:t>
            </a:r>
            <a:r>
              <a:rPr lang="el-GR" sz="1600" b="1" dirty="0">
                <a:ea typeface="Verdana" panose="020B0604030504040204" pitchFamily="34" charset="0"/>
              </a:rPr>
              <a:t> </a:t>
            </a:r>
            <a:r>
              <a:rPr lang="el-GR" sz="1600" b="1" dirty="0">
                <a:ea typeface="Verdana" panose="020B0604030504040204" pitchFamily="34" charset="0"/>
                <a:hlinkClick r:id="rId3"/>
              </a:rPr>
              <a:t>κατάλογος επιλέξιμων οργανισμών </a:t>
            </a:r>
            <a:r>
              <a:rPr lang="el-GR" sz="1600" b="1" dirty="0">
                <a:solidFill>
                  <a:schemeClr val="tx1">
                    <a:lumMod val="75000"/>
                    <a:lumOff val="25000"/>
                  </a:schemeClr>
                </a:solidFill>
                <a:ea typeface="Verdana" panose="020B0604030504040204" pitchFamily="34" charset="0"/>
              </a:rPr>
              <a:t>διαθέσιμος στην ιστοσελίδα </a:t>
            </a:r>
            <a:endParaRPr lang="en-GB" sz="1600" b="1" dirty="0">
              <a:solidFill>
                <a:schemeClr val="tx1">
                  <a:lumMod val="75000"/>
                  <a:lumOff val="25000"/>
                </a:schemeClr>
              </a:solidFill>
              <a:ea typeface="Verdana" panose="020B0604030504040204" pitchFamily="34" charset="0"/>
            </a:endParaRPr>
          </a:p>
          <a:p>
            <a:pPr algn="ctr"/>
            <a:r>
              <a:rPr lang="el-GR" sz="1600" b="1" dirty="0">
                <a:solidFill>
                  <a:schemeClr val="tx1">
                    <a:lumMod val="75000"/>
                    <a:lumOff val="25000"/>
                  </a:schemeClr>
                </a:solidFill>
                <a:ea typeface="Verdana" panose="020B0604030504040204" pitchFamily="34" charset="0"/>
              </a:rPr>
              <a:t>του ΙΔΕΠ Διά Βίου Μάθησης </a:t>
            </a:r>
            <a:endParaRPr lang="en-US" sz="1600" b="1" dirty="0">
              <a:solidFill>
                <a:schemeClr val="tx1">
                  <a:lumMod val="75000"/>
                  <a:lumOff val="25000"/>
                </a:schemeClr>
              </a:solidFill>
              <a:ea typeface="Verdana" panose="020B0604030504040204" pitchFamily="34" charset="0"/>
            </a:endParaRPr>
          </a:p>
          <a:p>
            <a:pPr algn="ctr"/>
            <a:endParaRPr lang="en-US" sz="1600" b="1" i="1" dirty="0">
              <a:solidFill>
                <a:srgbClr val="FF0000"/>
              </a:solidFill>
              <a:latin typeface="Verdana" panose="020B0604030504040204" pitchFamily="34" charset="0"/>
            </a:endParaRPr>
          </a:p>
          <a:p>
            <a:endParaRPr lang="el-GR" sz="1500" dirty="0">
              <a:solidFill>
                <a:schemeClr val="tx1">
                  <a:lumMod val="75000"/>
                  <a:lumOff val="25000"/>
                </a:schemeClr>
              </a:solidFill>
              <a:ea typeface="Verdana" panose="020B0604030504040204" pitchFamily="34" charset="0"/>
            </a:endParaRPr>
          </a:p>
          <a:p>
            <a:endParaRPr lang="el-GR" sz="1350" dirty="0">
              <a:solidFill>
                <a:schemeClr val="tx1">
                  <a:lumMod val="75000"/>
                  <a:lumOff val="25000"/>
                </a:schemeClr>
              </a:solidFill>
              <a:latin typeface="Verdana" panose="020B0604030504040204" pitchFamily="34" charset="0"/>
              <a:ea typeface="Verdana" panose="020B0604030504040204" pitchFamily="34" charset="0"/>
            </a:endParaRPr>
          </a:p>
          <a:p>
            <a:pPr marL="128588" indent="-128588" algn="just">
              <a:buFont typeface="Courier New" panose="02070309020205020404" pitchFamily="49" charset="0"/>
              <a:buChar char="o"/>
            </a:pP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a:p>
            <a:pPr marL="0" lvl="1" algn="ctr" defTabSz="685800">
              <a:spcBef>
                <a:spcPct val="20000"/>
              </a:spcBef>
              <a:defRPr/>
            </a:pPr>
            <a:endParaRPr lang="el-GR" sz="2100" kern="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1" algn="ctr" defTabSz="685800">
              <a:spcBef>
                <a:spcPct val="20000"/>
              </a:spcBef>
              <a:defRPr/>
            </a:pPr>
            <a:endParaRPr lang="el-GR" sz="1275" kern="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just" defTabSz="685800">
              <a:spcBef>
                <a:spcPct val="20000"/>
              </a:spcBef>
              <a:defRPr/>
            </a:pPr>
            <a:endParaRPr lang="el-GR" sz="1650" b="1"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500" b="1" u="sng"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650" u="sng"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650" b="1" u="sng"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650" b="1" u="sng" kern="0" dirty="0">
              <a:solidFill>
                <a:prstClr val="black"/>
              </a:solidFill>
              <a:latin typeface="Verdana" panose="020B0604030504040204" pitchFamily="34" charset="0"/>
              <a:ea typeface="Verdana" panose="020B0604030504040204" pitchFamily="34" charset="0"/>
            </a:endParaRPr>
          </a:p>
          <a:p>
            <a:pPr algn="just" defTabSz="685800">
              <a:spcBef>
                <a:spcPct val="20000"/>
              </a:spcBef>
              <a:defRPr/>
            </a:pPr>
            <a:endParaRPr lang="el-GR" sz="1650" b="1" u="sng"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650" b="1"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q"/>
              <a:defRPr/>
            </a:pPr>
            <a:endParaRPr lang="el-GR" sz="1650" b="1"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500" b="1" kern="0" dirty="0">
              <a:solidFill>
                <a:prstClr val="black"/>
              </a:solidFill>
              <a:latin typeface="Verdana" panose="020B0604030504040204" pitchFamily="34" charset="0"/>
              <a:ea typeface="Verdana" panose="020B0604030504040204" pitchFamily="34" charset="0"/>
            </a:endParaRPr>
          </a:p>
          <a:p>
            <a:pPr algn="just" defTabSz="685800">
              <a:spcBef>
                <a:spcPct val="20000"/>
              </a:spcBef>
              <a:defRPr/>
            </a:pPr>
            <a:endParaRPr lang="el-GR" sz="1650" b="1" kern="0" dirty="0">
              <a:solidFill>
                <a:prstClr val="black"/>
              </a:solidFill>
              <a:latin typeface="Verdana" panose="020B0604030504040204" pitchFamily="34" charset="0"/>
              <a:ea typeface="Verdana" panose="020B0604030504040204" pitchFamily="34" charset="0"/>
            </a:endParaRPr>
          </a:p>
          <a:p>
            <a:pPr algn="just" defTabSz="685800">
              <a:spcBef>
                <a:spcPct val="20000"/>
              </a:spcBef>
              <a:defRPr/>
            </a:pPr>
            <a:endParaRPr lang="el-GR" sz="1650" b="1" kern="0" dirty="0">
              <a:solidFill>
                <a:prstClr val="black"/>
              </a:solidFill>
              <a:latin typeface="Verdana" panose="020B0604030504040204" pitchFamily="34" charset="0"/>
              <a:ea typeface="Verdana" panose="020B0604030504040204" pitchFamily="34" charset="0"/>
            </a:endParaRPr>
          </a:p>
          <a:p>
            <a:pPr algn="ctr" defTabSz="685800">
              <a:spcBef>
                <a:spcPct val="20000"/>
              </a:spcBef>
              <a:defRPr/>
            </a:pPr>
            <a:endParaRPr lang="el-GR" sz="1650" kern="0" dirty="0">
              <a:solidFill>
                <a:prstClr val="black">
                  <a:lumMod val="75000"/>
                  <a:lumOff val="25000"/>
                </a:prstClr>
              </a:solidFill>
              <a:latin typeface="Verdana" panose="020B0604030504040204" pitchFamily="34" charset="0"/>
              <a:ea typeface="Verdana" panose="020B0604030504040204" pitchFamily="34" charset="0"/>
            </a:endParaRPr>
          </a:p>
          <a:p>
            <a:pPr algn="ctr" defTabSz="685800">
              <a:spcBef>
                <a:spcPct val="20000"/>
              </a:spcBef>
              <a:defRPr/>
            </a:pPr>
            <a:endParaRPr lang="el-GR" sz="3000" kern="0" dirty="0">
              <a:solidFill>
                <a:prstClr val="black">
                  <a:lumMod val="75000"/>
                  <a:lumOff val="25000"/>
                </a:prstClr>
              </a:solidFill>
              <a:latin typeface="Verdana" panose="020B0604030504040204" pitchFamily="34" charset="0"/>
              <a:ea typeface="Verdana" panose="020B0604030504040204" pitchFamily="34" charset="0"/>
            </a:endParaRPr>
          </a:p>
        </p:txBody>
      </p:sp>
      <p:sp>
        <p:nvSpPr>
          <p:cNvPr id="3" name="Title 1">
            <a:extLst>
              <a:ext uri="{FF2B5EF4-FFF2-40B4-BE49-F238E27FC236}">
                <a16:creationId xmlns:a16="http://schemas.microsoft.com/office/drawing/2014/main" id="{C43BA907-9139-7FF6-11FE-6F79900530E5}"/>
              </a:ext>
            </a:extLst>
          </p:cNvPr>
          <p:cNvSpPr txBox="1">
            <a:spLocks/>
          </p:cNvSpPr>
          <p:nvPr/>
        </p:nvSpPr>
        <p:spPr>
          <a:xfrm>
            <a:off x="524571" y="-233831"/>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Επιλέξιμοι Οργανισμοί</a:t>
            </a:r>
            <a:endParaRPr lang="en-GB" sz="32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19405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C6D5-43A2-9E37-9D15-3A2CAEB20DED}"/>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1B4A771-6A19-9352-D920-72714B71AFA7}"/>
              </a:ext>
            </a:extLst>
          </p:cNvPr>
          <p:cNvSpPr txBox="1">
            <a:spLocks/>
          </p:cNvSpPr>
          <p:nvPr/>
        </p:nvSpPr>
        <p:spPr>
          <a:xfrm>
            <a:off x="-108520" y="692696"/>
            <a:ext cx="9178180" cy="5072987"/>
          </a:xfrm>
          <a:prstGeom prst="rect">
            <a:avLst/>
          </a:prstGeom>
        </p:spPr>
        <p:txBody>
          <a:bodyPr vert="horz" lIns="68580" tIns="34290" rIns="68580" bIns="3429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0038" lvl="1" indent="0" algn="just">
              <a:lnSpc>
                <a:spcPct val="120000"/>
              </a:lnSpc>
              <a:spcBef>
                <a:spcPts val="0"/>
              </a:spcBef>
              <a:buNone/>
              <a:defRPr/>
            </a:pPr>
            <a:r>
              <a:rPr lang="el-GR" sz="7200" b="1" dirty="0">
                <a:ea typeface="Verdana" panose="020B0604030504040204" pitchFamily="34" charset="0"/>
              </a:rPr>
              <a:t>Για τη ΣΕ</a:t>
            </a:r>
            <a:r>
              <a:rPr lang="en-US" sz="7200" b="1" dirty="0">
                <a:ea typeface="Verdana" panose="020B0604030504040204" pitchFamily="34" charset="0"/>
              </a:rPr>
              <a:t>:</a:t>
            </a:r>
            <a:endParaRPr lang="el-GR" sz="7200" b="1" dirty="0">
              <a:ea typeface="Verdana" panose="020B0604030504040204" pitchFamily="34" charset="0"/>
            </a:endParaRP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Εκπαιδευτικοί &amp; Μέλη Διεύθυνσης Δημόσιων και Ιδιωτικών Σχολείων όλων των βαθμίδων </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Σύμβουλοι, Εκπαιδευτικοί Ψυχολόγοι</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Σχολικοί Επιθεωρητές</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Προϊστάμενοι</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Λειτουργοί Επαρχιακών Γραφείων Παιδείας</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Διευθυντές</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Λειτουργοί Διευθύνσεων Εκπαίδευσης ΥΠΑΝ</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Αποσπασμένοι εκπαιδευτικοί στο Παιδαγωγικό Ινστιτούτο κτλ.</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Προσωπικό δημόσιων φορέων και συντονιστικών σωμάτων που δραστηριοποιούνται στον τομέα της Σχολικής Εκπαίδευσης</a:t>
            </a:r>
            <a:endParaRPr lang="en-US" sz="6400" dirty="0">
              <a:ea typeface="Verdana" panose="020B0604030504040204" pitchFamily="34" charset="0"/>
            </a:endParaRPr>
          </a:p>
          <a:p>
            <a:pPr marL="342900" lvl="1" indent="0">
              <a:lnSpc>
                <a:spcPct val="120000"/>
              </a:lnSpc>
              <a:spcBef>
                <a:spcPts val="0"/>
              </a:spcBef>
              <a:buNone/>
              <a:defRPr/>
            </a:pPr>
            <a:r>
              <a:rPr lang="el-GR" sz="7200" b="1" dirty="0">
                <a:ea typeface="Verdana" panose="020B0604030504040204" pitchFamily="34" charset="0"/>
              </a:rPr>
              <a:t>Για την ΕΕΚ</a:t>
            </a:r>
            <a:r>
              <a:rPr lang="en-US" sz="7200" b="1" dirty="0">
                <a:ea typeface="Verdana" panose="020B0604030504040204" pitchFamily="34" charset="0"/>
              </a:rPr>
              <a:t>:</a:t>
            </a:r>
            <a:endParaRPr lang="el-GR" sz="72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Εκπαιδευτικοί &amp; Μέλη της Διεύθυνσης Δευτεροβάθμιων Τεχνικών και Επαγγελματικών Σχολών Εκπαίδευσης και Κατάρτισης (ΤΕΣΕΚ)</a:t>
            </a:r>
            <a:endParaRPr lang="en-US" sz="6400"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Εκπαιδευτές σε ιδρύματα/κέντρα αρχικής και συνεχούς ΕΕΚ </a:t>
            </a:r>
            <a:endParaRPr lang="en-US" sz="6400" b="1"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Εκπαιδευτικοί Εσπερινών Γυμνασίων – Λυκείων </a:t>
            </a:r>
          </a:p>
          <a:p>
            <a:pPr lvl="1"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Λειτουργοί Διεθνούς Κινητικότητας (International </a:t>
            </a:r>
            <a:r>
              <a:rPr lang="el-GR" sz="6400" dirty="0" err="1">
                <a:ea typeface="Verdana" panose="020B0604030504040204" pitchFamily="34" charset="0"/>
              </a:rPr>
              <a:t>Mobility</a:t>
            </a:r>
            <a:r>
              <a:rPr lang="el-GR" sz="6400" dirty="0">
                <a:ea typeface="Verdana" panose="020B0604030504040204" pitchFamily="34" charset="0"/>
              </a:rPr>
              <a:t> </a:t>
            </a:r>
            <a:r>
              <a:rPr lang="el-GR" sz="6400" dirty="0" err="1">
                <a:ea typeface="Verdana" panose="020B0604030504040204" pitchFamily="34" charset="0"/>
              </a:rPr>
              <a:t>Officers</a:t>
            </a:r>
            <a:r>
              <a:rPr lang="el-GR" sz="6400" dirty="0">
                <a:ea typeface="Verdana" panose="020B0604030504040204" pitchFamily="34" charset="0"/>
              </a:rPr>
              <a:t>), Σύμβουλοι</a:t>
            </a:r>
          </a:p>
          <a:p>
            <a:pPr marL="342900" lvl="1" indent="0">
              <a:lnSpc>
                <a:spcPct val="120000"/>
              </a:lnSpc>
              <a:spcBef>
                <a:spcPts val="0"/>
              </a:spcBef>
              <a:buNone/>
              <a:defRPr/>
            </a:pPr>
            <a:r>
              <a:rPr lang="el-GR" sz="7200" b="1" dirty="0">
                <a:ea typeface="Verdana" panose="020B0604030504040204" pitchFamily="34" charset="0"/>
              </a:rPr>
              <a:t>Για την ΕΕ</a:t>
            </a:r>
            <a:r>
              <a:rPr lang="en-US" sz="7200" b="1" dirty="0">
                <a:ea typeface="Verdana" panose="020B0604030504040204" pitchFamily="34" charset="0"/>
              </a:rPr>
              <a:t>:</a:t>
            </a:r>
            <a:endParaRPr lang="el-GR" sz="72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Εκπαιδευτικοί και Μέλη Διεύθυνσης Εσπερινών Γυμνασίων-Λυκείων</a:t>
            </a:r>
          </a:p>
          <a:p>
            <a:pPr lvl="1">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Προσωπικό οργανισμών που παρέχουν εκπαίδευση σε ενήλικες</a:t>
            </a:r>
            <a:r>
              <a:rPr lang="en-US" sz="6400" dirty="0">
                <a:ea typeface="Verdana" panose="020B0604030504040204" pitchFamily="34" charset="0"/>
              </a:rPr>
              <a:t> </a:t>
            </a:r>
            <a:endParaRPr lang="el-GR" sz="6400"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Προσωπικό κέντρων απασχόλησης ατόμων με ειδικές ανάγκες</a:t>
            </a:r>
          </a:p>
          <a:p>
            <a:pPr lvl="1"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Προσωπικό ΜΚΟ, Πολιτιστικών Ιδρυμάτων, Βιβλιοθηκών και Μουσείων </a:t>
            </a:r>
          </a:p>
          <a:p>
            <a:pPr marL="0" indent="0">
              <a:lnSpc>
                <a:spcPct val="120000"/>
              </a:lnSpc>
              <a:spcBef>
                <a:spcPts val="0"/>
              </a:spcBef>
              <a:buNone/>
            </a:pPr>
            <a:endParaRPr lang="en-US" sz="6400" dirty="0">
              <a:solidFill>
                <a:schemeClr val="tx1">
                  <a:lumMod val="75000"/>
                  <a:lumOff val="25000"/>
                </a:schemeClr>
              </a:solidFill>
              <a:ea typeface="Verdana" panose="020B0604030504040204" pitchFamily="34" charset="0"/>
            </a:endParaRPr>
          </a:p>
          <a:p>
            <a:pPr marL="0" indent="0" algn="ctr">
              <a:buNone/>
            </a:pPr>
            <a:r>
              <a:rPr lang="el-GR" sz="5600" b="1" dirty="0">
                <a:solidFill>
                  <a:srgbClr val="FF0000"/>
                </a:solidFill>
                <a:latin typeface="Calibri" panose="020F0502020204030204" pitchFamily="34" charset="0"/>
              </a:rPr>
              <a:t>! Ο πιο πάνω κατάλογος δεν είναι εξαντλητικός. </a:t>
            </a:r>
          </a:p>
          <a:p>
            <a:pPr marL="0" indent="0" algn="ctr">
              <a:buNone/>
            </a:pPr>
            <a:r>
              <a:rPr lang="el-GR" sz="5600" b="1" dirty="0">
                <a:solidFill>
                  <a:srgbClr val="FF0000"/>
                </a:solidFill>
                <a:latin typeface="Calibri" panose="020F0502020204030204" pitchFamily="34" charset="0"/>
              </a:rPr>
              <a:t>! Ο δικαιούχος οργανισμός θα πρέπει να είναι σε θέση να αποδείξει την εργασιακή σχέση του με τον συμμετέχοντα.</a:t>
            </a:r>
          </a:p>
          <a:p>
            <a:pPr marL="0" indent="0" algn="ctr">
              <a:buNone/>
            </a:pPr>
            <a:r>
              <a:rPr lang="el-GR" sz="5600" b="1" dirty="0">
                <a:solidFill>
                  <a:srgbClr val="FF0000"/>
                </a:solidFill>
                <a:latin typeface="Calibri" panose="020F0502020204030204" pitchFamily="34" charset="0"/>
              </a:rPr>
              <a:t>! Η συμμετοχή ατόμων με </a:t>
            </a:r>
            <a:r>
              <a:rPr lang="el-GR" sz="5600" b="1" dirty="0">
                <a:latin typeface="Calibri" panose="020F0502020204030204" pitchFamily="34" charset="0"/>
                <a:hlinkClick r:id="rId3"/>
              </a:rPr>
              <a:t>λιγότερες ευκαιρίες </a:t>
            </a:r>
            <a:r>
              <a:rPr lang="el-GR" sz="5600" b="1" dirty="0">
                <a:solidFill>
                  <a:srgbClr val="FF0000"/>
                </a:solidFill>
                <a:latin typeface="Calibri" panose="020F0502020204030204" pitchFamily="34" charset="0"/>
              </a:rPr>
              <a:t>αποτελεί προτεραιότητα του Προγράμματος.</a:t>
            </a:r>
            <a:endParaRPr lang="el-GR" sz="5600" dirty="0">
              <a:solidFill>
                <a:srgbClr val="FF0000"/>
              </a:solidFill>
              <a:latin typeface="Calibri"/>
            </a:endParaRPr>
          </a:p>
          <a:p>
            <a:pPr marL="257175" indent="-257175" defTabSz="685800">
              <a:buFont typeface="Wingdings" panose="05000000000000000000" pitchFamily="2" charset="2"/>
              <a:buChar char="§"/>
              <a:defRPr/>
            </a:pPr>
            <a:endParaRPr lang="el-GR" sz="5600" dirty="0">
              <a:solidFill>
                <a:sysClr val="windowText" lastClr="000000"/>
              </a:solidFill>
              <a:latin typeface="Calibri"/>
            </a:endParaRPr>
          </a:p>
          <a:p>
            <a:pPr marL="0" indent="0" defTabSz="685800">
              <a:buNone/>
              <a:defRPr/>
            </a:pPr>
            <a:endParaRPr lang="en-GB" sz="5600" dirty="0">
              <a:solidFill>
                <a:sysClr val="windowText" lastClr="000000"/>
              </a:solidFill>
              <a:latin typeface="Century Gothic" panose="020B0502020202020204" pitchFamily="34" charset="0"/>
            </a:endParaRPr>
          </a:p>
          <a:p>
            <a:pPr marL="0" indent="0" defTabSz="685800">
              <a:buNone/>
              <a:defRPr/>
            </a:pPr>
            <a:endParaRPr lang="el-GR" sz="5600" dirty="0">
              <a:solidFill>
                <a:sysClr val="windowText" lastClr="000000"/>
              </a:solidFill>
              <a:latin typeface="Century Gothic" panose="020B0502020202020204" pitchFamily="34" charset="0"/>
            </a:endParaRPr>
          </a:p>
          <a:p>
            <a:pPr marL="0" indent="0" defTabSz="685800">
              <a:buNone/>
              <a:defRPr/>
            </a:pPr>
            <a:endParaRPr lang="el-GR" sz="1500" dirty="0">
              <a:solidFill>
                <a:sysClr val="windowText" lastClr="000000"/>
              </a:solidFill>
              <a:latin typeface="Century Gothic" panose="020B0502020202020204" pitchFamily="34" charset="0"/>
            </a:endParaRPr>
          </a:p>
        </p:txBody>
      </p:sp>
      <p:sp>
        <p:nvSpPr>
          <p:cNvPr id="8" name="AutoShape 6" descr="Maharashtra Class 10, 12 Result: Details On Assessment, Result Date,  Admission">
            <a:extLst>
              <a:ext uri="{FF2B5EF4-FFF2-40B4-BE49-F238E27FC236}">
                <a16:creationId xmlns:a16="http://schemas.microsoft.com/office/drawing/2014/main" id="{7A479624-8C7A-ABAA-D662-CB1ADA55CC5A}"/>
              </a:ext>
            </a:extLst>
          </p:cNvPr>
          <p:cNvSpPr>
            <a:spLocks noChangeAspect="1" noChangeArrowheads="1"/>
          </p:cNvSpPr>
          <p:nvPr/>
        </p:nvSpPr>
        <p:spPr bwMode="auto">
          <a:xfrm>
            <a:off x="74340" y="87884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 name="Title 1">
            <a:extLst>
              <a:ext uri="{FF2B5EF4-FFF2-40B4-BE49-F238E27FC236}">
                <a16:creationId xmlns:a16="http://schemas.microsoft.com/office/drawing/2014/main" id="{3722A86D-4BC0-54D5-7688-A35D1C2A17BD}"/>
              </a:ext>
            </a:extLst>
          </p:cNvPr>
          <p:cNvSpPr txBox="1">
            <a:spLocks/>
          </p:cNvSpPr>
          <p:nvPr/>
        </p:nvSpPr>
        <p:spPr>
          <a:xfrm>
            <a:off x="457200" y="-129268"/>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Προσωπικό</a:t>
            </a:r>
            <a:endParaRPr lang="en-GB" sz="32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59516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6F8AAC-2DAA-0346-B3D2-B832D159BF4C}"/>
              </a:ext>
            </a:extLst>
          </p:cNvPr>
          <p:cNvSpPr txBox="1"/>
          <p:nvPr/>
        </p:nvSpPr>
        <p:spPr>
          <a:xfrm flipH="1">
            <a:off x="240030" y="900660"/>
            <a:ext cx="9009259" cy="738664"/>
          </a:xfrm>
          <a:prstGeom prst="rect">
            <a:avLst/>
          </a:prstGeom>
          <a:noFill/>
        </p:spPr>
        <p:txBody>
          <a:bodyPr wrap="square" rtlCol="0">
            <a:spAutoFit/>
          </a:bodyPr>
          <a:lstStyle/>
          <a:p>
            <a:r>
              <a:rPr lang="el-GR" sz="2100" dirty="0">
                <a:solidFill>
                  <a:schemeClr val="bg1"/>
                </a:solidFill>
                <a:ea typeface="Verdana" panose="020B0604030504040204" pitchFamily="34" charset="0"/>
              </a:rPr>
              <a:t>ΕΠΙΛΕΞΙΜΟΙ ΣΥΜΜΕΤΕΧΟΝΤΕΣ - </a:t>
            </a:r>
            <a:r>
              <a:rPr lang="el-GR" sz="2100" dirty="0">
                <a:solidFill>
                  <a:srgbClr val="FF0000"/>
                </a:solidFill>
                <a:ea typeface="Verdana" panose="020B0604030504040204" pitchFamily="34" charset="0"/>
              </a:rPr>
              <a:t>	</a:t>
            </a:r>
          </a:p>
          <a:p>
            <a:r>
              <a:rPr lang="el-GR" sz="2100" dirty="0">
                <a:solidFill>
                  <a:srgbClr val="FF0000"/>
                </a:solidFill>
                <a:ea typeface="Verdana" panose="020B0604030504040204" pitchFamily="34" charset="0"/>
              </a:rPr>
              <a:t> </a:t>
            </a:r>
            <a:endParaRPr lang="en-GB" sz="2100" dirty="0">
              <a:solidFill>
                <a:srgbClr val="FF0000"/>
              </a:solidFill>
              <a:ea typeface="Verdana" panose="020B0604030504040204" pitchFamily="34" charset="0"/>
            </a:endParaRPr>
          </a:p>
        </p:txBody>
      </p:sp>
      <p:sp>
        <p:nvSpPr>
          <p:cNvPr id="6" name="Content Placeholder 2"/>
          <p:cNvSpPr txBox="1">
            <a:spLocks/>
          </p:cNvSpPr>
          <p:nvPr/>
        </p:nvSpPr>
        <p:spPr>
          <a:xfrm>
            <a:off x="278984" y="878844"/>
            <a:ext cx="8690666" cy="4724733"/>
          </a:xfrm>
          <a:prstGeom prst="rect">
            <a:avLst/>
          </a:prstGeom>
        </p:spPr>
        <p:txBody>
          <a:bodyPr vert="horz" lIns="68580" tIns="34290" rIns="68580" bIns="3429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spcBef>
                <a:spcPts val="0"/>
              </a:spcBef>
              <a:buFont typeface="Wingdings" panose="05000000000000000000" pitchFamily="2" charset="2"/>
              <a:buChar char="§"/>
              <a:defRPr/>
            </a:pPr>
            <a:r>
              <a:rPr lang="el-GR" sz="7200" b="1" dirty="0">
                <a:ea typeface="Verdana" panose="020B0604030504040204" pitchFamily="34" charset="0"/>
              </a:rPr>
              <a:t>Για τη ΣΕ και ΕΕΚ</a:t>
            </a:r>
            <a:r>
              <a:rPr lang="en-US" sz="7200" b="1" dirty="0">
                <a:ea typeface="Verdana" panose="020B0604030504040204" pitchFamily="34" charset="0"/>
              </a:rPr>
              <a:t>:</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 Μαθητές δημόσιων και ιδιωτικών σχολείων</a:t>
            </a:r>
            <a:endParaRPr lang="en-US" sz="6400" dirty="0">
              <a:ea typeface="Verdana" panose="020B0604030504040204" pitchFamily="34" charset="0"/>
            </a:endParaRPr>
          </a:p>
          <a:p>
            <a:pPr marL="0" indent="0" algn="just">
              <a:lnSpc>
                <a:spcPct val="120000"/>
              </a:lnSpc>
              <a:spcBef>
                <a:spcPts val="0"/>
              </a:spcBef>
              <a:buNone/>
              <a:defRPr/>
            </a:pPr>
            <a:endParaRPr lang="en-US" sz="64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7200" b="1" dirty="0">
                <a:ea typeface="Verdana" panose="020B0604030504040204" pitchFamily="34" charset="0"/>
              </a:rPr>
              <a:t>Για την ΕΕ</a:t>
            </a:r>
            <a:r>
              <a:rPr lang="en-US" sz="7200" b="1" dirty="0">
                <a:ea typeface="Verdana" panose="020B0604030504040204" pitchFamily="34" charset="0"/>
              </a:rPr>
              <a:t>: </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Εκπαιδευόμενοι σε προγράμματα εκπαίδευσης ενηλίκων</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Εκπαιδευόμενοι Εσπερινών Γυμνασίων – Λυκείων (εξαιρούνται Εσπερινές Τεχνικές Σχολές)</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Μαθητευόμενοι</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Εκπαιδευόμενοι κέντρων</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ινστιτούτων εκπαίδευσης</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επιμόρφωσης ενηλίκων</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ΜΚΟ</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ανθρωπιστικών οργανώσεων που εστιάζουν στην εκπαίδευση ευάλωτων και περιθωριοποιημένων ομάδων ατόμων</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Αλλόγλωσσοι που φοιτούν σε σχολεία γλωσσών με σκοπό την ένταξη τους στην τοπική κοινωνία/κουλτούρα</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Μαθητευόμενοι</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Εκπαιδευόμενοι σε Κέντρα απασχόλησης ενηλίκων</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ιδρύματα για άτομα με ειδικές ανάγκες, με σκοπό την εκπαίδευσή τους για ένταξη στο κοινωνικό σύνολο</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απασχόληση</a:t>
            </a:r>
          </a:p>
          <a:p>
            <a:pPr marL="0" indent="0" algn="just">
              <a:lnSpc>
                <a:spcPct val="120000"/>
              </a:lnSpc>
              <a:spcBef>
                <a:spcPts val="0"/>
              </a:spcBef>
              <a:buNone/>
              <a:defRPr/>
            </a:pPr>
            <a:endParaRPr lang="en-US" sz="64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6400" dirty="0">
                <a:ea typeface="Verdana" panose="020B0604030504040204" pitchFamily="34" charset="0"/>
              </a:rPr>
              <a:t>Για την ΕΕΚ</a:t>
            </a:r>
            <a:r>
              <a:rPr lang="en-US" sz="6400" dirty="0">
                <a:ea typeface="Verdana" panose="020B0604030504040204" pitchFamily="34" charset="0"/>
              </a:rPr>
              <a:t>:</a:t>
            </a:r>
          </a:p>
          <a:p>
            <a:pPr algn="just">
              <a:lnSpc>
                <a:spcPct val="120000"/>
              </a:lnSpc>
              <a:spcBef>
                <a:spcPts val="0"/>
              </a:spcBef>
              <a:buFont typeface="Wingdings" panose="05000000000000000000" pitchFamily="2" charset="2"/>
              <a:buChar char="ü"/>
            </a:pPr>
            <a:r>
              <a:rPr lang="el-GR" sz="6400" dirty="0">
                <a:ea typeface="Verdana" panose="020B0604030504040204" pitchFamily="34" charset="0"/>
              </a:rPr>
              <a:t>Εκπαιδευόμενοι</a:t>
            </a:r>
            <a:r>
              <a:rPr lang="en-US" sz="6400" dirty="0">
                <a:ea typeface="Verdana" panose="020B0604030504040204" pitchFamily="34" charset="0"/>
              </a:rPr>
              <a:t> </a:t>
            </a:r>
            <a:r>
              <a:rPr lang="el-GR" sz="6400" dirty="0">
                <a:ea typeface="Verdana" panose="020B0604030504040204" pitchFamily="34" charset="0"/>
              </a:rPr>
              <a:t>και</a:t>
            </a:r>
            <a:r>
              <a:rPr lang="en-US" sz="6400" dirty="0">
                <a:ea typeface="Verdana" panose="020B0604030504040204" pitchFamily="34" charset="0"/>
              </a:rPr>
              <a:t> </a:t>
            </a:r>
            <a:r>
              <a:rPr lang="el-GR" sz="6400" dirty="0">
                <a:ea typeface="Verdana" panose="020B0604030504040204" pitchFamily="34" charset="0"/>
              </a:rPr>
              <a:t>Μαθητευόμενοι</a:t>
            </a:r>
            <a:r>
              <a:rPr lang="en-US" sz="6400" dirty="0">
                <a:ea typeface="Verdana" panose="020B0604030504040204" pitchFamily="34" charset="0"/>
              </a:rPr>
              <a:t> </a:t>
            </a:r>
            <a:r>
              <a:rPr lang="el-GR" sz="6400" dirty="0">
                <a:ea typeface="Verdana" panose="020B0604030504040204" pitchFamily="34" charset="0"/>
              </a:rPr>
              <a:t>αρχικής</a:t>
            </a:r>
            <a:r>
              <a:rPr lang="en-US" sz="6400" dirty="0">
                <a:ea typeface="Verdana" panose="020B0604030504040204" pitchFamily="34" charset="0"/>
              </a:rPr>
              <a:t> </a:t>
            </a:r>
            <a:r>
              <a:rPr lang="el-GR" sz="6400" dirty="0">
                <a:ea typeface="Verdana" panose="020B0604030504040204" pitchFamily="34" charset="0"/>
              </a:rPr>
              <a:t>και</a:t>
            </a:r>
            <a:r>
              <a:rPr lang="en-US" sz="6400" dirty="0">
                <a:ea typeface="Verdana" panose="020B0604030504040204" pitchFamily="34" charset="0"/>
              </a:rPr>
              <a:t> </a:t>
            </a:r>
            <a:r>
              <a:rPr lang="el-GR" sz="6400" dirty="0">
                <a:ea typeface="Verdana" panose="020B0604030504040204" pitchFamily="34" charset="0"/>
              </a:rPr>
              <a:t>συνεχούς</a:t>
            </a:r>
            <a:r>
              <a:rPr lang="en-US" sz="6400" dirty="0">
                <a:ea typeface="Verdana" panose="020B0604030504040204" pitchFamily="34" charset="0"/>
              </a:rPr>
              <a:t> </a:t>
            </a:r>
            <a:r>
              <a:rPr lang="el-GR" sz="6400" dirty="0">
                <a:ea typeface="Verdana" panose="020B0604030504040204" pitchFamily="34" charset="0"/>
              </a:rPr>
              <a:t>ΕΕΚ</a:t>
            </a:r>
            <a:r>
              <a:rPr lang="en-US" sz="6400" dirty="0">
                <a:ea typeface="Verdana" panose="020B0604030504040204" pitchFamily="34" charset="0"/>
              </a:rPr>
              <a:t> </a:t>
            </a:r>
            <a:r>
              <a:rPr lang="el-GR" sz="6400" dirty="0">
                <a:ea typeface="Verdana" panose="020B0604030504040204" pitchFamily="34" charset="0"/>
              </a:rPr>
              <a:t>(εγγεγραμμένοι</a:t>
            </a:r>
            <a:r>
              <a:rPr lang="en-US" sz="6400" dirty="0">
                <a:ea typeface="Verdana" panose="020B0604030504040204" pitchFamily="34" charset="0"/>
              </a:rPr>
              <a:t> </a:t>
            </a:r>
            <a:r>
              <a:rPr lang="el-GR" sz="6400" dirty="0">
                <a:ea typeface="Verdana" panose="020B0604030504040204" pitchFamily="34" charset="0"/>
              </a:rPr>
              <a:t>σε</a:t>
            </a:r>
            <a:r>
              <a:rPr lang="en-US" sz="6400" dirty="0">
                <a:ea typeface="Verdana" panose="020B0604030504040204" pitchFamily="34" charset="0"/>
              </a:rPr>
              <a:t> </a:t>
            </a:r>
            <a:r>
              <a:rPr lang="el-GR" sz="6400" dirty="0">
                <a:ea typeface="Verdana" panose="020B0604030504040204" pitchFamily="34" charset="0"/>
              </a:rPr>
              <a:t>επιλέξιμο</a:t>
            </a:r>
            <a:r>
              <a:rPr lang="en-US" sz="6400" dirty="0">
                <a:ea typeface="Verdana" panose="020B0604030504040204" pitchFamily="34" charset="0"/>
              </a:rPr>
              <a:t> </a:t>
            </a:r>
            <a:r>
              <a:rPr lang="el-GR" sz="6400" dirty="0">
                <a:ea typeface="Verdana" panose="020B0604030504040204" pitchFamily="34" charset="0"/>
              </a:rPr>
              <a:t>πρόγραμμα</a:t>
            </a:r>
            <a:r>
              <a:rPr lang="en-US" sz="6400" dirty="0">
                <a:ea typeface="Verdana" panose="020B0604030504040204" pitchFamily="34" charset="0"/>
              </a:rPr>
              <a:t> </a:t>
            </a:r>
            <a:r>
              <a:rPr lang="el-GR" sz="6400" dirty="0">
                <a:ea typeface="Verdana" panose="020B0604030504040204" pitchFamily="34" charset="0"/>
              </a:rPr>
              <a:t>αρχικής</a:t>
            </a:r>
            <a:r>
              <a:rPr lang="en-US" sz="6400" dirty="0">
                <a:ea typeface="Verdana" panose="020B0604030504040204" pitchFamily="34" charset="0"/>
              </a:rPr>
              <a:t> </a:t>
            </a:r>
            <a:r>
              <a:rPr lang="el-GR" sz="6400" dirty="0">
                <a:ea typeface="Verdana" panose="020B0604030504040204" pitchFamily="34" charset="0"/>
              </a:rPr>
              <a:t>ή</a:t>
            </a:r>
            <a:r>
              <a:rPr lang="en-US" sz="6400" dirty="0">
                <a:ea typeface="Verdana" panose="020B0604030504040204" pitchFamily="34" charset="0"/>
              </a:rPr>
              <a:t> </a:t>
            </a:r>
            <a:r>
              <a:rPr lang="el-GR" sz="6400" dirty="0">
                <a:ea typeface="Verdana" panose="020B0604030504040204" pitchFamily="34" charset="0"/>
              </a:rPr>
              <a:t>συνεχούς</a:t>
            </a:r>
            <a:r>
              <a:rPr lang="en-US" sz="6400" dirty="0">
                <a:ea typeface="Verdana" panose="020B0604030504040204" pitchFamily="34" charset="0"/>
              </a:rPr>
              <a:t> </a:t>
            </a:r>
            <a:r>
              <a:rPr lang="el-GR" sz="6400" dirty="0">
                <a:ea typeface="Verdana" panose="020B0604030504040204" pitchFamily="34" charset="0"/>
              </a:rPr>
              <a:t>ΕΕΚ)</a:t>
            </a:r>
          </a:p>
          <a:p>
            <a:pPr algn="just">
              <a:lnSpc>
                <a:spcPct val="120000"/>
              </a:lnSpc>
              <a:spcBef>
                <a:spcPts val="0"/>
              </a:spcBef>
              <a:buFont typeface="Wingdings" panose="05000000000000000000" pitchFamily="2" charset="2"/>
              <a:buChar char="ü"/>
            </a:pPr>
            <a:r>
              <a:rPr lang="el-GR" sz="6400" dirty="0">
                <a:ea typeface="Verdana" panose="020B0604030504040204" pitchFamily="34" charset="0"/>
              </a:rPr>
              <a:t>Πρόσφατοι</a:t>
            </a:r>
            <a:r>
              <a:rPr lang="en-US" sz="6400" dirty="0">
                <a:ea typeface="Verdana" panose="020B0604030504040204" pitchFamily="34" charset="0"/>
              </a:rPr>
              <a:t> </a:t>
            </a:r>
            <a:r>
              <a:rPr lang="el-GR" sz="6400" dirty="0">
                <a:ea typeface="Verdana" panose="020B0604030504040204" pitchFamily="34" charset="0"/>
              </a:rPr>
              <a:t>απόφοιτοι</a:t>
            </a:r>
            <a:r>
              <a:rPr lang="en-US" sz="6400" dirty="0">
                <a:ea typeface="Verdana" panose="020B0604030504040204" pitchFamily="34" charset="0"/>
              </a:rPr>
              <a:t> </a:t>
            </a:r>
            <a:r>
              <a:rPr lang="el-GR" sz="6400" dirty="0">
                <a:ea typeface="Verdana" panose="020B0604030504040204" pitchFamily="34" charset="0"/>
              </a:rPr>
              <a:t>επιλέξιμων</a:t>
            </a:r>
            <a:r>
              <a:rPr lang="en-US" sz="6400" dirty="0">
                <a:ea typeface="Verdana" panose="020B0604030504040204" pitchFamily="34" charset="0"/>
              </a:rPr>
              <a:t> </a:t>
            </a:r>
            <a:r>
              <a:rPr lang="el-GR" sz="6400" dirty="0">
                <a:ea typeface="Verdana" panose="020B0604030504040204" pitchFamily="34" charset="0"/>
              </a:rPr>
              <a:t>προγραμμάτων</a:t>
            </a:r>
            <a:r>
              <a:rPr lang="en-US" sz="6400" dirty="0">
                <a:ea typeface="Verdana" panose="020B0604030504040204" pitchFamily="34" charset="0"/>
              </a:rPr>
              <a:t> </a:t>
            </a:r>
            <a:r>
              <a:rPr lang="el-GR" sz="6400" dirty="0">
                <a:ea typeface="Verdana" panose="020B0604030504040204" pitchFamily="34" charset="0"/>
              </a:rPr>
              <a:t>αρχικής</a:t>
            </a:r>
            <a:r>
              <a:rPr lang="en-US" sz="6400" dirty="0">
                <a:ea typeface="Verdana" panose="020B0604030504040204" pitchFamily="34" charset="0"/>
              </a:rPr>
              <a:t> </a:t>
            </a:r>
            <a:r>
              <a:rPr lang="el-GR" sz="6400" dirty="0">
                <a:ea typeface="Verdana" panose="020B0604030504040204" pitchFamily="34" charset="0"/>
              </a:rPr>
              <a:t>ή</a:t>
            </a:r>
            <a:r>
              <a:rPr lang="en-US" sz="6400" dirty="0">
                <a:ea typeface="Verdana" panose="020B0604030504040204" pitchFamily="34" charset="0"/>
              </a:rPr>
              <a:t> </a:t>
            </a:r>
            <a:r>
              <a:rPr lang="el-GR" sz="6400" dirty="0">
                <a:ea typeface="Verdana" panose="020B0604030504040204" pitchFamily="34" charset="0"/>
              </a:rPr>
              <a:t>συνεχούς</a:t>
            </a:r>
            <a:r>
              <a:rPr lang="en-US" sz="6400" dirty="0">
                <a:ea typeface="Verdana" panose="020B0604030504040204" pitchFamily="34" charset="0"/>
              </a:rPr>
              <a:t> </a:t>
            </a:r>
            <a:r>
              <a:rPr lang="el-GR" sz="6400" dirty="0">
                <a:ea typeface="Verdana" panose="020B0604030504040204" pitchFamily="34" charset="0"/>
              </a:rPr>
              <a:t>ΕΕΚ,</a:t>
            </a:r>
            <a:r>
              <a:rPr lang="en-US" sz="6400" dirty="0">
                <a:ea typeface="Verdana" panose="020B0604030504040204" pitchFamily="34" charset="0"/>
              </a:rPr>
              <a:t> </a:t>
            </a:r>
            <a:r>
              <a:rPr lang="el-GR" sz="6400" dirty="0">
                <a:ea typeface="Verdana" panose="020B0604030504040204" pitchFamily="34" charset="0"/>
              </a:rPr>
              <a:t>εντός</a:t>
            </a:r>
            <a:r>
              <a:rPr lang="en-US" sz="6400" dirty="0">
                <a:ea typeface="Verdana" panose="020B0604030504040204" pitchFamily="34" charset="0"/>
              </a:rPr>
              <a:t> </a:t>
            </a:r>
            <a:r>
              <a:rPr lang="el-GR" sz="6400" dirty="0">
                <a:ea typeface="Verdana" panose="020B0604030504040204" pitchFamily="34" charset="0"/>
              </a:rPr>
              <a:t>12</a:t>
            </a:r>
            <a:r>
              <a:rPr lang="en-US" sz="6400" dirty="0">
                <a:ea typeface="Verdana" panose="020B0604030504040204" pitchFamily="34" charset="0"/>
              </a:rPr>
              <a:t> </a:t>
            </a:r>
            <a:r>
              <a:rPr lang="el-GR" sz="6400" dirty="0">
                <a:ea typeface="Verdana" panose="020B0604030504040204" pitchFamily="34" charset="0"/>
              </a:rPr>
              <a:t>μηνών</a:t>
            </a:r>
            <a:r>
              <a:rPr lang="en-US" sz="6400" dirty="0">
                <a:ea typeface="Verdana" panose="020B0604030504040204" pitchFamily="34" charset="0"/>
              </a:rPr>
              <a:t> </a:t>
            </a:r>
            <a:r>
              <a:rPr lang="el-GR" sz="6400" dirty="0">
                <a:ea typeface="Verdana" panose="020B0604030504040204" pitchFamily="34" charset="0"/>
              </a:rPr>
              <a:t>μετά</a:t>
            </a:r>
            <a:r>
              <a:rPr lang="en-US" sz="6400" dirty="0">
                <a:ea typeface="Verdana" panose="020B0604030504040204" pitchFamily="34" charset="0"/>
              </a:rPr>
              <a:t> </a:t>
            </a:r>
            <a:r>
              <a:rPr lang="el-GR" sz="6400" dirty="0">
                <a:ea typeface="Verdana" panose="020B0604030504040204" pitchFamily="34" charset="0"/>
              </a:rPr>
              <a:t>την</a:t>
            </a:r>
            <a:r>
              <a:rPr lang="en-US" sz="6400" dirty="0">
                <a:ea typeface="Verdana" panose="020B0604030504040204" pitchFamily="34" charset="0"/>
              </a:rPr>
              <a:t> </a:t>
            </a:r>
            <a:r>
              <a:rPr lang="el-GR" sz="6400" dirty="0">
                <a:ea typeface="Verdana" panose="020B0604030504040204" pitchFamily="34" charset="0"/>
              </a:rPr>
              <a:t>αποφοίτησή</a:t>
            </a:r>
            <a:r>
              <a:rPr lang="en-US" sz="6400" dirty="0">
                <a:ea typeface="Verdana" panose="020B0604030504040204" pitchFamily="34" charset="0"/>
              </a:rPr>
              <a:t> </a:t>
            </a:r>
            <a:r>
              <a:rPr lang="el-GR" sz="6400" dirty="0">
                <a:ea typeface="Verdana" panose="020B0604030504040204" pitchFamily="34" charset="0"/>
              </a:rPr>
              <a:t>τους</a:t>
            </a:r>
          </a:p>
          <a:p>
            <a:pPr marL="0" indent="0">
              <a:lnSpc>
                <a:spcPct val="120000"/>
              </a:lnSpc>
              <a:spcBef>
                <a:spcPts val="0"/>
              </a:spcBef>
              <a:buNone/>
            </a:pPr>
            <a:endParaRPr lang="el-GR" sz="2850" dirty="0">
              <a:solidFill>
                <a:schemeClr val="tx1">
                  <a:lumMod val="75000"/>
                  <a:lumOff val="25000"/>
                </a:schemeClr>
              </a:solidFill>
              <a:ea typeface="Verdana" panose="020B0604030504040204" pitchFamily="34" charset="0"/>
            </a:endParaRPr>
          </a:p>
          <a:p>
            <a:pPr marL="0" indent="0" algn="ctr">
              <a:lnSpc>
                <a:spcPct val="120000"/>
              </a:lnSpc>
              <a:spcBef>
                <a:spcPts val="0"/>
              </a:spcBef>
              <a:buNone/>
            </a:pPr>
            <a:endParaRPr lang="el-GR" sz="2850" b="1" dirty="0">
              <a:solidFill>
                <a:srgbClr val="FF0000"/>
              </a:solidFill>
              <a:latin typeface="Calibri" panose="020F0502020204030204" pitchFamily="34" charset="0"/>
            </a:endParaRPr>
          </a:p>
          <a:p>
            <a:pPr marL="0" indent="0" algn="ctr">
              <a:lnSpc>
                <a:spcPct val="120000"/>
              </a:lnSpc>
              <a:spcBef>
                <a:spcPts val="0"/>
              </a:spcBef>
              <a:buNone/>
            </a:pPr>
            <a:r>
              <a:rPr lang="el-GR" sz="5600" b="1" dirty="0">
                <a:solidFill>
                  <a:srgbClr val="FF0000"/>
                </a:solidFill>
                <a:latin typeface="Calibri" panose="020F0502020204030204" pitchFamily="34" charset="0"/>
              </a:rPr>
              <a:t>! Ο δικαιούχος οργανισμός θα πρέπει να είναι σε θέση να αποδείξει την επίσημη </a:t>
            </a:r>
          </a:p>
          <a:p>
            <a:pPr marL="0" indent="0" algn="ctr">
              <a:lnSpc>
                <a:spcPct val="120000"/>
              </a:lnSpc>
              <a:spcBef>
                <a:spcPts val="0"/>
              </a:spcBef>
              <a:buNone/>
            </a:pPr>
            <a:r>
              <a:rPr lang="el-GR" sz="5600" b="1" dirty="0">
                <a:solidFill>
                  <a:srgbClr val="FF0000"/>
                </a:solidFill>
                <a:latin typeface="Calibri" panose="020F0502020204030204" pitchFamily="34" charset="0"/>
              </a:rPr>
              <a:t>σύνδεσή του με τον συμμετέχοντα ! </a:t>
            </a:r>
          </a:p>
          <a:p>
            <a:pPr marL="0" indent="0" algn="ctr">
              <a:lnSpc>
                <a:spcPct val="120000"/>
              </a:lnSpc>
              <a:spcBef>
                <a:spcPts val="0"/>
              </a:spcBef>
              <a:buNone/>
            </a:pPr>
            <a:r>
              <a:rPr lang="el-GR" sz="5600" b="1" dirty="0">
                <a:solidFill>
                  <a:srgbClr val="FF0000"/>
                </a:solidFill>
                <a:latin typeface="Calibri" panose="020F0502020204030204" pitchFamily="34" charset="0"/>
              </a:rPr>
              <a:t>! Η συμμετοχή ατόμων με </a:t>
            </a:r>
            <a:r>
              <a:rPr lang="el-GR" sz="5600" b="1" dirty="0">
                <a:latin typeface="Calibri" panose="020F0502020204030204" pitchFamily="34" charset="0"/>
                <a:hlinkClick r:id="rId3"/>
              </a:rPr>
              <a:t>λιγότερες ευκαιρίες </a:t>
            </a:r>
            <a:r>
              <a:rPr lang="el-GR" sz="5600" b="1" dirty="0">
                <a:solidFill>
                  <a:srgbClr val="FF0000"/>
                </a:solidFill>
                <a:latin typeface="Calibri" panose="020F0502020204030204" pitchFamily="34" charset="0"/>
              </a:rPr>
              <a:t>αποτελεί προτεραιότητα του Προγράμματος !</a:t>
            </a:r>
            <a:endParaRPr lang="el-GR" sz="5600" dirty="0">
              <a:solidFill>
                <a:srgbClr val="FF0000"/>
              </a:solidFill>
              <a:latin typeface="Calibri"/>
            </a:endParaRPr>
          </a:p>
          <a:p>
            <a:pPr>
              <a:lnSpc>
                <a:spcPct val="150000"/>
              </a:lnSpc>
              <a:buFont typeface="Wingdings" panose="05000000000000000000" pitchFamily="2" charset="2"/>
              <a:buChar char="ü"/>
              <a:defRPr/>
            </a:pPr>
            <a:endParaRPr lang="en-GB" sz="5600" dirty="0"/>
          </a:p>
          <a:p>
            <a:pPr marL="0" indent="0" defTabSz="685800">
              <a:buNone/>
              <a:defRPr/>
            </a:pPr>
            <a:endParaRPr lang="el-GR" sz="1500" dirty="0">
              <a:solidFill>
                <a:sysClr val="windowText" lastClr="000000"/>
              </a:solidFill>
              <a:latin typeface="Calibri"/>
            </a:endParaRPr>
          </a:p>
          <a:p>
            <a:pPr marL="257175" indent="-257175" defTabSz="685800">
              <a:buFont typeface="Wingdings" panose="05000000000000000000" pitchFamily="2" charset="2"/>
              <a:buChar char="§"/>
              <a:defRPr/>
            </a:pPr>
            <a:endParaRPr lang="el-GR" sz="1500" dirty="0">
              <a:solidFill>
                <a:sysClr val="windowText" lastClr="000000"/>
              </a:solidFill>
              <a:latin typeface="Calibri"/>
            </a:endParaRPr>
          </a:p>
          <a:p>
            <a:pPr marL="257175" indent="-257175" defTabSz="685800">
              <a:buFont typeface="Wingdings" panose="05000000000000000000" pitchFamily="2" charset="2"/>
              <a:buChar char="§"/>
              <a:defRPr/>
            </a:pPr>
            <a:endParaRPr lang="el-GR" sz="1500" dirty="0">
              <a:solidFill>
                <a:sysClr val="windowText" lastClr="000000"/>
              </a:solidFill>
              <a:latin typeface="Calibri"/>
            </a:endParaRPr>
          </a:p>
          <a:p>
            <a:pPr marL="0" indent="0" defTabSz="685800">
              <a:buNone/>
              <a:defRPr/>
            </a:pPr>
            <a:endParaRPr lang="el-GR" sz="1500" dirty="0">
              <a:solidFill>
                <a:sysClr val="windowText" lastClr="000000"/>
              </a:solidFill>
              <a:latin typeface="Century Gothic" panose="020B0502020202020204" pitchFamily="34" charset="0"/>
            </a:endParaRPr>
          </a:p>
          <a:p>
            <a:pPr marL="0" indent="0" defTabSz="685800">
              <a:buNone/>
              <a:defRPr/>
            </a:pPr>
            <a:endParaRPr lang="en-GB" sz="1500" dirty="0">
              <a:solidFill>
                <a:sysClr val="windowText" lastClr="000000"/>
              </a:solidFill>
              <a:latin typeface="Century Gothic" panose="020B0502020202020204" pitchFamily="34" charset="0"/>
            </a:endParaRPr>
          </a:p>
          <a:p>
            <a:pPr marL="0" indent="0" defTabSz="685800">
              <a:buNone/>
              <a:defRPr/>
            </a:pPr>
            <a:endParaRPr lang="el-GR" sz="1500" dirty="0">
              <a:solidFill>
                <a:sysClr val="windowText" lastClr="000000"/>
              </a:solidFill>
              <a:latin typeface="Century Gothic" panose="020B0502020202020204" pitchFamily="34" charset="0"/>
            </a:endParaRPr>
          </a:p>
          <a:p>
            <a:pPr marL="0" indent="0" defTabSz="685800">
              <a:buNone/>
              <a:defRPr/>
            </a:pPr>
            <a:endParaRPr lang="el-GR" sz="1500" dirty="0">
              <a:solidFill>
                <a:sysClr val="windowText" lastClr="000000"/>
              </a:solidFill>
              <a:latin typeface="Century Gothic" panose="020B0502020202020204" pitchFamily="34" charset="0"/>
            </a:endParaRPr>
          </a:p>
        </p:txBody>
      </p:sp>
      <p:sp>
        <p:nvSpPr>
          <p:cNvPr id="8" name="AutoShape 6" descr="Maharashtra Class 10, 12 Result: Details On Assessment, Result Date,  Admission"/>
          <p:cNvSpPr>
            <a:spLocks noChangeAspect="1" noChangeArrowheads="1"/>
          </p:cNvSpPr>
          <p:nvPr/>
        </p:nvSpPr>
        <p:spPr bwMode="auto">
          <a:xfrm>
            <a:off x="74340" y="87884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 name="Title 1">
            <a:extLst>
              <a:ext uri="{FF2B5EF4-FFF2-40B4-BE49-F238E27FC236}">
                <a16:creationId xmlns:a16="http://schemas.microsoft.com/office/drawing/2014/main" id="{719619F6-3BC3-0DA8-EE39-401C4C111723}"/>
              </a:ext>
            </a:extLst>
          </p:cNvPr>
          <p:cNvSpPr txBox="1">
            <a:spLocks/>
          </p:cNvSpPr>
          <p:nvPr/>
        </p:nvSpPr>
        <p:spPr>
          <a:xfrm>
            <a:off x="457200" y="-129268"/>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Εκπαιδευόμενοι</a:t>
            </a:r>
            <a:endParaRPr lang="en-GB" sz="32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42631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a:extLst>
              <a:ext uri="{FF2B5EF4-FFF2-40B4-BE49-F238E27FC236}">
                <a16:creationId xmlns:a16="http://schemas.microsoft.com/office/drawing/2014/main" id="{EF2E1C58-7241-4D30-898C-8DF6E64AD5B7}"/>
              </a:ext>
            </a:extLst>
          </p:cNvPr>
          <p:cNvSpPr/>
          <p:nvPr/>
        </p:nvSpPr>
        <p:spPr>
          <a:xfrm>
            <a:off x="3196863" y="4015345"/>
            <a:ext cx="2489066" cy="520702"/>
          </a:xfrm>
          <a:custGeom>
            <a:avLst/>
            <a:gdLst/>
            <a:ahLst/>
            <a:cxnLst/>
            <a:rect l="l" t="t" r="r" b="b"/>
            <a:pathLst>
              <a:path w="3343910" h="541020">
                <a:moveTo>
                  <a:pt x="3253613" y="0"/>
                </a:moveTo>
                <a:lnTo>
                  <a:pt x="90042" y="0"/>
                </a:lnTo>
                <a:lnTo>
                  <a:pt x="54971" y="7088"/>
                </a:lnTo>
                <a:lnTo>
                  <a:pt x="26352" y="26416"/>
                </a:lnTo>
                <a:lnTo>
                  <a:pt x="7068" y="55078"/>
                </a:lnTo>
                <a:lnTo>
                  <a:pt x="0" y="90170"/>
                </a:lnTo>
                <a:lnTo>
                  <a:pt x="0" y="450850"/>
                </a:lnTo>
                <a:lnTo>
                  <a:pt x="7068" y="485947"/>
                </a:lnTo>
                <a:lnTo>
                  <a:pt x="26352" y="514608"/>
                </a:lnTo>
                <a:lnTo>
                  <a:pt x="54971" y="533933"/>
                </a:lnTo>
                <a:lnTo>
                  <a:pt x="90042" y="541020"/>
                </a:lnTo>
                <a:lnTo>
                  <a:pt x="3253613" y="541020"/>
                </a:lnTo>
                <a:lnTo>
                  <a:pt x="3288684" y="533933"/>
                </a:lnTo>
                <a:lnTo>
                  <a:pt x="3317303" y="514608"/>
                </a:lnTo>
                <a:lnTo>
                  <a:pt x="3336587" y="485947"/>
                </a:lnTo>
                <a:lnTo>
                  <a:pt x="3343655" y="450850"/>
                </a:lnTo>
                <a:lnTo>
                  <a:pt x="3343655" y="90170"/>
                </a:lnTo>
                <a:lnTo>
                  <a:pt x="3336587" y="55078"/>
                </a:lnTo>
                <a:lnTo>
                  <a:pt x="3317303" y="26416"/>
                </a:lnTo>
                <a:lnTo>
                  <a:pt x="3288684" y="7088"/>
                </a:lnTo>
                <a:lnTo>
                  <a:pt x="3253613" y="0"/>
                </a:lnTo>
                <a:close/>
              </a:path>
            </a:pathLst>
          </a:custGeom>
          <a:solidFill>
            <a:schemeClr val="accent1"/>
          </a:solidFill>
        </p:spPr>
        <p:txBody>
          <a:bodyPr wrap="square" lIns="0" tIns="0" rIns="0" bIns="0" rtlCol="0"/>
          <a:lstStyle/>
          <a:p>
            <a:pPr algn="ctr" defTabSz="685800">
              <a:defRPr/>
            </a:pPr>
            <a:r>
              <a:rPr lang="el-GR" sz="1500" b="1" kern="0" dirty="0">
                <a:solidFill>
                  <a:schemeClr val="bg1"/>
                </a:solidFill>
                <a:latin typeface="Century Gothic" panose="020B0502020202020204" pitchFamily="34" charset="0"/>
              </a:rPr>
              <a:t>Χωρίς την υποβολή αίτησης</a:t>
            </a:r>
            <a:endParaRPr sz="1500" b="1" kern="0" dirty="0">
              <a:solidFill>
                <a:schemeClr val="bg1"/>
              </a:solidFill>
              <a:latin typeface="Century Gothic" panose="020B0502020202020204" pitchFamily="34" charset="0"/>
            </a:endParaRPr>
          </a:p>
        </p:txBody>
      </p:sp>
      <p:sp>
        <p:nvSpPr>
          <p:cNvPr id="5" name="object 3"/>
          <p:cNvSpPr txBox="1"/>
          <p:nvPr/>
        </p:nvSpPr>
        <p:spPr>
          <a:xfrm>
            <a:off x="3329862" y="2456892"/>
            <a:ext cx="2754306" cy="977030"/>
          </a:xfrm>
          <a:prstGeom prst="rect">
            <a:avLst/>
          </a:prstGeom>
        </p:spPr>
        <p:txBody>
          <a:bodyPr vert="horz" wrap="square" lIns="0" tIns="10001" rIns="0" bIns="0" rtlCol="0">
            <a:spAutoFit/>
          </a:bodyPr>
          <a:lstStyle/>
          <a:p>
            <a:pPr algn="ctr">
              <a:spcBef>
                <a:spcPts val="79"/>
              </a:spcBef>
            </a:pPr>
            <a:r>
              <a:rPr lang="el-GR" sz="1950" b="1" spc="49" dirty="0">
                <a:solidFill>
                  <a:srgbClr val="FFFFFF"/>
                </a:solidFill>
                <a:latin typeface="Century Gothic "/>
                <a:cs typeface="Arial"/>
              </a:rPr>
              <a:t>Βασική Δράση </a:t>
            </a:r>
            <a:r>
              <a:rPr sz="1950" b="1" dirty="0">
                <a:solidFill>
                  <a:srgbClr val="FFFFFF"/>
                </a:solidFill>
                <a:latin typeface="Century Gothic "/>
                <a:cs typeface="Arial"/>
              </a:rPr>
              <a:t>1</a:t>
            </a:r>
            <a:endParaRPr sz="1950" dirty="0">
              <a:solidFill>
                <a:prstClr val="black"/>
              </a:solidFill>
              <a:latin typeface="Century Gothic "/>
              <a:cs typeface="Arial"/>
            </a:endParaRPr>
          </a:p>
          <a:p>
            <a:pPr marL="13811" marR="3810" indent="-953" algn="ctr">
              <a:spcBef>
                <a:spcPts val="1635"/>
              </a:spcBef>
            </a:pPr>
            <a:r>
              <a:rPr lang="el-GR" sz="1500" b="1" dirty="0">
                <a:solidFill>
                  <a:prstClr val="white"/>
                </a:solidFill>
                <a:latin typeface="Century Gothic" panose="020B0502020202020204" pitchFamily="34" charset="0"/>
              </a:rPr>
              <a:t>Κινητικότητα προσωπικού και εκπαιδευομένων</a:t>
            </a:r>
            <a:endParaRPr sz="1500" b="1" dirty="0">
              <a:solidFill>
                <a:prstClr val="white"/>
              </a:solidFill>
              <a:latin typeface="Century Gothic" panose="020B0502020202020204" pitchFamily="34" charset="0"/>
            </a:endParaRPr>
          </a:p>
        </p:txBody>
      </p:sp>
      <p:sp>
        <p:nvSpPr>
          <p:cNvPr id="8" name="object 11">
            <a:extLst>
              <a:ext uri="{FF2B5EF4-FFF2-40B4-BE49-F238E27FC236}">
                <a16:creationId xmlns:a16="http://schemas.microsoft.com/office/drawing/2014/main" id="{8BA2D255-5088-4F84-A9A2-D1DA332DDCA5}"/>
              </a:ext>
            </a:extLst>
          </p:cNvPr>
          <p:cNvSpPr/>
          <p:nvPr/>
        </p:nvSpPr>
        <p:spPr>
          <a:xfrm>
            <a:off x="3236593" y="3216325"/>
            <a:ext cx="2507933" cy="404813"/>
          </a:xfrm>
          <a:custGeom>
            <a:avLst/>
            <a:gdLst/>
            <a:ahLst/>
            <a:cxnLst/>
            <a:rect l="l" t="t" r="r" b="b"/>
            <a:pathLst>
              <a:path w="3343910" h="539750">
                <a:moveTo>
                  <a:pt x="3343655" y="449580"/>
                </a:moveTo>
                <a:lnTo>
                  <a:pt x="3336587" y="484578"/>
                </a:lnTo>
                <a:lnTo>
                  <a:pt x="3317303" y="513159"/>
                </a:lnTo>
                <a:lnTo>
                  <a:pt x="3288684" y="532429"/>
                </a:lnTo>
                <a:lnTo>
                  <a:pt x="3253613" y="539495"/>
                </a:lnTo>
                <a:lnTo>
                  <a:pt x="90043" y="539495"/>
                </a:lnTo>
                <a:lnTo>
                  <a:pt x="54971" y="532429"/>
                </a:lnTo>
                <a:lnTo>
                  <a:pt x="26352" y="513159"/>
                </a:lnTo>
                <a:lnTo>
                  <a:pt x="7068" y="484578"/>
                </a:lnTo>
                <a:lnTo>
                  <a:pt x="0" y="449580"/>
                </a:lnTo>
                <a:lnTo>
                  <a:pt x="0" y="89915"/>
                </a:lnTo>
                <a:lnTo>
                  <a:pt x="7068" y="54917"/>
                </a:lnTo>
                <a:lnTo>
                  <a:pt x="26352" y="26336"/>
                </a:lnTo>
                <a:lnTo>
                  <a:pt x="54971" y="7066"/>
                </a:lnTo>
                <a:lnTo>
                  <a:pt x="90043" y="0"/>
                </a:lnTo>
                <a:lnTo>
                  <a:pt x="3253613" y="0"/>
                </a:lnTo>
                <a:lnTo>
                  <a:pt x="3288684" y="7066"/>
                </a:lnTo>
                <a:lnTo>
                  <a:pt x="3317303" y="26336"/>
                </a:lnTo>
                <a:lnTo>
                  <a:pt x="3336587" y="54917"/>
                </a:lnTo>
                <a:lnTo>
                  <a:pt x="3343655" y="89915"/>
                </a:lnTo>
                <a:lnTo>
                  <a:pt x="3343655" y="449580"/>
                </a:lnTo>
                <a:close/>
              </a:path>
            </a:pathLst>
          </a:custGeom>
          <a:ln w="25400">
            <a:solidFill>
              <a:srgbClr val="FFFFFF"/>
            </a:solidFill>
          </a:ln>
        </p:spPr>
        <p:txBody>
          <a:bodyPr wrap="square" lIns="0" tIns="0" rIns="0" bIns="0" rtlCol="0"/>
          <a:lstStyle/>
          <a:p>
            <a:pPr defTabSz="685800">
              <a:defRPr/>
            </a:pPr>
            <a:endParaRPr sz="1350" kern="0" dirty="0">
              <a:solidFill>
                <a:prstClr val="black"/>
              </a:solidFill>
            </a:endParaRPr>
          </a:p>
        </p:txBody>
      </p:sp>
      <p:sp>
        <p:nvSpPr>
          <p:cNvPr id="9" name="object 12">
            <a:extLst>
              <a:ext uri="{FF2B5EF4-FFF2-40B4-BE49-F238E27FC236}">
                <a16:creationId xmlns:a16="http://schemas.microsoft.com/office/drawing/2014/main" id="{91DD0B01-B92C-4E03-9F01-0D678C02E14E}"/>
              </a:ext>
            </a:extLst>
          </p:cNvPr>
          <p:cNvSpPr txBox="1"/>
          <p:nvPr/>
        </p:nvSpPr>
        <p:spPr>
          <a:xfrm>
            <a:off x="3639311" y="3291765"/>
            <a:ext cx="1712595" cy="217367"/>
          </a:xfrm>
          <a:prstGeom prst="rect">
            <a:avLst/>
          </a:prstGeom>
        </p:spPr>
        <p:txBody>
          <a:bodyPr vert="horz" wrap="square" lIns="0" tIns="9525" rIns="0" bIns="0" rtlCol="0">
            <a:spAutoFit/>
          </a:bodyPr>
          <a:lstStyle/>
          <a:p>
            <a:pPr marL="9525">
              <a:spcBef>
                <a:spcPts val="75"/>
              </a:spcBef>
            </a:pPr>
            <a:r>
              <a:rPr sz="1350" spc="-4" dirty="0">
                <a:solidFill>
                  <a:srgbClr val="FFFFFF"/>
                </a:solidFill>
                <a:latin typeface="Arial"/>
                <a:cs typeface="Arial"/>
              </a:rPr>
              <a:t>Erasmus</a:t>
            </a:r>
            <a:r>
              <a:rPr sz="1350" spc="-26" dirty="0">
                <a:solidFill>
                  <a:srgbClr val="FFFFFF"/>
                </a:solidFill>
                <a:latin typeface="Arial"/>
                <a:cs typeface="Arial"/>
              </a:rPr>
              <a:t> </a:t>
            </a:r>
            <a:r>
              <a:rPr sz="1350" spc="-4" dirty="0">
                <a:solidFill>
                  <a:srgbClr val="FFFFFF"/>
                </a:solidFill>
                <a:latin typeface="Arial"/>
                <a:cs typeface="Arial"/>
              </a:rPr>
              <a:t>accreditation</a:t>
            </a:r>
            <a:endParaRPr sz="1350" dirty="0">
              <a:solidFill>
                <a:prstClr val="black"/>
              </a:solidFill>
              <a:latin typeface="Arial"/>
              <a:cs typeface="Arial"/>
            </a:endParaRPr>
          </a:p>
        </p:txBody>
      </p:sp>
      <p:sp>
        <p:nvSpPr>
          <p:cNvPr id="11" name="object 21">
            <a:extLst>
              <a:ext uri="{FF2B5EF4-FFF2-40B4-BE49-F238E27FC236}">
                <a16:creationId xmlns:a16="http://schemas.microsoft.com/office/drawing/2014/main" id="{7A60B043-39A7-4514-8C48-CC988A056BDA}"/>
              </a:ext>
            </a:extLst>
          </p:cNvPr>
          <p:cNvSpPr/>
          <p:nvPr/>
        </p:nvSpPr>
        <p:spPr>
          <a:xfrm>
            <a:off x="974572" y="1687840"/>
            <a:ext cx="1407341" cy="3181320"/>
          </a:xfrm>
          <a:custGeom>
            <a:avLst/>
            <a:gdLst/>
            <a:ahLst/>
            <a:cxnLst/>
            <a:rect l="l" t="t" r="r" b="b"/>
            <a:pathLst>
              <a:path w="1356360" h="3147060">
                <a:moveTo>
                  <a:pt x="0" y="226060"/>
                </a:moveTo>
                <a:lnTo>
                  <a:pt x="4592" y="180503"/>
                </a:lnTo>
                <a:lnTo>
                  <a:pt x="17764" y="138070"/>
                </a:lnTo>
                <a:lnTo>
                  <a:pt x="38606" y="99671"/>
                </a:lnTo>
                <a:lnTo>
                  <a:pt x="66209" y="66214"/>
                </a:lnTo>
                <a:lnTo>
                  <a:pt x="99665" y="38609"/>
                </a:lnTo>
                <a:lnTo>
                  <a:pt x="138065" y="17766"/>
                </a:lnTo>
                <a:lnTo>
                  <a:pt x="180499" y="4593"/>
                </a:lnTo>
                <a:lnTo>
                  <a:pt x="226060" y="0"/>
                </a:lnTo>
                <a:lnTo>
                  <a:pt x="1130300" y="0"/>
                </a:lnTo>
                <a:lnTo>
                  <a:pt x="1175856" y="4593"/>
                </a:lnTo>
                <a:lnTo>
                  <a:pt x="1218289" y="17766"/>
                </a:lnTo>
                <a:lnTo>
                  <a:pt x="1256688" y="38609"/>
                </a:lnTo>
                <a:lnTo>
                  <a:pt x="1290145" y="66214"/>
                </a:lnTo>
                <a:lnTo>
                  <a:pt x="1317750" y="99671"/>
                </a:lnTo>
                <a:lnTo>
                  <a:pt x="1338593" y="138070"/>
                </a:lnTo>
                <a:lnTo>
                  <a:pt x="1351766" y="180503"/>
                </a:lnTo>
                <a:lnTo>
                  <a:pt x="1356360" y="226060"/>
                </a:lnTo>
                <a:lnTo>
                  <a:pt x="1356360" y="2921000"/>
                </a:lnTo>
                <a:lnTo>
                  <a:pt x="1351766" y="2966560"/>
                </a:lnTo>
                <a:lnTo>
                  <a:pt x="1338593" y="3008994"/>
                </a:lnTo>
                <a:lnTo>
                  <a:pt x="1317750" y="3047394"/>
                </a:lnTo>
                <a:lnTo>
                  <a:pt x="1290145" y="3080850"/>
                </a:lnTo>
                <a:lnTo>
                  <a:pt x="1256688" y="3108453"/>
                </a:lnTo>
                <a:lnTo>
                  <a:pt x="1218289" y="3129295"/>
                </a:lnTo>
                <a:lnTo>
                  <a:pt x="1175856" y="3142467"/>
                </a:lnTo>
                <a:lnTo>
                  <a:pt x="1130300" y="3147060"/>
                </a:lnTo>
                <a:lnTo>
                  <a:pt x="226060" y="3147060"/>
                </a:lnTo>
                <a:lnTo>
                  <a:pt x="180499" y="3142467"/>
                </a:lnTo>
                <a:lnTo>
                  <a:pt x="138065" y="3129295"/>
                </a:lnTo>
                <a:lnTo>
                  <a:pt x="99665" y="3108453"/>
                </a:lnTo>
                <a:lnTo>
                  <a:pt x="66209" y="3080850"/>
                </a:lnTo>
                <a:lnTo>
                  <a:pt x="38606" y="3047394"/>
                </a:lnTo>
                <a:lnTo>
                  <a:pt x="17764" y="3008994"/>
                </a:lnTo>
                <a:lnTo>
                  <a:pt x="4592" y="2966560"/>
                </a:lnTo>
                <a:lnTo>
                  <a:pt x="0" y="2921000"/>
                </a:lnTo>
                <a:lnTo>
                  <a:pt x="0" y="226060"/>
                </a:lnTo>
                <a:close/>
              </a:path>
            </a:pathLst>
          </a:custGeom>
          <a:ln w="22225">
            <a:solidFill>
              <a:srgbClr val="000000"/>
            </a:solidFill>
          </a:ln>
        </p:spPr>
        <p:txBody>
          <a:bodyPr wrap="square" lIns="0" tIns="0" rIns="0" bIns="0" rtlCol="0"/>
          <a:lstStyle/>
          <a:p>
            <a:pPr defTabSz="685800">
              <a:defRPr/>
            </a:pPr>
            <a:endParaRPr sz="1350" kern="0">
              <a:solidFill>
                <a:prstClr val="black"/>
              </a:solidFill>
            </a:endParaRPr>
          </a:p>
        </p:txBody>
      </p:sp>
      <p:sp>
        <p:nvSpPr>
          <p:cNvPr id="12" name="object 22">
            <a:extLst>
              <a:ext uri="{FF2B5EF4-FFF2-40B4-BE49-F238E27FC236}">
                <a16:creationId xmlns:a16="http://schemas.microsoft.com/office/drawing/2014/main" id="{47D45688-6F43-4FF5-9A9B-DF8C50B25555}"/>
              </a:ext>
            </a:extLst>
          </p:cNvPr>
          <p:cNvSpPr txBox="1"/>
          <p:nvPr/>
        </p:nvSpPr>
        <p:spPr>
          <a:xfrm>
            <a:off x="971964" y="2421807"/>
            <a:ext cx="1362859" cy="1671131"/>
          </a:xfrm>
          <a:prstGeom prst="rect">
            <a:avLst/>
          </a:prstGeom>
        </p:spPr>
        <p:txBody>
          <a:bodyPr vert="horz" wrap="square" lIns="0" tIns="9049" rIns="0" bIns="0" rtlCol="0">
            <a:spAutoFit/>
          </a:bodyPr>
          <a:lstStyle/>
          <a:p>
            <a:pPr marL="87154" marR="3810" indent="-78104" algn="ctr">
              <a:spcBef>
                <a:spcPts val="71"/>
              </a:spcBef>
            </a:pPr>
            <a:r>
              <a:rPr lang="el-GR" b="1" spc="41" dirty="0">
                <a:solidFill>
                  <a:prstClr val="black"/>
                </a:solidFill>
                <a:ea typeface="Verdana" panose="020B0604030504040204" pitchFamily="34" charset="0"/>
                <a:cs typeface="Arial"/>
              </a:rPr>
              <a:t>Πώς</a:t>
            </a:r>
            <a:r>
              <a:rPr lang="en-US" b="1" spc="41" dirty="0">
                <a:solidFill>
                  <a:prstClr val="black"/>
                </a:solidFill>
                <a:ea typeface="Verdana" panose="020B0604030504040204" pitchFamily="34" charset="0"/>
                <a:cs typeface="Arial"/>
              </a:rPr>
              <a:t> </a:t>
            </a:r>
            <a:r>
              <a:rPr lang="el-GR" b="1" spc="41" dirty="0">
                <a:solidFill>
                  <a:prstClr val="black"/>
                </a:solidFill>
                <a:ea typeface="Verdana" panose="020B0604030504040204" pitchFamily="34" charset="0"/>
                <a:cs typeface="Arial"/>
              </a:rPr>
              <a:t>μπορεί να συμμετέχει ο οργανισμός μου</a:t>
            </a:r>
            <a:r>
              <a:rPr lang="en-US" b="1" spc="41" dirty="0">
                <a:solidFill>
                  <a:prstClr val="black"/>
                </a:solidFill>
                <a:ea typeface="Verdana" panose="020B0604030504040204" pitchFamily="34" charset="0"/>
                <a:cs typeface="Arial"/>
              </a:rPr>
              <a:t>;</a:t>
            </a:r>
            <a:endParaRPr dirty="0">
              <a:solidFill>
                <a:prstClr val="black"/>
              </a:solidFill>
              <a:ea typeface="Verdana" panose="020B0604030504040204" pitchFamily="34" charset="0"/>
              <a:cs typeface="Arial"/>
            </a:endParaRPr>
          </a:p>
        </p:txBody>
      </p:sp>
      <p:sp>
        <p:nvSpPr>
          <p:cNvPr id="14" name="object 6">
            <a:extLst>
              <a:ext uri="{FF2B5EF4-FFF2-40B4-BE49-F238E27FC236}">
                <a16:creationId xmlns:a16="http://schemas.microsoft.com/office/drawing/2014/main" id="{3FC0343E-4E51-41F7-91EB-3EDA97EBD179}"/>
              </a:ext>
            </a:extLst>
          </p:cNvPr>
          <p:cNvSpPr/>
          <p:nvPr/>
        </p:nvSpPr>
        <p:spPr>
          <a:xfrm>
            <a:off x="3178188" y="1967587"/>
            <a:ext cx="4714875" cy="366087"/>
          </a:xfrm>
          <a:custGeom>
            <a:avLst/>
            <a:gdLst/>
            <a:ahLst/>
            <a:cxnLst/>
            <a:rect l="l" t="t" r="r" b="b"/>
            <a:pathLst>
              <a:path w="6286500" h="502919">
                <a:moveTo>
                  <a:pt x="6201664" y="0"/>
                </a:moveTo>
                <a:lnTo>
                  <a:pt x="84835" y="0"/>
                </a:lnTo>
                <a:lnTo>
                  <a:pt x="51810" y="6596"/>
                </a:lnTo>
                <a:lnTo>
                  <a:pt x="24844" y="24574"/>
                </a:lnTo>
                <a:lnTo>
                  <a:pt x="6665" y="51220"/>
                </a:lnTo>
                <a:lnTo>
                  <a:pt x="0" y="83820"/>
                </a:lnTo>
                <a:lnTo>
                  <a:pt x="0" y="419100"/>
                </a:lnTo>
                <a:lnTo>
                  <a:pt x="6665" y="451699"/>
                </a:lnTo>
                <a:lnTo>
                  <a:pt x="24844" y="478345"/>
                </a:lnTo>
                <a:lnTo>
                  <a:pt x="51810" y="496323"/>
                </a:lnTo>
                <a:lnTo>
                  <a:pt x="84835" y="502920"/>
                </a:lnTo>
                <a:lnTo>
                  <a:pt x="6201664" y="502920"/>
                </a:lnTo>
                <a:lnTo>
                  <a:pt x="6234689" y="496323"/>
                </a:lnTo>
                <a:lnTo>
                  <a:pt x="6261655" y="478345"/>
                </a:lnTo>
                <a:lnTo>
                  <a:pt x="6279834" y="451699"/>
                </a:lnTo>
                <a:lnTo>
                  <a:pt x="6286499" y="419100"/>
                </a:lnTo>
                <a:lnTo>
                  <a:pt x="6286499" y="83820"/>
                </a:lnTo>
                <a:lnTo>
                  <a:pt x="6279834" y="51220"/>
                </a:lnTo>
                <a:lnTo>
                  <a:pt x="6261655" y="24574"/>
                </a:lnTo>
                <a:lnTo>
                  <a:pt x="6234689" y="6596"/>
                </a:lnTo>
                <a:lnTo>
                  <a:pt x="6201664" y="0"/>
                </a:lnTo>
                <a:close/>
              </a:path>
            </a:pathLst>
          </a:custGeom>
          <a:solidFill>
            <a:srgbClr val="00B0F0"/>
          </a:solidFill>
        </p:spPr>
        <p:txBody>
          <a:bodyPr wrap="square" lIns="0" tIns="0" rIns="0" bIns="0" rtlCol="0"/>
          <a:lstStyle/>
          <a:p>
            <a:pPr algn="ctr" defTabSz="685800">
              <a:defRPr/>
            </a:pPr>
            <a:r>
              <a:rPr lang="el-GR" sz="1500" b="1" dirty="0">
                <a:solidFill>
                  <a:prstClr val="white"/>
                </a:solidFill>
                <a:latin typeface="Century Gothic" panose="020B0502020202020204" pitchFamily="34" charset="0"/>
              </a:rPr>
              <a:t>Σχέδια Μικρής Διάρκειας (ΚΑ122)</a:t>
            </a:r>
            <a:endParaRPr sz="1500" b="1" dirty="0">
              <a:solidFill>
                <a:prstClr val="white"/>
              </a:solidFill>
              <a:latin typeface="Century Gothic" panose="020B0502020202020204" pitchFamily="34" charset="0"/>
            </a:endParaRPr>
          </a:p>
        </p:txBody>
      </p:sp>
      <p:sp>
        <p:nvSpPr>
          <p:cNvPr id="15" name="object 8">
            <a:extLst>
              <a:ext uri="{FF2B5EF4-FFF2-40B4-BE49-F238E27FC236}">
                <a16:creationId xmlns:a16="http://schemas.microsoft.com/office/drawing/2014/main" id="{1D0CF8F3-324C-4EF9-BDE8-FE760BB0BC7A}"/>
              </a:ext>
            </a:extLst>
          </p:cNvPr>
          <p:cNvSpPr/>
          <p:nvPr/>
        </p:nvSpPr>
        <p:spPr>
          <a:xfrm>
            <a:off x="2407453" y="1980130"/>
            <a:ext cx="729614" cy="378619"/>
          </a:xfrm>
          <a:custGeom>
            <a:avLst/>
            <a:gdLst/>
            <a:ahLst/>
            <a:cxnLst/>
            <a:rect l="l" t="t" r="r" b="b"/>
            <a:pathLst>
              <a:path w="972819" h="504825">
                <a:moveTo>
                  <a:pt x="720090" y="0"/>
                </a:moveTo>
                <a:lnTo>
                  <a:pt x="720090" y="126111"/>
                </a:lnTo>
                <a:lnTo>
                  <a:pt x="0" y="126111"/>
                </a:lnTo>
                <a:lnTo>
                  <a:pt x="0" y="378333"/>
                </a:lnTo>
                <a:lnTo>
                  <a:pt x="720090" y="378333"/>
                </a:lnTo>
                <a:lnTo>
                  <a:pt x="720090" y="504444"/>
                </a:lnTo>
                <a:lnTo>
                  <a:pt x="972312" y="252222"/>
                </a:lnTo>
                <a:lnTo>
                  <a:pt x="720090" y="0"/>
                </a:lnTo>
                <a:close/>
              </a:path>
            </a:pathLst>
          </a:custGeom>
          <a:solidFill>
            <a:schemeClr val="accent5">
              <a:lumMod val="20000"/>
              <a:lumOff val="80000"/>
            </a:schemeClr>
          </a:solidFill>
        </p:spPr>
        <p:txBody>
          <a:bodyPr wrap="square" lIns="0" tIns="0" rIns="0" bIns="0" rtlCol="0"/>
          <a:lstStyle/>
          <a:p>
            <a:pPr defTabSz="685800">
              <a:defRPr/>
            </a:pPr>
            <a:endParaRPr sz="1350" kern="0">
              <a:solidFill>
                <a:prstClr val="black"/>
              </a:solidFill>
            </a:endParaRPr>
          </a:p>
        </p:txBody>
      </p:sp>
      <p:sp>
        <p:nvSpPr>
          <p:cNvPr id="16" name="object 10">
            <a:extLst>
              <a:ext uri="{FF2B5EF4-FFF2-40B4-BE49-F238E27FC236}">
                <a16:creationId xmlns:a16="http://schemas.microsoft.com/office/drawing/2014/main" id="{057E415D-483F-4F9D-A896-31A7FE848509}"/>
              </a:ext>
            </a:extLst>
          </p:cNvPr>
          <p:cNvSpPr/>
          <p:nvPr/>
        </p:nvSpPr>
        <p:spPr>
          <a:xfrm>
            <a:off x="3189503" y="2610158"/>
            <a:ext cx="2507933" cy="1281974"/>
          </a:xfrm>
          <a:custGeom>
            <a:avLst/>
            <a:gdLst/>
            <a:ahLst/>
            <a:cxnLst/>
            <a:rect l="l" t="t" r="r" b="b"/>
            <a:pathLst>
              <a:path w="3343910" h="539750">
                <a:moveTo>
                  <a:pt x="3253613" y="0"/>
                </a:moveTo>
                <a:lnTo>
                  <a:pt x="90043" y="0"/>
                </a:lnTo>
                <a:lnTo>
                  <a:pt x="54971" y="7066"/>
                </a:lnTo>
                <a:lnTo>
                  <a:pt x="26352" y="26336"/>
                </a:lnTo>
                <a:lnTo>
                  <a:pt x="7068" y="54917"/>
                </a:lnTo>
                <a:lnTo>
                  <a:pt x="0" y="89915"/>
                </a:lnTo>
                <a:lnTo>
                  <a:pt x="0" y="449580"/>
                </a:lnTo>
                <a:lnTo>
                  <a:pt x="7068" y="484578"/>
                </a:lnTo>
                <a:lnTo>
                  <a:pt x="26352" y="513159"/>
                </a:lnTo>
                <a:lnTo>
                  <a:pt x="54971" y="532429"/>
                </a:lnTo>
                <a:lnTo>
                  <a:pt x="90043" y="539495"/>
                </a:lnTo>
                <a:lnTo>
                  <a:pt x="3253613" y="539495"/>
                </a:lnTo>
                <a:lnTo>
                  <a:pt x="3288684" y="532429"/>
                </a:lnTo>
                <a:lnTo>
                  <a:pt x="3317303" y="513159"/>
                </a:lnTo>
                <a:lnTo>
                  <a:pt x="3336587" y="484578"/>
                </a:lnTo>
                <a:lnTo>
                  <a:pt x="3343655" y="449580"/>
                </a:lnTo>
                <a:lnTo>
                  <a:pt x="3343655" y="89915"/>
                </a:lnTo>
                <a:lnTo>
                  <a:pt x="3336587" y="54917"/>
                </a:lnTo>
                <a:lnTo>
                  <a:pt x="3317303" y="26336"/>
                </a:lnTo>
                <a:lnTo>
                  <a:pt x="3288684" y="7066"/>
                </a:lnTo>
                <a:lnTo>
                  <a:pt x="3253613" y="0"/>
                </a:lnTo>
                <a:close/>
              </a:path>
            </a:pathLst>
          </a:custGeom>
          <a:solidFill>
            <a:schemeClr val="accent6"/>
          </a:solidFill>
        </p:spPr>
        <p:txBody>
          <a:bodyPr wrap="square" lIns="0" tIns="0" rIns="0" bIns="0" rtlCol="0"/>
          <a:lstStyle/>
          <a:p>
            <a:pPr algn="ctr">
              <a:defRPr/>
            </a:pPr>
            <a:endParaRPr lang="en-US" sz="600" b="1" dirty="0">
              <a:solidFill>
                <a:prstClr val="white"/>
              </a:solidFill>
              <a:latin typeface="Century Gothic" panose="020B0502020202020204" pitchFamily="34" charset="0"/>
            </a:endParaRPr>
          </a:p>
          <a:p>
            <a:pPr algn="ctr">
              <a:defRPr/>
            </a:pPr>
            <a:r>
              <a:rPr lang="el-GR" sz="1500" b="1" dirty="0">
                <a:solidFill>
                  <a:prstClr val="white"/>
                </a:solidFill>
                <a:latin typeface="Century Gothic" panose="020B0502020202020204" pitchFamily="34" charset="0"/>
              </a:rPr>
              <a:t>Σχέδια Διαπιστευμένων Οργανισμών (ΚΑ121), που προϋποθέτουν ο </a:t>
            </a:r>
            <a:r>
              <a:rPr lang="el-GR" sz="1500" b="1" dirty="0" err="1">
                <a:solidFill>
                  <a:prstClr val="white"/>
                </a:solidFill>
                <a:latin typeface="Century Gothic" panose="020B0502020202020204" pitchFamily="34" charset="0"/>
              </a:rPr>
              <a:t>αιτητής</a:t>
            </a:r>
            <a:r>
              <a:rPr lang="el-GR" sz="1500" b="1" dirty="0">
                <a:solidFill>
                  <a:prstClr val="white"/>
                </a:solidFill>
                <a:latin typeface="Century Gothic" panose="020B0502020202020204" pitchFamily="34" charset="0"/>
              </a:rPr>
              <a:t> να είναι </a:t>
            </a:r>
            <a:r>
              <a:rPr lang="el-GR" sz="1500" b="1" dirty="0" err="1">
                <a:solidFill>
                  <a:prstClr val="white"/>
                </a:solidFill>
                <a:latin typeface="Century Gothic" panose="020B0502020202020204" pitchFamily="34" charset="0"/>
              </a:rPr>
              <a:t>κάτοχοςδιαπίστευσης</a:t>
            </a:r>
            <a:endParaRPr sz="1500" b="1" dirty="0">
              <a:solidFill>
                <a:prstClr val="white"/>
              </a:solidFill>
              <a:latin typeface="Century Gothic" panose="020B0502020202020204" pitchFamily="34" charset="0"/>
            </a:endParaRPr>
          </a:p>
        </p:txBody>
      </p:sp>
      <p:sp>
        <p:nvSpPr>
          <p:cNvPr id="17" name="object 13">
            <a:extLst>
              <a:ext uri="{FF2B5EF4-FFF2-40B4-BE49-F238E27FC236}">
                <a16:creationId xmlns:a16="http://schemas.microsoft.com/office/drawing/2014/main" id="{1F1778E0-4506-47E9-9B06-CD82D2925932}"/>
              </a:ext>
            </a:extLst>
          </p:cNvPr>
          <p:cNvSpPr/>
          <p:nvPr/>
        </p:nvSpPr>
        <p:spPr>
          <a:xfrm>
            <a:off x="2416456" y="2847224"/>
            <a:ext cx="729614" cy="378619"/>
          </a:xfrm>
          <a:custGeom>
            <a:avLst/>
            <a:gdLst/>
            <a:ahLst/>
            <a:cxnLst/>
            <a:rect l="l" t="t" r="r" b="b"/>
            <a:pathLst>
              <a:path w="972819" h="504825">
                <a:moveTo>
                  <a:pt x="720089" y="0"/>
                </a:moveTo>
                <a:lnTo>
                  <a:pt x="720089" y="126111"/>
                </a:lnTo>
                <a:lnTo>
                  <a:pt x="0" y="126111"/>
                </a:lnTo>
                <a:lnTo>
                  <a:pt x="0" y="378332"/>
                </a:lnTo>
                <a:lnTo>
                  <a:pt x="720089" y="378332"/>
                </a:lnTo>
                <a:lnTo>
                  <a:pt x="720089" y="504444"/>
                </a:lnTo>
                <a:lnTo>
                  <a:pt x="972311" y="252221"/>
                </a:lnTo>
                <a:lnTo>
                  <a:pt x="720089" y="0"/>
                </a:lnTo>
                <a:close/>
              </a:path>
            </a:pathLst>
          </a:custGeom>
          <a:solidFill>
            <a:schemeClr val="accent6">
              <a:lumMod val="20000"/>
              <a:lumOff val="80000"/>
            </a:schemeClr>
          </a:solidFill>
        </p:spPr>
        <p:txBody>
          <a:bodyPr wrap="square" lIns="0" tIns="0" rIns="0" bIns="0" rtlCol="0"/>
          <a:lstStyle/>
          <a:p>
            <a:pPr defTabSz="685800">
              <a:defRPr/>
            </a:pPr>
            <a:endParaRPr sz="1350" kern="0">
              <a:solidFill>
                <a:prstClr val="black"/>
              </a:solidFill>
            </a:endParaRPr>
          </a:p>
        </p:txBody>
      </p:sp>
      <p:sp>
        <p:nvSpPr>
          <p:cNvPr id="19" name="object 17">
            <a:extLst>
              <a:ext uri="{FF2B5EF4-FFF2-40B4-BE49-F238E27FC236}">
                <a16:creationId xmlns:a16="http://schemas.microsoft.com/office/drawing/2014/main" id="{DCA652B9-ADAE-4564-8E37-9E820BDC1002}"/>
              </a:ext>
            </a:extLst>
          </p:cNvPr>
          <p:cNvSpPr txBox="1">
            <a:spLocks/>
          </p:cNvSpPr>
          <p:nvPr/>
        </p:nvSpPr>
        <p:spPr>
          <a:xfrm>
            <a:off x="3562368" y="2638951"/>
            <a:ext cx="4343261" cy="1112484"/>
          </a:xfrm>
          <a:prstGeom prst="rect">
            <a:avLst/>
          </a:prstGeom>
        </p:spPr>
        <p:txBody>
          <a:bodyPr vert="horz" wrap="square" lIns="0" tIns="9525"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3811" marR="3810" indent="-953" algn="ctr" defTabSz="685800">
              <a:spcBef>
                <a:spcPts val="1635"/>
              </a:spcBef>
              <a:defRPr/>
            </a:pPr>
            <a:endParaRPr lang="el-GR" sz="1500" b="1" kern="0" dirty="0">
              <a:solidFill>
                <a:prstClr val="white"/>
              </a:solidFill>
              <a:latin typeface="Century Gothic" panose="020B0502020202020204" pitchFamily="34" charset="0"/>
            </a:endParaRPr>
          </a:p>
          <a:p>
            <a:pPr marL="13811" marR="3810" indent="-953" algn="ctr" defTabSz="685800">
              <a:spcBef>
                <a:spcPts val="1635"/>
              </a:spcBef>
              <a:defRPr/>
            </a:pPr>
            <a:endParaRPr lang="el-GR" sz="1500" b="1" kern="0" dirty="0">
              <a:solidFill>
                <a:prstClr val="white"/>
              </a:solidFill>
              <a:latin typeface="Century Gothic" panose="020B0502020202020204" pitchFamily="34" charset="0"/>
            </a:endParaRPr>
          </a:p>
          <a:p>
            <a:pPr marL="13811" marR="3810" indent="-953" algn="ctr" defTabSz="685800">
              <a:spcBef>
                <a:spcPts val="1635"/>
              </a:spcBef>
              <a:defRPr/>
            </a:pPr>
            <a:endParaRPr lang="en-US" sz="1500" b="1" kern="0" dirty="0">
              <a:solidFill>
                <a:prstClr val="white"/>
              </a:solidFill>
              <a:latin typeface="Century Gothic" panose="020B0502020202020204" pitchFamily="34" charset="0"/>
            </a:endParaRPr>
          </a:p>
        </p:txBody>
      </p:sp>
      <p:sp>
        <p:nvSpPr>
          <p:cNvPr id="20" name="object 18">
            <a:extLst>
              <a:ext uri="{FF2B5EF4-FFF2-40B4-BE49-F238E27FC236}">
                <a16:creationId xmlns:a16="http://schemas.microsoft.com/office/drawing/2014/main" id="{54DC51DC-8AD9-4F84-A645-C7AE28D0708A}"/>
              </a:ext>
            </a:extLst>
          </p:cNvPr>
          <p:cNvSpPr/>
          <p:nvPr/>
        </p:nvSpPr>
        <p:spPr>
          <a:xfrm>
            <a:off x="5738508" y="3144225"/>
            <a:ext cx="2154555" cy="436669"/>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nchor="ctr"/>
          <a:lstStyle/>
          <a:p>
            <a:pPr algn="ctr" defTabSz="685800">
              <a:defRPr/>
            </a:pPr>
            <a:r>
              <a:rPr lang="el-GR" sz="1200" b="1" kern="0" dirty="0">
                <a:solidFill>
                  <a:prstClr val="white"/>
                </a:solidFill>
                <a:latin typeface="Century Gothic" panose="020B0502020202020204" pitchFamily="34" charset="0"/>
              </a:rPr>
              <a:t>Ως Συντονιστής</a:t>
            </a:r>
            <a:r>
              <a:rPr lang="el-GR" sz="1350" kern="0" dirty="0">
                <a:solidFill>
                  <a:prstClr val="black"/>
                </a:solidFill>
              </a:rPr>
              <a:t> </a:t>
            </a:r>
            <a:r>
              <a:rPr lang="el-GR" sz="1200" b="1" kern="0" dirty="0">
                <a:solidFill>
                  <a:prstClr val="white"/>
                </a:solidFill>
                <a:latin typeface="Century Gothic" panose="020B0502020202020204" pitchFamily="34" charset="0"/>
              </a:rPr>
              <a:t>Κοινοπραξίας</a:t>
            </a:r>
          </a:p>
        </p:txBody>
      </p:sp>
      <p:sp>
        <p:nvSpPr>
          <p:cNvPr id="21" name="object 25">
            <a:extLst>
              <a:ext uri="{FF2B5EF4-FFF2-40B4-BE49-F238E27FC236}">
                <a16:creationId xmlns:a16="http://schemas.microsoft.com/office/drawing/2014/main" id="{C30E4423-A84C-4F48-A272-FD5C7CF5BDEC}"/>
              </a:ext>
            </a:extLst>
          </p:cNvPr>
          <p:cNvSpPr/>
          <p:nvPr/>
        </p:nvSpPr>
        <p:spPr>
          <a:xfrm>
            <a:off x="2427764" y="4014514"/>
            <a:ext cx="729614" cy="378619"/>
          </a:xfrm>
          <a:custGeom>
            <a:avLst/>
            <a:gdLst/>
            <a:ahLst/>
            <a:cxnLst/>
            <a:rect l="l" t="t" r="r" b="b"/>
            <a:pathLst>
              <a:path w="972819" h="504825">
                <a:moveTo>
                  <a:pt x="720089" y="0"/>
                </a:moveTo>
                <a:lnTo>
                  <a:pt x="720089" y="126110"/>
                </a:lnTo>
                <a:lnTo>
                  <a:pt x="0" y="126110"/>
                </a:lnTo>
                <a:lnTo>
                  <a:pt x="0" y="378332"/>
                </a:lnTo>
                <a:lnTo>
                  <a:pt x="720089" y="378332"/>
                </a:lnTo>
                <a:lnTo>
                  <a:pt x="720089" y="504443"/>
                </a:lnTo>
                <a:lnTo>
                  <a:pt x="972312" y="252221"/>
                </a:lnTo>
                <a:lnTo>
                  <a:pt x="720089" y="0"/>
                </a:lnTo>
                <a:close/>
              </a:path>
            </a:pathLst>
          </a:custGeom>
          <a:solidFill>
            <a:schemeClr val="accent5">
              <a:lumMod val="40000"/>
              <a:lumOff val="60000"/>
            </a:schemeClr>
          </a:solidFill>
        </p:spPr>
        <p:txBody>
          <a:bodyPr wrap="square" lIns="0" tIns="0" rIns="0" bIns="0" rtlCol="0"/>
          <a:lstStyle/>
          <a:p>
            <a:pPr defTabSz="685800">
              <a:defRPr/>
            </a:pPr>
            <a:endParaRPr sz="1350" kern="0">
              <a:solidFill>
                <a:prstClr val="black"/>
              </a:solidFill>
            </a:endParaRPr>
          </a:p>
        </p:txBody>
      </p:sp>
      <p:sp>
        <p:nvSpPr>
          <p:cNvPr id="22" name="object 27">
            <a:extLst>
              <a:ext uri="{FF2B5EF4-FFF2-40B4-BE49-F238E27FC236}">
                <a16:creationId xmlns:a16="http://schemas.microsoft.com/office/drawing/2014/main" id="{498BB2AA-8D28-40A1-A23C-CF05344B5BB0}"/>
              </a:ext>
            </a:extLst>
          </p:cNvPr>
          <p:cNvSpPr/>
          <p:nvPr/>
        </p:nvSpPr>
        <p:spPr>
          <a:xfrm>
            <a:off x="5738508" y="3782177"/>
            <a:ext cx="2154556" cy="562820"/>
          </a:xfrm>
          <a:custGeom>
            <a:avLst/>
            <a:gdLst/>
            <a:ahLst/>
            <a:cxnLst/>
            <a:rect l="l" t="t" r="r" b="b"/>
            <a:pathLst>
              <a:path w="2872740" h="504825">
                <a:moveTo>
                  <a:pt x="2788793" y="0"/>
                </a:moveTo>
                <a:lnTo>
                  <a:pt x="83946" y="0"/>
                </a:lnTo>
                <a:lnTo>
                  <a:pt x="51274" y="6600"/>
                </a:lnTo>
                <a:lnTo>
                  <a:pt x="24590" y="24606"/>
                </a:lnTo>
                <a:lnTo>
                  <a:pt x="6598" y="51327"/>
                </a:lnTo>
                <a:lnTo>
                  <a:pt x="0" y="84074"/>
                </a:lnTo>
                <a:lnTo>
                  <a:pt x="0" y="420370"/>
                </a:lnTo>
                <a:lnTo>
                  <a:pt x="6598" y="453116"/>
                </a:lnTo>
                <a:lnTo>
                  <a:pt x="24590" y="479837"/>
                </a:lnTo>
                <a:lnTo>
                  <a:pt x="51274" y="497843"/>
                </a:lnTo>
                <a:lnTo>
                  <a:pt x="83946" y="504444"/>
                </a:lnTo>
                <a:lnTo>
                  <a:pt x="2788793" y="504444"/>
                </a:lnTo>
                <a:lnTo>
                  <a:pt x="2821465" y="497843"/>
                </a:lnTo>
                <a:lnTo>
                  <a:pt x="2848149" y="479837"/>
                </a:lnTo>
                <a:lnTo>
                  <a:pt x="2866141" y="453116"/>
                </a:lnTo>
                <a:lnTo>
                  <a:pt x="2872739" y="420370"/>
                </a:lnTo>
                <a:lnTo>
                  <a:pt x="2872739"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200" b="1" dirty="0">
                <a:solidFill>
                  <a:prstClr val="white"/>
                </a:solidFill>
                <a:latin typeface="Century Gothic" panose="020B0502020202020204" pitchFamily="34" charset="0"/>
              </a:rPr>
              <a:t>Συμμετοχή μέσω κάποιας Κοινοπραξίας</a:t>
            </a:r>
            <a:r>
              <a:rPr lang="en-US" sz="1200" dirty="0">
                <a:solidFill>
                  <a:prstClr val="white"/>
                </a:solidFill>
                <a:latin typeface="Verdana" panose="020B0604030504040204" pitchFamily="34" charset="0"/>
                <a:ea typeface="Verdana" panose="020B0604030504040204" pitchFamily="34" charset="0"/>
              </a:rPr>
              <a:t> </a:t>
            </a:r>
            <a:endParaRPr lang="el-GR" sz="1200" dirty="0">
              <a:solidFill>
                <a:prstClr val="white"/>
              </a:solidFill>
              <a:latin typeface="Verdana" panose="020B0604030504040204" pitchFamily="34" charset="0"/>
              <a:ea typeface="Verdana" panose="020B0604030504040204" pitchFamily="34" charset="0"/>
            </a:endParaRPr>
          </a:p>
          <a:p>
            <a:pPr algn="ctr">
              <a:defRPr/>
            </a:pPr>
            <a:r>
              <a:rPr lang="el-GR" sz="1200" dirty="0">
                <a:solidFill>
                  <a:prstClr val="white"/>
                </a:solidFill>
                <a:latin typeface="Verdana" panose="020B0604030504040204" pitchFamily="34" charset="0"/>
                <a:ea typeface="Verdana" panose="020B0604030504040204" pitchFamily="34" charset="0"/>
              </a:rPr>
              <a:t>(</a:t>
            </a:r>
            <a:r>
              <a:rPr lang="en-US" sz="1200" dirty="0">
                <a:solidFill>
                  <a:prstClr val="white"/>
                </a:solidFill>
                <a:latin typeface="Verdana" panose="020B0604030504040204" pitchFamily="34" charset="0"/>
                <a:ea typeface="Verdana" panose="020B0604030504040204" pitchFamily="34" charset="0"/>
              </a:rPr>
              <a:t>max 2  consortia</a:t>
            </a:r>
            <a:r>
              <a:rPr lang="el-GR" sz="1200" dirty="0">
                <a:solidFill>
                  <a:prstClr val="white"/>
                </a:solidFill>
                <a:latin typeface="Verdana" panose="020B0604030504040204" pitchFamily="34" charset="0"/>
                <a:ea typeface="Verdana" panose="020B0604030504040204" pitchFamily="34" charset="0"/>
              </a:rPr>
              <a:t>)</a:t>
            </a:r>
            <a:endParaRPr sz="1200" b="1" dirty="0">
              <a:solidFill>
                <a:prstClr val="white"/>
              </a:solidFill>
              <a:latin typeface="Century Gothic" panose="020B0502020202020204" pitchFamily="34" charset="0"/>
            </a:endParaRPr>
          </a:p>
        </p:txBody>
      </p:sp>
      <p:sp>
        <p:nvSpPr>
          <p:cNvPr id="23" name="object 29">
            <a:extLst>
              <a:ext uri="{FF2B5EF4-FFF2-40B4-BE49-F238E27FC236}">
                <a16:creationId xmlns:a16="http://schemas.microsoft.com/office/drawing/2014/main" id="{3F272DD1-5D02-40EB-B527-18B36CBFC0B0}"/>
              </a:ext>
            </a:extLst>
          </p:cNvPr>
          <p:cNvSpPr/>
          <p:nvPr/>
        </p:nvSpPr>
        <p:spPr>
          <a:xfrm>
            <a:off x="5755715" y="4531878"/>
            <a:ext cx="2154555" cy="495020"/>
          </a:xfrm>
          <a:custGeom>
            <a:avLst/>
            <a:gdLst/>
            <a:ahLst/>
            <a:cxnLst/>
            <a:rect l="l" t="t" r="r" b="b"/>
            <a:pathLst>
              <a:path w="2872740" h="504825">
                <a:moveTo>
                  <a:pt x="2788793" y="0"/>
                </a:moveTo>
                <a:lnTo>
                  <a:pt x="83947" y="0"/>
                </a:lnTo>
                <a:lnTo>
                  <a:pt x="51274" y="6600"/>
                </a:lnTo>
                <a:lnTo>
                  <a:pt x="24590" y="24606"/>
                </a:lnTo>
                <a:lnTo>
                  <a:pt x="6598" y="51327"/>
                </a:lnTo>
                <a:lnTo>
                  <a:pt x="0" y="84074"/>
                </a:lnTo>
                <a:lnTo>
                  <a:pt x="0" y="420369"/>
                </a:lnTo>
                <a:lnTo>
                  <a:pt x="6598" y="453094"/>
                </a:lnTo>
                <a:lnTo>
                  <a:pt x="24590" y="479818"/>
                </a:lnTo>
                <a:lnTo>
                  <a:pt x="51274" y="497836"/>
                </a:lnTo>
                <a:lnTo>
                  <a:pt x="83947" y="504444"/>
                </a:lnTo>
                <a:lnTo>
                  <a:pt x="2788793" y="504444"/>
                </a:lnTo>
                <a:lnTo>
                  <a:pt x="2821465" y="497836"/>
                </a:lnTo>
                <a:lnTo>
                  <a:pt x="2848149" y="479818"/>
                </a:lnTo>
                <a:lnTo>
                  <a:pt x="2866141" y="453094"/>
                </a:lnTo>
                <a:lnTo>
                  <a:pt x="2872740" y="420369"/>
                </a:lnTo>
                <a:lnTo>
                  <a:pt x="2872740"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200" b="1" dirty="0">
                <a:solidFill>
                  <a:prstClr val="white"/>
                </a:solidFill>
                <a:latin typeface="Century Gothic" panose="020B0502020202020204" pitchFamily="34" charset="0"/>
              </a:rPr>
              <a:t>Φιλοξενία συμμετεχόντων από το εξωτερικό</a:t>
            </a:r>
            <a:endParaRPr sz="1200" b="1" dirty="0">
              <a:solidFill>
                <a:prstClr val="white"/>
              </a:solidFill>
              <a:latin typeface="Century Gothic" panose="020B0502020202020204" pitchFamily="34" charset="0"/>
            </a:endParaRPr>
          </a:p>
        </p:txBody>
      </p:sp>
      <p:sp>
        <p:nvSpPr>
          <p:cNvPr id="24" name="object 18">
            <a:extLst>
              <a:ext uri="{FF2B5EF4-FFF2-40B4-BE49-F238E27FC236}">
                <a16:creationId xmlns:a16="http://schemas.microsoft.com/office/drawing/2014/main" id="{4CB30A96-1858-47A9-9EB3-7C83E3D9868E}"/>
              </a:ext>
            </a:extLst>
          </p:cNvPr>
          <p:cNvSpPr/>
          <p:nvPr/>
        </p:nvSpPr>
        <p:spPr>
          <a:xfrm>
            <a:off x="5748762" y="2581656"/>
            <a:ext cx="2154555" cy="382115"/>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algn="ctr">
              <a:defRPr/>
            </a:pPr>
            <a:r>
              <a:rPr lang="el-GR" sz="1200" b="1" dirty="0">
                <a:solidFill>
                  <a:prstClr val="white"/>
                </a:solidFill>
                <a:latin typeface="Century Gothic" panose="020B0502020202020204" pitchFamily="34" charset="0"/>
              </a:rPr>
              <a:t>Ως μεμονωμένος οργανισμός</a:t>
            </a:r>
            <a:endParaRPr sz="1200" b="1" dirty="0">
              <a:solidFill>
                <a:prstClr val="white"/>
              </a:solidFill>
              <a:latin typeface="Century Gothic" panose="020B0502020202020204" pitchFamily="34" charset="0"/>
            </a:endParaRPr>
          </a:p>
        </p:txBody>
      </p:sp>
      <p:sp>
        <p:nvSpPr>
          <p:cNvPr id="3" name="TextBox 2">
            <a:extLst>
              <a:ext uri="{FF2B5EF4-FFF2-40B4-BE49-F238E27FC236}">
                <a16:creationId xmlns:a16="http://schemas.microsoft.com/office/drawing/2014/main" id="{753BA39F-CF46-D051-7F05-C02C97BA3159}"/>
              </a:ext>
            </a:extLst>
          </p:cNvPr>
          <p:cNvSpPr txBox="1"/>
          <p:nvPr/>
        </p:nvSpPr>
        <p:spPr>
          <a:xfrm>
            <a:off x="152400" y="5300247"/>
            <a:ext cx="7825468" cy="715581"/>
          </a:xfrm>
          <a:prstGeom prst="rect">
            <a:avLst/>
          </a:prstGeom>
          <a:noFill/>
        </p:spPr>
        <p:txBody>
          <a:bodyPr wrap="square" rtlCol="0">
            <a:spAutoFit/>
          </a:bodyPr>
          <a:lstStyle/>
          <a:p>
            <a:pPr algn="just"/>
            <a:r>
              <a:rPr lang="el-GR" sz="1350" dirty="0"/>
              <a:t>*</a:t>
            </a:r>
            <a:r>
              <a:rPr lang="el-GR" sz="1350" b="1" u="sng" dirty="0"/>
              <a:t>Σημείωση: </a:t>
            </a:r>
            <a:r>
              <a:rPr lang="el-GR" sz="1350" dirty="0"/>
              <a:t>Αν ένας οργανισμός πρόκειται να υποβάλει αίτηση ΚΑ121 ή ΚΑ122, μπορεί να συμμετέχει σε μία μόνο ακόμα αίτηση ως μέλος 1 κοινοπραξίας (ανά Τομέα). Οι υπόλοιποι οργανισμοί μπορούν να συμμετάσχουν ως μέλη σε μέχρι και δύο κοινοπραξίες (ανά Τομέα)</a:t>
            </a:r>
            <a:endParaRPr lang="en-US" sz="1350" dirty="0"/>
          </a:p>
        </p:txBody>
      </p:sp>
      <p:sp>
        <p:nvSpPr>
          <p:cNvPr id="6" name="Title 1">
            <a:extLst>
              <a:ext uri="{FF2B5EF4-FFF2-40B4-BE49-F238E27FC236}">
                <a16:creationId xmlns:a16="http://schemas.microsoft.com/office/drawing/2014/main" id="{A456FF61-1E23-0AB6-1A84-0D64DAB8E564}"/>
              </a:ext>
            </a:extLst>
          </p:cNvPr>
          <p:cNvSpPr txBox="1">
            <a:spLocks/>
          </p:cNvSpPr>
          <p:nvPr/>
        </p:nvSpPr>
        <p:spPr>
          <a:xfrm>
            <a:off x="543910" y="143328"/>
            <a:ext cx="8229600" cy="100811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Δυνατότητες Συμμετοχής στα πλαίσια της ΒΔ1</a:t>
            </a:r>
            <a:endParaRPr lang="en-GB" sz="32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49671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l-GR" sz="2800" dirty="0">
                <a:solidFill>
                  <a:schemeClr val="accent5">
                    <a:lumMod val="75000"/>
                  </a:schemeClr>
                </a:solidFill>
                <a:latin typeface="Century Gothic" panose="020B0502020202020204" pitchFamily="34" charset="0"/>
              </a:rPr>
              <a:t>Διαπίστευση Ε</a:t>
            </a:r>
            <a:r>
              <a:rPr lang="en-US" sz="2800" dirty="0">
                <a:solidFill>
                  <a:schemeClr val="accent5">
                    <a:lumMod val="75000"/>
                  </a:schemeClr>
                </a:solidFill>
                <a:latin typeface="Century Gothic" panose="020B0502020202020204" pitchFamily="34" charset="0"/>
              </a:rPr>
              <a:t>RASMUS</a:t>
            </a:r>
          </a:p>
        </p:txBody>
      </p:sp>
      <p:sp>
        <p:nvSpPr>
          <p:cNvPr id="3" name="Content Placeholder 2"/>
          <p:cNvSpPr>
            <a:spLocks noGrp="1"/>
          </p:cNvSpPr>
          <p:nvPr>
            <p:ph idx="1"/>
          </p:nvPr>
        </p:nvSpPr>
        <p:spPr>
          <a:xfrm>
            <a:off x="467544" y="1124744"/>
            <a:ext cx="8229600" cy="5040560"/>
          </a:xfrm>
        </p:spPr>
        <p:txBody>
          <a:bodyPr>
            <a:noAutofit/>
          </a:bodyPr>
          <a:lstStyle/>
          <a:p>
            <a:pPr algn="just"/>
            <a:r>
              <a:rPr lang="el-GR" sz="2000" dirty="0">
                <a:latin typeface="Century Gothic" panose="020B0502020202020204" pitchFamily="34" charset="0"/>
              </a:rPr>
              <a:t>Εργαλείο πιστοποίησης των οργανισμών </a:t>
            </a:r>
            <a:r>
              <a:rPr lang="el-GR" sz="2000" b="1" dirty="0">
                <a:latin typeface="Century Gothic" panose="020B0502020202020204" pitchFamily="34" charset="0"/>
              </a:rPr>
              <a:t>Σχολικής Εκπαίδευσης, ΕΕΚ και</a:t>
            </a:r>
            <a:r>
              <a:rPr lang="en-US" sz="2000" b="1" dirty="0">
                <a:latin typeface="Century Gothic" panose="020B0502020202020204" pitchFamily="34" charset="0"/>
              </a:rPr>
              <a:t> </a:t>
            </a:r>
            <a:r>
              <a:rPr lang="el-GR" sz="2000" b="1" dirty="0">
                <a:latin typeface="Century Gothic" panose="020B0502020202020204" pitchFamily="34" charset="0"/>
              </a:rPr>
              <a:t>Εκπαίδευσης Ενηλίκων </a:t>
            </a:r>
            <a:r>
              <a:rPr lang="el-GR" sz="2000" dirty="0">
                <a:latin typeface="Century Gothic" panose="020B0502020202020204" pitchFamily="34" charset="0"/>
              </a:rPr>
              <a:t>που αποδεικνύουν μέσω της αίτησής τους ότι έχουν την πρόθεση να συμμετάσχουν σε ποιοτικές διασυνοριακές κινητικότητες στα πλαίσια της Βασικής Δράσης 1 του Προγράμματος </a:t>
            </a:r>
            <a:r>
              <a:rPr lang="en-US" sz="2000" dirty="0">
                <a:latin typeface="Century Gothic" panose="020B0502020202020204" pitchFamily="34" charset="0"/>
              </a:rPr>
              <a:t>Erasmus </a:t>
            </a:r>
            <a:r>
              <a:rPr lang="el-GR" sz="2000" dirty="0">
                <a:latin typeface="Century Gothic" panose="020B0502020202020204" pitchFamily="34" charset="0"/>
              </a:rPr>
              <a:t> (2021-2027). Οι διαπιστευμένοι οργανισμοί </a:t>
            </a:r>
            <a:r>
              <a:rPr lang="el-GR" sz="2000" dirty="0" err="1">
                <a:latin typeface="Century Gothic" panose="020B0502020202020204" pitchFamily="34" charset="0"/>
              </a:rPr>
              <a:t>Erasmus</a:t>
            </a:r>
            <a:r>
              <a:rPr lang="el-GR" sz="2000" dirty="0">
                <a:latin typeface="Century Gothic" panose="020B0502020202020204" pitchFamily="34" charset="0"/>
              </a:rPr>
              <a:t>, αν και θα </a:t>
            </a:r>
            <a:r>
              <a:rPr lang="el-GR" sz="2000" dirty="0" err="1">
                <a:latin typeface="Century Gothic" panose="020B0502020202020204" pitchFamily="34" charset="0"/>
              </a:rPr>
              <a:t>υποβάλλ</a:t>
            </a:r>
            <a:r>
              <a:rPr lang="en-US" sz="2000" dirty="0">
                <a:latin typeface="Century Gothic" panose="020B0502020202020204" pitchFamily="34" charset="0"/>
              </a:rPr>
              <a:t>o</a:t>
            </a:r>
            <a:r>
              <a:rPr lang="el-GR" sz="2000" dirty="0">
                <a:latin typeface="Century Gothic" panose="020B0502020202020204" pitchFamily="34" charset="0"/>
              </a:rPr>
              <a:t>υν αίτηση για χρηματοδότηση κάθε χρόνο, λόγω της πιστοποίησης τους σε θέματα ποιότητας, θα</a:t>
            </a:r>
            <a:r>
              <a:rPr lang="en-US" sz="2000" dirty="0">
                <a:latin typeface="Century Gothic" panose="020B0502020202020204" pitchFamily="34" charset="0"/>
              </a:rPr>
              <a:t>:</a:t>
            </a:r>
          </a:p>
          <a:p>
            <a:pPr marL="0" indent="0" algn="just">
              <a:buNone/>
            </a:pPr>
            <a:endParaRPr lang="el-GR" sz="1400" dirty="0">
              <a:latin typeface="Century Gothic" panose="020B0502020202020204" pitchFamily="34" charset="0"/>
            </a:endParaRPr>
          </a:p>
          <a:p>
            <a:pPr algn="just">
              <a:buFont typeface="Wingdings" panose="05000000000000000000" pitchFamily="2" charset="2"/>
              <a:buChar char="Ø"/>
            </a:pPr>
            <a:r>
              <a:rPr lang="el-GR" sz="2000" dirty="0">
                <a:latin typeface="Century Gothic" panose="020B0502020202020204" pitchFamily="34" charset="0"/>
              </a:rPr>
              <a:t>Έχουν </a:t>
            </a:r>
            <a:r>
              <a:rPr lang="el-GR" sz="2000" b="1" dirty="0">
                <a:latin typeface="Century Gothic" panose="020B0502020202020204" pitchFamily="34" charset="0"/>
              </a:rPr>
              <a:t>εξασφαλισμένη χρηματοδότηση μέχρι το 2027</a:t>
            </a:r>
            <a:endParaRPr lang="en-US" sz="2000" b="1" dirty="0">
              <a:latin typeface="Century Gothic" panose="020B0502020202020204" pitchFamily="34" charset="0"/>
            </a:endParaRPr>
          </a:p>
          <a:p>
            <a:pPr marL="0" indent="0" algn="just">
              <a:buNone/>
            </a:pPr>
            <a:endParaRPr lang="en-US" sz="1000" b="1" dirty="0">
              <a:latin typeface="Century Gothic" panose="020B0502020202020204" pitchFamily="34" charset="0"/>
            </a:endParaRPr>
          </a:p>
          <a:p>
            <a:pPr algn="just">
              <a:buFont typeface="Wingdings" panose="05000000000000000000" pitchFamily="2" charset="2"/>
              <a:buChar char="Ø"/>
            </a:pPr>
            <a:r>
              <a:rPr lang="en-US" sz="2000" dirty="0">
                <a:latin typeface="Century Gothic" panose="020B0502020202020204" pitchFamily="34" charset="0"/>
              </a:rPr>
              <a:t>A</a:t>
            </a:r>
            <a:r>
              <a:rPr lang="el-GR" sz="2000" dirty="0" err="1">
                <a:latin typeface="Century Gothic" panose="020B0502020202020204" pitchFamily="34" charset="0"/>
              </a:rPr>
              <a:t>κολουθούν</a:t>
            </a:r>
            <a:r>
              <a:rPr lang="el-GR" sz="2000" dirty="0">
                <a:latin typeface="Century Gothic" panose="020B0502020202020204" pitchFamily="34" charset="0"/>
              </a:rPr>
              <a:t> πιο </a:t>
            </a:r>
            <a:r>
              <a:rPr lang="el-GR" sz="2000" b="1" dirty="0">
                <a:latin typeface="Century Gothic" panose="020B0502020202020204" pitchFamily="34" charset="0"/>
              </a:rPr>
              <a:t>απλοποιημένες διαδικασίες αίτησης</a:t>
            </a:r>
          </a:p>
          <a:p>
            <a:pPr marL="0" indent="0" algn="just">
              <a:buNone/>
            </a:pPr>
            <a:endParaRPr lang="el-GR" sz="1000" b="1" dirty="0">
              <a:latin typeface="Century Gothic" panose="020B0502020202020204" pitchFamily="34" charset="0"/>
            </a:endParaRPr>
          </a:p>
          <a:p>
            <a:pPr algn="just">
              <a:buFont typeface="Wingdings" panose="05000000000000000000" pitchFamily="2" charset="2"/>
              <a:buChar char="Ø"/>
            </a:pPr>
            <a:r>
              <a:rPr lang="el-GR" sz="2000" b="1" dirty="0">
                <a:solidFill>
                  <a:schemeClr val="accent6">
                    <a:lumMod val="75000"/>
                  </a:schemeClr>
                </a:solidFill>
                <a:latin typeface="Century Gothic" panose="020B0502020202020204" pitchFamily="34" charset="0"/>
              </a:rPr>
              <a:t>Επόμενη Πρόσκληση για απόκτηση Διαπίστευσης</a:t>
            </a:r>
            <a:r>
              <a:rPr lang="en-US" sz="2000" b="1" dirty="0">
                <a:solidFill>
                  <a:schemeClr val="accent6">
                    <a:lumMod val="75000"/>
                  </a:schemeClr>
                </a:solidFill>
                <a:latin typeface="Century Gothic" panose="020B0502020202020204" pitchFamily="34" charset="0"/>
              </a:rPr>
              <a:t>:</a:t>
            </a:r>
            <a:r>
              <a:rPr lang="el-GR" sz="2000" b="1" dirty="0">
                <a:solidFill>
                  <a:schemeClr val="accent6">
                    <a:lumMod val="75000"/>
                  </a:schemeClr>
                </a:solidFill>
                <a:latin typeface="Century Gothic" panose="020B0502020202020204" pitchFamily="34" charset="0"/>
              </a:rPr>
              <a:t> </a:t>
            </a:r>
            <a:endParaRPr lang="en-US" sz="2000" b="1" dirty="0">
              <a:solidFill>
                <a:schemeClr val="accent6">
                  <a:lumMod val="75000"/>
                </a:schemeClr>
              </a:solidFill>
              <a:latin typeface="Century Gothic" panose="020B0502020202020204" pitchFamily="34" charset="0"/>
            </a:endParaRPr>
          </a:p>
          <a:p>
            <a:pPr marL="0" indent="0" algn="just">
              <a:buNone/>
            </a:pPr>
            <a:r>
              <a:rPr lang="el-GR" sz="2000" b="1" dirty="0">
                <a:solidFill>
                  <a:schemeClr val="accent6">
                    <a:lumMod val="75000"/>
                  </a:schemeClr>
                </a:solidFill>
                <a:latin typeface="Century Gothic" panose="020B0502020202020204" pitchFamily="34" charset="0"/>
              </a:rPr>
              <a:t>1 Οκτωβρίου 202</a:t>
            </a:r>
            <a:r>
              <a:rPr lang="en-GB" sz="2000" b="1" dirty="0">
                <a:solidFill>
                  <a:schemeClr val="accent6">
                    <a:lumMod val="75000"/>
                  </a:schemeClr>
                </a:solidFill>
                <a:latin typeface="Century Gothic" panose="020B0502020202020204" pitchFamily="34" charset="0"/>
              </a:rPr>
              <a:t>5</a:t>
            </a:r>
            <a:endParaRPr lang="en-US" sz="2000" b="1" dirty="0">
              <a:solidFill>
                <a:schemeClr val="accent6">
                  <a:lumMod val="75000"/>
                </a:schemeClr>
              </a:solidFill>
              <a:latin typeface="Century Gothic" panose="020B0502020202020204" pitchFamily="34" charset="0"/>
            </a:endParaRPr>
          </a:p>
          <a:p>
            <a:pPr marL="0" indent="0" algn="just">
              <a:buNone/>
            </a:pPr>
            <a:endParaRPr lang="en-US" sz="1000" b="1" dirty="0">
              <a:latin typeface="Century Gothic" panose="020B0502020202020204" pitchFamily="34" charset="0"/>
            </a:endParaRPr>
          </a:p>
        </p:txBody>
      </p:sp>
    </p:spTree>
    <p:extLst>
      <p:ext uri="{BB962C8B-B14F-4D97-AF65-F5344CB8AC3E}">
        <p14:creationId xmlns:p14="http://schemas.microsoft.com/office/powerpoint/2010/main" val="180945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464494"/>
          </a:xfrm>
        </p:spPr>
        <p:txBody>
          <a:bodyPr>
            <a:normAutofit/>
          </a:bodyPr>
          <a:lstStyle/>
          <a:p>
            <a:r>
              <a:rPr lang="el-GR" sz="2800" dirty="0">
                <a:solidFill>
                  <a:schemeClr val="tx1"/>
                </a:solidFill>
                <a:latin typeface="Century Gothic" panose="020B0502020202020204" pitchFamily="34" charset="0"/>
              </a:rPr>
              <a:t>ΠΛΗΡΟΦΟΡΙΕΣ ΓΙΑ ΤΑ ΣΧΕΔΙΑ ΜΙΚΡΗΣ ΔΙΑΡΚΕΙΑΣ</a:t>
            </a:r>
            <a:br>
              <a:rPr lang="el-GR" sz="2800" dirty="0">
                <a:solidFill>
                  <a:schemeClr val="bg1">
                    <a:lumMod val="50000"/>
                  </a:schemeClr>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77090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50"/>
            <a:ext cx="8229600" cy="1143000"/>
          </a:xfrm>
        </p:spPr>
        <p:txBody>
          <a:bodyPr>
            <a:noAutofit/>
          </a:bodyPr>
          <a:lstStyle/>
          <a:p>
            <a:r>
              <a:rPr lang="el-GR" sz="2800" dirty="0">
                <a:solidFill>
                  <a:schemeClr val="accent5">
                    <a:lumMod val="75000"/>
                  </a:schemeClr>
                </a:solidFill>
                <a:latin typeface="Century Gothic" panose="020B0502020202020204" pitchFamily="34" charset="0"/>
              </a:rPr>
              <a:t>Σχέδια Μικρής Διάρκειας (ΚΑ122)</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107504" y="872716"/>
            <a:ext cx="8928992" cy="5112568"/>
          </a:xfrm>
        </p:spPr>
        <p:txBody>
          <a:bodyPr>
            <a:noAutofit/>
          </a:bodyPr>
          <a:lstStyle/>
          <a:p>
            <a:pPr marL="298450" indent="-285750" algn="just">
              <a:spcBef>
                <a:spcPts val="100"/>
              </a:spcBef>
            </a:pPr>
            <a:r>
              <a:rPr lang="el-GR" sz="2200" dirty="0">
                <a:latin typeface="Century Gothic" panose="020B0502020202020204" pitchFamily="34" charset="0"/>
              </a:rPr>
              <a:t>Αφορούν νεοεισερχόμενους οργανισμούς στους οποίους δίνεται η ευκαιρία να σχεδιάσουν και να οργανώσουν το πρώτο τους σχέδιο κινητικότητας  ή  οργανισμούς που ενδιαφέρονται απλώς για μικρής εμβέλειας σχέδια</a:t>
            </a:r>
          </a:p>
          <a:p>
            <a:pPr marL="298450" indent="-285750" algn="just">
              <a:spcBef>
                <a:spcPts val="100"/>
              </a:spcBef>
            </a:pPr>
            <a:r>
              <a:rPr lang="el-GR" sz="2200" dirty="0">
                <a:latin typeface="Century Gothic" panose="020B0502020202020204" pitchFamily="34" charset="0"/>
              </a:rPr>
              <a:t>Διάρκεια σχεδίου</a:t>
            </a:r>
            <a:r>
              <a:rPr lang="en-US" sz="2200" dirty="0">
                <a:latin typeface="Century Gothic" panose="020B0502020202020204" pitchFamily="34" charset="0"/>
              </a:rPr>
              <a:t>: </a:t>
            </a:r>
            <a:r>
              <a:rPr lang="el-GR" sz="2200" dirty="0">
                <a:latin typeface="Century Gothic" panose="020B0502020202020204" pitchFamily="34" charset="0"/>
              </a:rPr>
              <a:t>6 – 18 μήνες</a:t>
            </a:r>
          </a:p>
          <a:p>
            <a:pPr marL="298450" indent="-285750" algn="just">
              <a:spcBef>
                <a:spcPts val="100"/>
              </a:spcBef>
            </a:pPr>
            <a:r>
              <a:rPr lang="el-GR" sz="2200" dirty="0">
                <a:latin typeface="Century Gothic" panose="020B0502020202020204" pitchFamily="34" charset="0"/>
              </a:rPr>
              <a:t>Περιορισμένος αριθμός κινητικοτήτων ανά σχέδιο</a:t>
            </a:r>
            <a:r>
              <a:rPr lang="en-US" sz="2200" dirty="0">
                <a:latin typeface="Century Gothic" panose="020B0502020202020204" pitchFamily="34" charset="0"/>
              </a:rPr>
              <a:t>: </a:t>
            </a:r>
            <a:r>
              <a:rPr lang="en-US" sz="2200" b="1" dirty="0">
                <a:latin typeface="Century Gothic" panose="020B0502020202020204" pitchFamily="34" charset="0"/>
              </a:rPr>
              <a:t>Max. 30 </a:t>
            </a:r>
            <a:r>
              <a:rPr lang="el-GR" sz="2200" b="1" dirty="0">
                <a:latin typeface="Century Gothic" panose="020B0502020202020204" pitchFamily="34" charset="0"/>
              </a:rPr>
              <a:t>συμμετέχοντες ανά σχέδιο</a:t>
            </a:r>
            <a:r>
              <a:rPr lang="en-US" sz="2200" b="1" dirty="0">
                <a:latin typeface="Century Gothic" panose="020B0502020202020204" pitchFamily="34" charset="0"/>
              </a:rPr>
              <a:t> </a:t>
            </a:r>
            <a:r>
              <a:rPr lang="en-US" sz="2200" dirty="0">
                <a:latin typeface="Century Gothic" panose="020B0502020202020204" pitchFamily="34" charset="0"/>
              </a:rPr>
              <a:t>(</a:t>
            </a:r>
            <a:r>
              <a:rPr lang="el-GR" sz="2200" dirty="0">
                <a:latin typeface="Century Gothic" panose="020B0502020202020204" pitchFamily="34" charset="0"/>
              </a:rPr>
              <a:t>Δεν συνυπολογίζονται οι συνοδοί και οι κινητικότητες για Προπαρασκευαστικές Επισκέψεις)</a:t>
            </a:r>
          </a:p>
          <a:p>
            <a:pPr marL="298450" indent="-285750" algn="just">
              <a:spcBef>
                <a:spcPts val="100"/>
              </a:spcBef>
            </a:pPr>
            <a:r>
              <a:rPr lang="el-GR" sz="2200" dirty="0">
                <a:latin typeface="Century Gothic" panose="020B0502020202020204" pitchFamily="34" charset="0"/>
              </a:rPr>
              <a:t>Δεν υπάρχει η δυνατότητα για κοινοπραξίες</a:t>
            </a:r>
            <a:endParaRPr lang="en-GB" sz="2200" dirty="0">
              <a:latin typeface="Century Gothic" panose="020B0502020202020204" pitchFamily="34" charset="0"/>
            </a:endParaRPr>
          </a:p>
          <a:p>
            <a:pPr marL="298450" indent="-285750" algn="just">
              <a:spcBef>
                <a:spcPts val="100"/>
              </a:spcBef>
            </a:pPr>
            <a:endParaRPr lang="en-GB" sz="2200" dirty="0">
              <a:latin typeface="Century Gothic" panose="020B0502020202020204" pitchFamily="34" charset="0"/>
            </a:endParaRPr>
          </a:p>
          <a:p>
            <a:pPr marL="298450" indent="-285750" algn="just">
              <a:spcBef>
                <a:spcPts val="100"/>
              </a:spcBef>
            </a:pPr>
            <a:r>
              <a:rPr lang="el-GR" sz="2200" dirty="0">
                <a:latin typeface="Century Gothic" panose="020B0502020202020204" pitchFamily="34" charset="0"/>
              </a:rPr>
              <a:t>Υποβολή Αίτησης: Αιτήσεις δικαιούνται να υποβάλουν μόνο οργανισμοί που βρίσκονται σε Χώρες-Μέλη και Τρίτες Χώρες, συνδεδεμένες με το Πρόγραμμα</a:t>
            </a:r>
          </a:p>
          <a:p>
            <a:pPr marL="12700" indent="0">
              <a:spcBef>
                <a:spcPts val="100"/>
              </a:spcBef>
              <a:buNone/>
            </a:pPr>
            <a:endParaRPr lang="el-GR" sz="1000" dirty="0">
              <a:latin typeface="Century Gothic" panose="020B0502020202020204" pitchFamily="34" charset="0"/>
            </a:endParaRPr>
          </a:p>
          <a:p>
            <a:pPr marL="355600">
              <a:spcBef>
                <a:spcPts val="100"/>
              </a:spcBef>
              <a:buFont typeface="Wingdings" panose="05000000000000000000" pitchFamily="2" charset="2"/>
              <a:buChar char="Ø"/>
            </a:pPr>
            <a:r>
              <a:rPr lang="el-GR" sz="1800" b="1" dirty="0">
                <a:solidFill>
                  <a:schemeClr val="accent6">
                    <a:lumMod val="75000"/>
                  </a:schemeClr>
                </a:solidFill>
                <a:latin typeface="Century Gothic" panose="020B0502020202020204" pitchFamily="34" charset="0"/>
              </a:rPr>
              <a:t>Οι διαπιστευμένοι οργανισμοί δε δικαιούνται να υποβάλλουν αίτηση </a:t>
            </a:r>
          </a:p>
          <a:p>
            <a:pPr marL="12700" indent="0">
              <a:spcBef>
                <a:spcPts val="100"/>
              </a:spcBef>
              <a:buNone/>
            </a:pPr>
            <a:r>
              <a:rPr lang="el-GR" sz="1800" b="1" dirty="0">
                <a:solidFill>
                  <a:schemeClr val="accent6">
                    <a:lumMod val="75000"/>
                  </a:schemeClr>
                </a:solidFill>
                <a:latin typeface="Century Gothic" panose="020B0502020202020204" pitchFamily="34" charset="0"/>
              </a:rPr>
              <a:t>      για «Σχέδια Μικρής Διάρκειας»</a:t>
            </a:r>
          </a:p>
          <a:p>
            <a:pPr marL="0" indent="0" algn="just">
              <a:buNone/>
            </a:pPr>
            <a:endParaRPr lang="el-GR" sz="1800" dirty="0">
              <a:latin typeface="Century Gothic" panose="020B0502020202020204" pitchFamily="34" charset="0"/>
            </a:endParaRPr>
          </a:p>
          <a:p>
            <a:pPr marL="0" indent="0" algn="just">
              <a:buNone/>
            </a:pPr>
            <a:endParaRPr lang="el-GR" sz="2200" dirty="0">
              <a:latin typeface="Century Gothic" panose="020B0502020202020204" pitchFamily="34" charset="0"/>
            </a:endParaRPr>
          </a:p>
        </p:txBody>
      </p:sp>
    </p:spTree>
    <p:extLst>
      <p:ext uri="{BB962C8B-B14F-4D97-AF65-F5344CB8AC3E}">
        <p14:creationId xmlns:p14="http://schemas.microsoft.com/office/powerpoint/2010/main" val="128773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6524863"/>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n-GB" altLang="en-US" sz="3200" b="1" u="none" dirty="0">
              <a:solidFill>
                <a:schemeClr val="accent5"/>
              </a:solidFill>
              <a:latin typeface="Century Gothic" panose="020B0502020202020204" pitchFamily="34" charset="0"/>
              <a:cs typeface="Calibri" pitchFamily="34" charset="0"/>
            </a:endParaRPr>
          </a:p>
          <a:p>
            <a:pPr algn="ctr" eaLnBrk="1" hangingPunct="1"/>
            <a:r>
              <a:rPr lang="en-GB" altLang="en-US" sz="3200" b="1" u="none" dirty="0">
                <a:solidFill>
                  <a:schemeClr val="accent5"/>
                </a:solidFill>
                <a:latin typeface="Century Gothic" panose="020B0502020202020204" pitchFamily="34" charset="0"/>
                <a:cs typeface="Calibri" pitchFamily="34" charset="0"/>
              </a:rPr>
              <a:t>E</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R</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A</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S</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M</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U</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S</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 </a:t>
            </a:r>
          </a:p>
          <a:p>
            <a:pPr algn="ctr" eaLnBrk="1" hangingPunct="1"/>
            <a:r>
              <a:rPr lang="en-GB" altLang="en-US" sz="3200" b="1" u="none" dirty="0">
                <a:solidFill>
                  <a:schemeClr val="accent5"/>
                </a:solidFill>
                <a:latin typeface="Century Gothic" panose="020B0502020202020204" pitchFamily="34" charset="0"/>
                <a:cs typeface="Calibri" pitchFamily="34" charset="0"/>
              </a:rPr>
              <a:t>2021 - 2027</a:t>
            </a:r>
            <a:endParaRPr lang="el-GR" altLang="en-US" sz="3200" b="1" u="none" dirty="0">
              <a:solidFill>
                <a:schemeClr val="accent5"/>
              </a:solidFill>
              <a:latin typeface="Century Gothic" panose="020B0502020202020204" pitchFamily="34" charset="0"/>
              <a:cs typeface="Calibri" pitchFamily="34" charset="0"/>
            </a:endParaRPr>
          </a:p>
          <a:p>
            <a:pPr algn="ctr"/>
            <a:endParaRPr lang="el-GR" altLang="en-US" dirty="0">
              <a:solidFill>
                <a:schemeClr val="tx1">
                  <a:lumMod val="75000"/>
                  <a:lumOff val="25000"/>
                </a:schemeClr>
              </a:solidFill>
              <a:latin typeface="Century Gothic" panose="020B0502020202020204" pitchFamily="34" charset="0"/>
            </a:endParaRPr>
          </a:p>
          <a:p>
            <a:pPr algn="ctr"/>
            <a:r>
              <a:rPr lang="el-GR" altLang="en-US" sz="2400" b="1" u="none" dirty="0">
                <a:solidFill>
                  <a:schemeClr val="tx1">
                    <a:lumMod val="75000"/>
                    <a:lumOff val="25000"/>
                  </a:schemeClr>
                </a:solidFill>
                <a:latin typeface="Century Gothic" panose="020B0502020202020204" pitchFamily="34" charset="0"/>
              </a:rPr>
              <a:t>Βασική Δράση 1 </a:t>
            </a:r>
          </a:p>
          <a:p>
            <a:pPr algn="ctr"/>
            <a:endParaRPr lang="en-US" altLang="en-US" sz="2400" b="1" u="none" dirty="0">
              <a:solidFill>
                <a:schemeClr val="tx1">
                  <a:lumMod val="75000"/>
                  <a:lumOff val="25000"/>
                </a:schemeClr>
              </a:solidFill>
              <a:latin typeface="Century Gothic" panose="020B0502020202020204" pitchFamily="34" charset="0"/>
            </a:endParaRPr>
          </a:p>
          <a:p>
            <a:pPr algn="ctr"/>
            <a:r>
              <a:rPr lang="el-GR" altLang="en-US" sz="2400" b="1" u="none" dirty="0">
                <a:solidFill>
                  <a:schemeClr val="bg1">
                    <a:lumMod val="50000"/>
                  </a:schemeClr>
                </a:solidFill>
                <a:latin typeface="Century Gothic" panose="020B0502020202020204" pitchFamily="34" charset="0"/>
              </a:rPr>
              <a:t>Οδηγίες για Υποβολή Αιτήσεων</a:t>
            </a:r>
          </a:p>
          <a:p>
            <a:pPr algn="ctr"/>
            <a:r>
              <a:rPr lang="el-GR" altLang="en-US" sz="2400" b="1" u="none" dirty="0">
                <a:solidFill>
                  <a:schemeClr val="bg1">
                    <a:lumMod val="50000"/>
                  </a:schemeClr>
                </a:solidFill>
                <a:latin typeface="Century Gothic" panose="020B0502020202020204" pitchFamily="34" charset="0"/>
              </a:rPr>
              <a:t>Σχεδίων Μικρής Διάρκειας (ΚΑ122)</a:t>
            </a:r>
          </a:p>
          <a:p>
            <a:pPr algn="ctr"/>
            <a:endParaRPr lang="el-GR" altLang="en-US" sz="2400" b="1" u="none" dirty="0">
              <a:solidFill>
                <a:schemeClr val="tx1">
                  <a:lumMod val="75000"/>
                  <a:lumOff val="25000"/>
                </a:schemeClr>
              </a:solidFill>
              <a:latin typeface="Century Gothic" panose="020B0502020202020204" pitchFamily="34" charset="0"/>
            </a:endParaRPr>
          </a:p>
          <a:p>
            <a:pPr algn="ctr"/>
            <a:r>
              <a:rPr lang="el-GR" altLang="en-US" b="1" u="none" dirty="0">
                <a:solidFill>
                  <a:schemeClr val="tx1">
                    <a:lumMod val="75000"/>
                    <a:lumOff val="25000"/>
                  </a:schemeClr>
                </a:solidFill>
                <a:latin typeface="Century Gothic" panose="020B0502020202020204" pitchFamily="34" charset="0"/>
              </a:rPr>
              <a:t>Σχολική Εκπαίδευση</a:t>
            </a:r>
          </a:p>
          <a:p>
            <a:pPr algn="ctr"/>
            <a:r>
              <a:rPr lang="el-GR" altLang="en-US" b="1" u="none" dirty="0">
                <a:solidFill>
                  <a:schemeClr val="tx1">
                    <a:lumMod val="75000"/>
                    <a:lumOff val="25000"/>
                  </a:schemeClr>
                </a:solidFill>
                <a:latin typeface="Century Gothic" panose="020B0502020202020204" pitchFamily="34" charset="0"/>
              </a:rPr>
              <a:t> Εκπαίδευση Ενηλίκων</a:t>
            </a:r>
          </a:p>
          <a:p>
            <a:pPr algn="ctr"/>
            <a:r>
              <a:rPr lang="el-GR" altLang="en-US" b="1" u="none" dirty="0">
                <a:solidFill>
                  <a:schemeClr val="tx1">
                    <a:lumMod val="75000"/>
                    <a:lumOff val="25000"/>
                  </a:schemeClr>
                </a:solidFill>
                <a:latin typeface="Century Gothic" panose="020B0502020202020204" pitchFamily="34" charset="0"/>
              </a:rPr>
              <a:t>Επαγγελματική Εκπαίδευση &amp; Κατάρτιση</a:t>
            </a:r>
          </a:p>
          <a:p>
            <a:pPr marL="0" indent="0" algn="ctr">
              <a:buFontTx/>
              <a:buNone/>
            </a:pPr>
            <a:endParaRPr lang="el-GR" altLang="en-US" u="none" dirty="0">
              <a:solidFill>
                <a:schemeClr val="tx1">
                  <a:lumMod val="75000"/>
                  <a:lumOff val="25000"/>
                </a:schemeClr>
              </a:solidFill>
              <a:latin typeface="Century Gothic" panose="020B0502020202020204" pitchFamily="34" charset="0"/>
            </a:endParaRPr>
          </a:p>
          <a:p>
            <a:pPr marL="0" indent="0" algn="ctr">
              <a:buFontTx/>
              <a:buNone/>
            </a:pPr>
            <a:r>
              <a:rPr lang="el-GR" altLang="en-US" sz="1800" u="none" dirty="0">
                <a:solidFill>
                  <a:schemeClr val="tx1">
                    <a:lumMod val="75000"/>
                    <a:lumOff val="25000"/>
                  </a:schemeClr>
                </a:solidFill>
                <a:latin typeface="Century Gothic" panose="020B0502020202020204" pitchFamily="34" charset="0"/>
              </a:rPr>
              <a:t>Μαρία Χριστοφίδου</a:t>
            </a:r>
          </a:p>
          <a:p>
            <a:pPr marL="0" indent="0" algn="ctr">
              <a:buFontTx/>
              <a:buNone/>
            </a:pPr>
            <a:r>
              <a:rPr lang="el-GR" altLang="en-US" sz="1800" u="none" dirty="0">
                <a:solidFill>
                  <a:schemeClr val="tx1">
                    <a:lumMod val="75000"/>
                    <a:lumOff val="25000"/>
                  </a:schemeClr>
                </a:solidFill>
                <a:latin typeface="Century Gothic" panose="020B0502020202020204" pitchFamily="34" charset="0"/>
              </a:rPr>
              <a:t>Λειτουργός Βασικής Δράσης 1</a:t>
            </a:r>
          </a:p>
          <a:p>
            <a:pPr marL="0" indent="0" algn="ctr">
              <a:buFontTx/>
              <a:buNone/>
            </a:pPr>
            <a:r>
              <a:rPr lang="el-GR" altLang="en-US" sz="1800" u="none" dirty="0">
                <a:solidFill>
                  <a:schemeClr val="tx1">
                    <a:lumMod val="75000"/>
                    <a:lumOff val="25000"/>
                  </a:schemeClr>
                </a:solidFill>
                <a:latin typeface="Calibri" panose="020F0502020204030204" pitchFamily="34" charset="0"/>
              </a:rPr>
              <a:t>15/1/25</a:t>
            </a:r>
            <a:endParaRPr lang="en-GB" altLang="en-US" sz="1800" u="none" dirty="0">
              <a:solidFill>
                <a:schemeClr val="tx1">
                  <a:lumMod val="75000"/>
                  <a:lumOff val="25000"/>
                </a:schemeClr>
              </a:solidFill>
              <a:latin typeface="Century Gothic" panose="020B0502020202020204" pitchFamily="34" charset="0"/>
            </a:endParaRPr>
          </a:p>
          <a:p>
            <a:pPr marL="0" indent="0" algn="ctr">
              <a:buFontTx/>
              <a:buNone/>
            </a:pPr>
            <a:r>
              <a:rPr lang="el-GR" altLang="en-US" u="none" dirty="0">
                <a:solidFill>
                  <a:schemeClr val="tx1">
                    <a:lumMod val="75000"/>
                    <a:lumOff val="25000"/>
                  </a:schemeClr>
                </a:solidFill>
                <a:latin typeface="Century Gothic" panose="020B0502020202020204" pitchFamily="34" charset="0"/>
              </a:rPr>
              <a:t> </a:t>
            </a: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78269" y="3317524"/>
            <a:ext cx="6858000" cy="22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367644" y="2348880"/>
            <a:ext cx="64087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07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2800" dirty="0">
                <a:solidFill>
                  <a:schemeClr val="accent5">
                    <a:lumMod val="75000"/>
                  </a:schemeClr>
                </a:solidFill>
                <a:latin typeface="Century Gothic" panose="020B0502020202020204" pitchFamily="34" charset="0"/>
              </a:rPr>
              <a:t>Επιτρεπόμενος Αριθμός Αιτήσεων</a:t>
            </a:r>
            <a:endParaRPr lang="en-GB" sz="2800" dirty="0">
              <a:solidFill>
                <a:schemeClr val="accent5">
                  <a:lumMod val="75000"/>
                </a:schemeClr>
              </a:solidFill>
              <a:latin typeface="Century Gothic" panose="020B0502020202020204" pitchFamily="34" charset="0"/>
            </a:endParaRPr>
          </a:p>
        </p:txBody>
      </p:sp>
      <p:sp>
        <p:nvSpPr>
          <p:cNvPr id="7" name="Content Placeholder 6"/>
          <p:cNvSpPr>
            <a:spLocks noGrp="1"/>
          </p:cNvSpPr>
          <p:nvPr>
            <p:ph idx="4294967295"/>
          </p:nvPr>
        </p:nvSpPr>
        <p:spPr>
          <a:xfrm>
            <a:off x="251520" y="1239104"/>
            <a:ext cx="8445624" cy="4896544"/>
          </a:xfrm>
        </p:spPr>
        <p:txBody>
          <a:bodyPr>
            <a:noAutofit/>
          </a:bodyPr>
          <a:lstStyle/>
          <a:p>
            <a:pPr algn="just">
              <a:buFont typeface="Wingdings" panose="05000000000000000000" pitchFamily="2" charset="2"/>
              <a:buChar char="Ø"/>
            </a:pPr>
            <a:r>
              <a:rPr lang="el-GR" sz="2000" dirty="0">
                <a:latin typeface="Century Gothic" panose="020B0502020202020204" pitchFamily="34" charset="0"/>
              </a:rPr>
              <a:t>Στα πλαίσια κάθε Πρόσκλησης, κάθε αιτών οργανισμός μπορεί να υποβάλλει </a:t>
            </a:r>
            <a:r>
              <a:rPr lang="el-GR" sz="2000" b="1" dirty="0">
                <a:solidFill>
                  <a:schemeClr val="accent6">
                    <a:lumMod val="75000"/>
                  </a:schemeClr>
                </a:solidFill>
                <a:latin typeface="Century Gothic" panose="020B0502020202020204" pitchFamily="34" charset="0"/>
              </a:rPr>
              <a:t>μια </a:t>
            </a:r>
            <a:r>
              <a:rPr lang="en-GB" sz="2000" b="1" dirty="0">
                <a:solidFill>
                  <a:schemeClr val="accent6">
                    <a:lumMod val="75000"/>
                  </a:schemeClr>
                </a:solidFill>
                <a:latin typeface="Century Gothic" panose="020B0502020202020204" pitchFamily="34" charset="0"/>
              </a:rPr>
              <a:t>MONO </a:t>
            </a:r>
            <a:r>
              <a:rPr lang="el-GR" sz="2000" b="1" dirty="0">
                <a:solidFill>
                  <a:schemeClr val="accent6">
                    <a:lumMod val="75000"/>
                  </a:schemeClr>
                </a:solidFill>
                <a:latin typeface="Century Gothic" panose="020B0502020202020204" pitchFamily="34" charset="0"/>
              </a:rPr>
              <a:t>αίτηση για «Σχέδιο μικρής διάρκειας» </a:t>
            </a:r>
            <a:r>
              <a:rPr lang="el-GR" sz="2000" dirty="0">
                <a:latin typeface="Century Gothic" panose="020B0502020202020204" pitchFamily="34" charset="0"/>
              </a:rPr>
              <a:t>σε κάθε Τομέα, στα πλαίσια της οποίας καταγράφει τις ανάγκες του για επιμόρφωση του προσωπικού και των εκπαιδευομένων του μέσω εξερχόμενης ή και εισερχόμενης κινητικότητας</a:t>
            </a:r>
          </a:p>
          <a:p>
            <a:pPr marL="0" indent="0" algn="just">
              <a:buNone/>
            </a:pPr>
            <a:endParaRPr lang="el-GR" sz="1000" dirty="0">
              <a:latin typeface="Century Gothic" panose="020B0502020202020204" pitchFamily="34" charset="0"/>
            </a:endParaRPr>
          </a:p>
          <a:p>
            <a:pPr algn="just">
              <a:buFont typeface="Wingdings" panose="05000000000000000000" pitchFamily="2" charset="2"/>
              <a:buChar char="Ø"/>
            </a:pPr>
            <a:r>
              <a:rPr lang="el-GR" sz="2000" b="1" dirty="0">
                <a:solidFill>
                  <a:schemeClr val="accent6">
                    <a:lumMod val="75000"/>
                  </a:schemeClr>
                </a:solidFill>
                <a:latin typeface="Century Gothic" panose="020B0502020202020204" pitchFamily="34" charset="0"/>
              </a:rPr>
              <a:t>Επιπλέον, </a:t>
            </a:r>
            <a:r>
              <a:rPr lang="el-GR" sz="2000" dirty="0">
                <a:latin typeface="Century Gothic" panose="020B0502020202020204" pitchFamily="34" charset="0"/>
              </a:rPr>
              <a:t>έχει τη δυνατότητα σε κάθε Πρόσκληση να πραγματοποιεί κινητικότητες ως μέλος 1 κοινοπραξίας</a:t>
            </a:r>
          </a:p>
          <a:p>
            <a:pPr marL="0" indent="0" algn="just">
              <a:buNone/>
            </a:pPr>
            <a:endParaRPr lang="el-GR" sz="1000" dirty="0">
              <a:latin typeface="Century Gothic" panose="020B0502020202020204" pitchFamily="34" charset="0"/>
            </a:endParaRPr>
          </a:p>
          <a:p>
            <a:pPr algn="just">
              <a:buFont typeface="Wingdings" panose="05000000000000000000" pitchFamily="2" charset="2"/>
              <a:buChar char="Ø"/>
            </a:pPr>
            <a:r>
              <a:rPr lang="el-GR" sz="2000" dirty="0">
                <a:latin typeface="Century Gothic" panose="020B0502020202020204" pitchFamily="34" charset="0"/>
              </a:rPr>
              <a:t>Στα πλαίσια της Προγραμματικής Περιόδου 2021- 2027 και </a:t>
            </a:r>
            <a:r>
              <a:rPr lang="el-GR" sz="2000" b="1" dirty="0">
                <a:latin typeface="Century Gothic" panose="020B0502020202020204" pitchFamily="34" charset="0"/>
              </a:rPr>
              <a:t>εντός 5 συνεχόμενων ετών, </a:t>
            </a:r>
            <a:r>
              <a:rPr lang="el-GR" sz="2000" dirty="0">
                <a:latin typeface="Century Gothic" panose="020B0502020202020204" pitchFamily="34" charset="0"/>
              </a:rPr>
              <a:t>ένας οργανισμός μπορεί να επιχορηγηθεί κατ’ ανώτατο όριο με </a:t>
            </a:r>
            <a:r>
              <a:rPr lang="el-GR" sz="2000" b="1" dirty="0">
                <a:solidFill>
                  <a:schemeClr val="accent6">
                    <a:lumMod val="75000"/>
                  </a:schemeClr>
                </a:solidFill>
                <a:latin typeface="Century Gothic" panose="020B0502020202020204" pitchFamily="34" charset="0"/>
              </a:rPr>
              <a:t>3 σχέδια Μικρής Διάρκειας </a:t>
            </a:r>
            <a:r>
              <a:rPr lang="el-GR" sz="2000" dirty="0">
                <a:latin typeface="Century Gothic" panose="020B0502020202020204" pitchFamily="34" charset="0"/>
              </a:rPr>
              <a:t>(εξαιρούνται επιχορηγήσεις στα πλαίσια των Προσκλήσεων 2014 – 2020)</a:t>
            </a:r>
            <a:endParaRPr lang="en-US" sz="2000" dirty="0">
              <a:latin typeface="Century Gothic" panose="020B0502020202020204" pitchFamily="34" charset="0"/>
            </a:endParaRPr>
          </a:p>
          <a:p>
            <a:pPr marL="0" indent="0" algn="just">
              <a:buNone/>
            </a:pPr>
            <a:endParaRPr lang="el-GR" sz="2000" dirty="0">
              <a:latin typeface="Century Gothic" panose="020B0502020202020204" pitchFamily="34" charset="0"/>
            </a:endParaRPr>
          </a:p>
          <a:p>
            <a:pPr marL="0" indent="0">
              <a:buNone/>
            </a:pPr>
            <a:endParaRPr lang="el-GR" sz="2000" dirty="0">
              <a:latin typeface="Century Gothic" panose="020B0502020202020204" pitchFamily="34" charset="0"/>
            </a:endParaRPr>
          </a:p>
          <a:p>
            <a:pPr marL="0" indent="0">
              <a:buNone/>
            </a:pPr>
            <a:r>
              <a:rPr lang="el-GR" sz="2000" dirty="0">
                <a:latin typeface="Century Gothic" panose="020B0502020202020204" pitchFamily="34" charset="0"/>
              </a:rPr>
              <a:t> </a:t>
            </a:r>
          </a:p>
          <a:p>
            <a:pPr marL="0" indent="0" algn="ctr">
              <a:buNone/>
            </a:pPr>
            <a:endParaRPr lang="en-GB" sz="2000" b="1" u="sng" dirty="0">
              <a:solidFill>
                <a:schemeClr val="accent6">
                  <a:lumMod val="75000"/>
                </a:schemeClr>
              </a:solidFill>
              <a:latin typeface="Century Gothic" panose="020B0502020202020204" pitchFamily="34" charset="0"/>
            </a:endParaRPr>
          </a:p>
          <a:p>
            <a:pPr marL="0" indent="0">
              <a:buNone/>
            </a:pPr>
            <a:endParaRPr lang="el-GR" sz="2000" dirty="0">
              <a:solidFill>
                <a:schemeClr val="accent5">
                  <a:lumMod val="50000"/>
                </a:schemeClr>
              </a:solidFill>
            </a:endParaRPr>
          </a:p>
          <a:p>
            <a:pPr marL="0" indent="0">
              <a:buNone/>
            </a:pPr>
            <a:endParaRPr lang="el-GR" sz="2000" dirty="0">
              <a:solidFill>
                <a:schemeClr val="accent5">
                  <a:lumMod val="50000"/>
                </a:schemeClr>
              </a:solidFill>
            </a:endParaRPr>
          </a:p>
        </p:txBody>
      </p:sp>
    </p:spTree>
    <p:extLst>
      <p:ext uri="{BB962C8B-B14F-4D97-AF65-F5344CB8AC3E}">
        <p14:creationId xmlns:p14="http://schemas.microsoft.com/office/powerpoint/2010/main" val="143334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2022916544"/>
              </p:ext>
            </p:extLst>
          </p:nvPr>
        </p:nvGraphicFramePr>
        <p:xfrm>
          <a:off x="429651" y="1371715"/>
          <a:ext cx="8311501" cy="2011680"/>
        </p:xfrm>
        <a:graphic>
          <a:graphicData uri="http://schemas.openxmlformats.org/drawingml/2006/table">
            <a:tbl>
              <a:tblPr firstRow="1" bandRow="1">
                <a:tableStyleId>{93296810-A885-4BE3-A3E7-6D5BEEA58F35}</a:tableStyleId>
              </a:tblPr>
              <a:tblGrid>
                <a:gridCol w="705044">
                  <a:extLst>
                    <a:ext uri="{9D8B030D-6E8A-4147-A177-3AD203B41FA5}">
                      <a16:colId xmlns:a16="http://schemas.microsoft.com/office/drawing/2014/main" val="20000"/>
                    </a:ext>
                  </a:extLst>
                </a:gridCol>
                <a:gridCol w="4795259">
                  <a:extLst>
                    <a:ext uri="{9D8B030D-6E8A-4147-A177-3AD203B41FA5}">
                      <a16:colId xmlns:a16="http://schemas.microsoft.com/office/drawing/2014/main" val="20001"/>
                    </a:ext>
                  </a:extLst>
                </a:gridCol>
                <a:gridCol w="2811198">
                  <a:extLst>
                    <a:ext uri="{9D8B030D-6E8A-4147-A177-3AD203B41FA5}">
                      <a16:colId xmlns:a16="http://schemas.microsoft.com/office/drawing/2014/main" val="20002"/>
                    </a:ext>
                  </a:extLst>
                </a:gridCol>
              </a:tblGrid>
              <a:tr h="685800">
                <a:tc>
                  <a:txBody>
                    <a:bodyPr/>
                    <a:lstStyle/>
                    <a:p>
                      <a:endParaRPr lang="en-US" sz="1100" dirty="0">
                        <a:solidFill>
                          <a:schemeClr val="bg1"/>
                        </a:solidFill>
                        <a:latin typeface="+mn-lt"/>
                        <a:ea typeface="Verdana" panose="020B060403050404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rPr>
                        <a:t>Δραστηριότητα</a:t>
                      </a:r>
                      <a:endParaRPr lang="en-US" sz="1400" kern="1200" dirty="0">
                        <a:solidFill>
                          <a:schemeClr val="bg1"/>
                        </a:solidFill>
                        <a:latin typeface="+mn-lt"/>
                        <a:ea typeface="Verdana" panose="020B0604030504040204" pitchFamily="34"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cs typeface="+mn-cs"/>
                        </a:rPr>
                        <a:t>Σχολική</a:t>
                      </a:r>
                      <a:r>
                        <a:rPr lang="el-GR" sz="1400" kern="1200" baseline="0" dirty="0">
                          <a:solidFill>
                            <a:schemeClr val="bg1"/>
                          </a:solidFill>
                          <a:latin typeface="+mn-lt"/>
                          <a:ea typeface="Verdana" panose="020B0604030504040204" pitchFamily="34" charset="0"/>
                          <a:cs typeface="+mn-cs"/>
                        </a:rPr>
                        <a:t> εκπαίδευση </a:t>
                      </a:r>
                      <a:r>
                        <a:rPr lang="en-US" sz="1400" kern="1200" baseline="0" dirty="0">
                          <a:solidFill>
                            <a:schemeClr val="bg1"/>
                          </a:solidFill>
                          <a:latin typeface="+mn-lt"/>
                          <a:ea typeface="Verdana" panose="020B0604030504040204" pitchFamily="34" charset="0"/>
                          <a:cs typeface="+mn-cs"/>
                        </a:rPr>
                        <a:t>/ </a:t>
                      </a:r>
                      <a:r>
                        <a:rPr lang="el-GR" sz="1400" kern="1200" baseline="0" dirty="0">
                          <a:solidFill>
                            <a:schemeClr val="bg1"/>
                          </a:solidFill>
                          <a:latin typeface="+mn-lt"/>
                          <a:ea typeface="Verdana" panose="020B0604030504040204" pitchFamily="34" charset="0"/>
                          <a:cs typeface="+mn-cs"/>
                        </a:rPr>
                        <a:t>Εκπαίδευση Ενηλίκων </a:t>
                      </a:r>
                      <a:r>
                        <a:rPr lang="en-US" sz="14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cs typeface="+mn-cs"/>
                        </a:rPr>
                        <a:t>Επαγγελματική Εκπαίδευση και Κατάρτιση</a:t>
                      </a:r>
                      <a:endParaRPr lang="en-US" sz="1400" kern="1200" dirty="0">
                        <a:solidFill>
                          <a:schemeClr val="bg1"/>
                        </a:solidFill>
                        <a:latin typeface="+mn-lt"/>
                        <a:ea typeface="Verdana" panose="020B0604030504040204" pitchFamily="34" charset="0"/>
                      </a:endParaRPr>
                    </a:p>
                  </a:txBody>
                  <a:tcPr marL="68580" marR="68580" marT="34290" marB="34290" anchor="ctr"/>
                </a:tc>
                <a:tc>
                  <a:txBody>
                    <a:bodyPr/>
                    <a:lstStyle/>
                    <a:p>
                      <a:pPr marL="0" algn="ctr" defTabSz="914400" rtl="0" eaLnBrk="1" latinLnBrk="0" hangingPunct="1"/>
                      <a:r>
                        <a:rPr lang="el-GR" sz="1400" kern="1200" dirty="0">
                          <a:solidFill>
                            <a:schemeClr val="bg1"/>
                          </a:solidFill>
                          <a:latin typeface="+mn-lt"/>
                          <a:ea typeface="Verdana" panose="020B0604030504040204" pitchFamily="34" charset="0"/>
                          <a:cs typeface="+mn-cs"/>
                        </a:rPr>
                        <a:t>Διάρκεια δραστηριότητας</a:t>
                      </a:r>
                      <a:endParaRPr lang="en-US" sz="1400" kern="1200" dirty="0">
                        <a:solidFill>
                          <a:schemeClr val="bg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0"/>
                  </a:ext>
                </a:extLst>
              </a:tr>
              <a:tr h="4343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latin typeface="+mn-lt"/>
                          <a:ea typeface="Verdana" panose="020B0604030504040204" pitchFamily="34" charset="0"/>
                        </a:rPr>
                        <a:t>Εξερχόμενες Κινητικότητες</a:t>
                      </a:r>
                      <a:endParaRPr lang="en-US" sz="1400" b="1" kern="1200" dirty="0">
                        <a:solidFill>
                          <a:srgbClr val="FF0000"/>
                        </a:solidFill>
                        <a:latin typeface="+mn-lt"/>
                        <a:ea typeface="Verdana" panose="020B0604030504040204" pitchFamily="34" charset="0"/>
                        <a:cs typeface="+mn-cs"/>
                      </a:endParaRPr>
                    </a:p>
                  </a:txBody>
                  <a:tcPr marL="68580" marR="68580" marT="34290" marB="3429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a:t>Μαθήματα &amp; Κατάρτιση</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(Courses &amp; Training)</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2</a:t>
                      </a:r>
                      <a:r>
                        <a:rPr lang="el-GR" sz="1200" kern="1200" baseline="0" dirty="0">
                          <a:latin typeface="+mn-lt"/>
                          <a:ea typeface="Verdana" panose="020B0604030504040204" pitchFamily="34" charset="0"/>
                        </a:rPr>
                        <a:t> – 10 ημέρες</a:t>
                      </a:r>
                      <a:r>
                        <a:rPr lang="en-US" sz="1200" kern="1200" baseline="0" dirty="0">
                          <a:latin typeface="+mn-lt"/>
                          <a:ea typeface="Verdana" panose="020B0604030504040204" pitchFamily="34" charset="0"/>
                        </a:rPr>
                        <a:t>*</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1"/>
                  </a:ext>
                </a:extLst>
              </a:tr>
              <a:tr h="4343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a:t>Εργασίες διδασκαλίας ή κατάρτισης</a:t>
                      </a:r>
                      <a:endParaRPr lang="en-US" sz="1200" b="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Verdana" panose="020B0604030504040204" pitchFamily="34" charset="0"/>
                          <a:cs typeface="+mn-cs"/>
                        </a:rPr>
                        <a:t>(</a:t>
                      </a:r>
                      <a:r>
                        <a:rPr lang="en-US" sz="1200" b="0" dirty="0"/>
                        <a:t>Teaching or training assignments)</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2 –</a:t>
                      </a:r>
                      <a:r>
                        <a:rPr lang="el-GR" sz="1200" kern="1200" baseline="0" dirty="0">
                          <a:latin typeface="+mn-lt"/>
                          <a:ea typeface="Verdana" panose="020B0604030504040204" pitchFamily="34" charset="0"/>
                        </a:rPr>
                        <a:t> 365 ημέρες</a:t>
                      </a:r>
                      <a:r>
                        <a:rPr lang="en-US" sz="1200" kern="1200" baseline="0" dirty="0">
                          <a:latin typeface="+mn-lt"/>
                          <a:ea typeface="Verdana" panose="020B0604030504040204" pitchFamily="34" charset="0"/>
                        </a:rPr>
                        <a:t>*</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2"/>
                  </a:ext>
                </a:extLst>
              </a:tr>
              <a:tr h="4343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a:solidFill>
                            <a:schemeClr val="dk1"/>
                          </a:solidFill>
                          <a:latin typeface="+mn-lt"/>
                          <a:ea typeface="+mn-ea"/>
                          <a:cs typeface="+mn-cs"/>
                        </a:rPr>
                        <a:t>Σκιώδης Εργασία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a:t>
                      </a:r>
                      <a:r>
                        <a:rPr lang="en-US" sz="1200" b="0" kern="1200" dirty="0">
                          <a:latin typeface="+mn-lt"/>
                          <a:ea typeface="Verdana" panose="020B0604030504040204" pitchFamily="34" charset="0"/>
                        </a:rPr>
                        <a:t>Job</a:t>
                      </a:r>
                      <a:r>
                        <a:rPr lang="en-US" sz="1200" b="0" kern="1200" baseline="0" dirty="0">
                          <a:latin typeface="+mn-lt"/>
                          <a:ea typeface="Verdana" panose="020B0604030504040204" pitchFamily="34" charset="0"/>
                        </a:rPr>
                        <a:t> shadowing</a:t>
                      </a:r>
                      <a:r>
                        <a:rPr lang="el-GR" sz="1200" b="0" kern="1200" baseline="0" dirty="0">
                          <a:latin typeface="+mn-lt"/>
                          <a:ea typeface="Verdana" panose="020B0604030504040204" pitchFamily="34" charset="0"/>
                        </a:rPr>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2</a:t>
                      </a:r>
                      <a:r>
                        <a:rPr lang="el-GR" sz="1200" kern="1200" baseline="0" dirty="0">
                          <a:latin typeface="+mn-lt"/>
                          <a:ea typeface="Verdana" panose="020B0604030504040204" pitchFamily="34" charset="0"/>
                        </a:rPr>
                        <a:t> – </a:t>
                      </a:r>
                      <a:r>
                        <a:rPr lang="en-US" sz="1200" kern="1200" baseline="0" dirty="0">
                          <a:latin typeface="+mn-lt"/>
                          <a:ea typeface="Verdana" panose="020B0604030504040204" pitchFamily="34" charset="0"/>
                        </a:rPr>
                        <a:t>6</a:t>
                      </a:r>
                      <a:r>
                        <a:rPr lang="el-GR" sz="1200" kern="1200" baseline="0" dirty="0">
                          <a:latin typeface="+mn-lt"/>
                          <a:ea typeface="Verdana" panose="020B0604030504040204" pitchFamily="34" charset="0"/>
                        </a:rPr>
                        <a:t>0 ημέρες</a:t>
                      </a:r>
                      <a:r>
                        <a:rPr lang="en-US" sz="1200" kern="1200" baseline="0" dirty="0">
                          <a:latin typeface="+mn-lt"/>
                          <a:ea typeface="Verdana" panose="020B0604030504040204" pitchFamily="34" charset="0"/>
                        </a:rPr>
                        <a:t>*</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7" name="Rectangle 6"/>
          <p:cNvSpPr/>
          <p:nvPr/>
        </p:nvSpPr>
        <p:spPr>
          <a:xfrm>
            <a:off x="229135" y="4005064"/>
            <a:ext cx="8706417" cy="792525"/>
          </a:xfrm>
          <a:prstGeom prst="rect">
            <a:avLst/>
          </a:prstGeom>
        </p:spPr>
        <p:txBody>
          <a:bodyPr wrap="square">
            <a:spAutoFit/>
          </a:bodyPr>
          <a:lstStyle/>
          <a:p>
            <a:pPr>
              <a:defRPr/>
            </a:pPr>
            <a:r>
              <a:rPr lang="en-US" sz="1600" dirty="0">
                <a:solidFill>
                  <a:schemeClr val="dk1"/>
                </a:solidFill>
                <a:ea typeface="Verdana" panose="020B0604030504040204" pitchFamily="34" charset="0"/>
              </a:rPr>
              <a:t>*</a:t>
            </a:r>
            <a:r>
              <a:rPr lang="el-GR" sz="1600" dirty="0">
                <a:solidFill>
                  <a:schemeClr val="dk1"/>
                </a:solidFill>
                <a:ea typeface="Verdana" panose="020B0604030504040204" pitchFamily="34" charset="0"/>
              </a:rPr>
              <a:t>Αντιπροσωπεύει τη διάρκεια της φυσικής κινητικότητας </a:t>
            </a:r>
            <a:r>
              <a:rPr lang="el-GR" sz="1600" dirty="0">
                <a:solidFill>
                  <a:schemeClr val="dk1"/>
                </a:solidFill>
                <a:ea typeface="Verdana" panose="020B0604030504040204" pitchFamily="34" charset="0"/>
                <a:sym typeface="Wingdings" panose="05000000000000000000" pitchFamily="2" charset="2"/>
              </a:rPr>
              <a:t> </a:t>
            </a:r>
            <a:r>
              <a:rPr lang="el-GR" sz="16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600" dirty="0">
                <a:solidFill>
                  <a:schemeClr val="dk1"/>
                </a:solidFill>
                <a:ea typeface="Verdana" panose="020B0604030504040204" pitchFamily="34" charset="0"/>
              </a:rPr>
              <a:t>“blended activities”)</a:t>
            </a:r>
            <a:endParaRPr lang="el-GR" sz="1600" dirty="0">
              <a:solidFill>
                <a:schemeClr val="dk1"/>
              </a:solidFill>
              <a:ea typeface="Verdana" panose="020B0604030504040204" pitchFamily="34" charset="0"/>
            </a:endParaRPr>
          </a:p>
          <a:p>
            <a:pPr>
              <a:defRPr/>
            </a:pPr>
            <a:endParaRPr lang="el-GR" sz="1350" dirty="0">
              <a:solidFill>
                <a:schemeClr val="dk1"/>
              </a:solidFill>
              <a:ea typeface="Verdana" panose="020B0604030504040204" pitchFamily="34" charset="0"/>
            </a:endParaRPr>
          </a:p>
        </p:txBody>
      </p:sp>
      <p:sp>
        <p:nvSpPr>
          <p:cNvPr id="5" name="Title 1">
            <a:extLst>
              <a:ext uri="{FF2B5EF4-FFF2-40B4-BE49-F238E27FC236}">
                <a16:creationId xmlns:a16="http://schemas.microsoft.com/office/drawing/2014/main" id="{84C97CFF-B871-FF7D-6683-27F8B0DBE938}"/>
              </a:ext>
            </a:extLst>
          </p:cNvPr>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Επιλέξιμες Δραστηριότητες - Προσωπικό</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204437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7" name="Rectangle 6"/>
          <p:cNvSpPr/>
          <p:nvPr/>
        </p:nvSpPr>
        <p:spPr>
          <a:xfrm>
            <a:off x="-9273" y="908720"/>
            <a:ext cx="8973761" cy="5078313"/>
          </a:xfrm>
          <a:prstGeom prst="rect">
            <a:avLst/>
          </a:prstGeom>
        </p:spPr>
        <p:txBody>
          <a:bodyPr wrap="square">
            <a:spAutoFit/>
          </a:bodyPr>
          <a:lstStyle/>
          <a:p>
            <a:pPr>
              <a:defRPr/>
            </a:pPr>
            <a:endParaRPr lang="el-GR" sz="20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defRPr/>
            </a:pPr>
            <a:r>
              <a:rPr lang="el-GR" sz="1600" dirty="0">
                <a:solidFill>
                  <a:schemeClr val="tx1">
                    <a:lumMod val="75000"/>
                    <a:lumOff val="25000"/>
                  </a:schemeClr>
                </a:solidFill>
                <a:latin typeface="Century Gothic" panose="020B0502020202020204" pitchFamily="34" charset="0"/>
              </a:rPr>
              <a:t>Η επιλογή των «μαθημάτων και καταρτίσεων» είναι αποκλειστική ευθύνη του </a:t>
            </a:r>
            <a:r>
              <a:rPr lang="el-GR" sz="1600" dirty="0" err="1">
                <a:solidFill>
                  <a:schemeClr val="tx1">
                    <a:lumMod val="75000"/>
                    <a:lumOff val="25000"/>
                  </a:schemeClr>
                </a:solidFill>
                <a:latin typeface="Century Gothic" panose="020B0502020202020204" pitchFamily="34" charset="0"/>
              </a:rPr>
              <a:t>αιτητή</a:t>
            </a:r>
            <a:r>
              <a:rPr lang="el-GR" sz="1600" dirty="0">
                <a:solidFill>
                  <a:schemeClr val="tx1">
                    <a:lumMod val="75000"/>
                    <a:lumOff val="25000"/>
                  </a:schemeClr>
                </a:solidFill>
                <a:latin typeface="Century Gothic" panose="020B0502020202020204" pitchFamily="34" charset="0"/>
              </a:rPr>
              <a:t>. Εντούτοις, ειδικά σχεδιασμένα </a:t>
            </a:r>
            <a:r>
              <a:rPr lang="el-GR" sz="1600" b="1" dirty="0">
                <a:solidFill>
                  <a:schemeClr val="accent6">
                    <a:lumMod val="7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πρότυπα ποιότητας</a:t>
            </a:r>
            <a:r>
              <a:rPr lang="el-GR" sz="1600" b="1" dirty="0">
                <a:solidFill>
                  <a:schemeClr val="accent6">
                    <a:lumMod val="7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βοηθούν τους </a:t>
            </a:r>
            <a:r>
              <a:rPr lang="el-GR" sz="1600" dirty="0" err="1">
                <a:solidFill>
                  <a:schemeClr val="tx1">
                    <a:lumMod val="75000"/>
                    <a:lumOff val="25000"/>
                  </a:schemeClr>
                </a:solidFill>
                <a:latin typeface="Century Gothic" panose="020B0502020202020204" pitchFamily="34" charset="0"/>
              </a:rPr>
              <a:t>αιτητές</a:t>
            </a:r>
            <a:r>
              <a:rPr lang="el-GR" sz="1600" dirty="0">
                <a:solidFill>
                  <a:schemeClr val="tx1">
                    <a:lumMod val="75000"/>
                    <a:lumOff val="25000"/>
                  </a:schemeClr>
                </a:solidFill>
                <a:latin typeface="Century Gothic" panose="020B0502020202020204" pitchFamily="34" charset="0"/>
              </a:rPr>
              <a:t> να επιλέξουν τους κατάλληλους </a:t>
            </a:r>
            <a:r>
              <a:rPr lang="el-GR" sz="1600" dirty="0" err="1">
                <a:solidFill>
                  <a:schemeClr val="tx1">
                    <a:lumMod val="75000"/>
                    <a:lumOff val="25000"/>
                  </a:schemeClr>
                </a:solidFill>
                <a:latin typeface="Century Gothic" panose="020B0502020202020204" pitchFamily="34" charset="0"/>
              </a:rPr>
              <a:t>παρόχους</a:t>
            </a:r>
            <a:r>
              <a:rPr lang="el-GR" sz="1600" dirty="0">
                <a:solidFill>
                  <a:schemeClr val="tx1">
                    <a:lumMod val="75000"/>
                    <a:lumOff val="25000"/>
                  </a:schemeClr>
                </a:solidFill>
                <a:latin typeface="Century Gothic" panose="020B0502020202020204" pitchFamily="34" charset="0"/>
              </a:rPr>
              <a:t> τέτοιων μαθημάτων.</a:t>
            </a:r>
          </a:p>
          <a:p>
            <a:pPr algn="just">
              <a:defRPr/>
            </a:pPr>
            <a:endParaRPr lang="el-GR" sz="16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defRPr/>
            </a:pPr>
            <a:r>
              <a:rPr lang="el-GR" sz="1600" b="1" dirty="0">
                <a:solidFill>
                  <a:schemeClr val="accent6">
                    <a:lumMod val="75000"/>
                  </a:schemeClr>
                </a:solidFill>
                <a:latin typeface="Century Gothic" panose="020B0502020202020204" pitchFamily="34" charset="0"/>
              </a:rPr>
              <a:t>Τα συνέδρια, οι εκθέσεις και οι διαλέξεις δεν θεωρούνται επιλέξιμες δραστηριότητες</a:t>
            </a:r>
            <a:r>
              <a:rPr lang="el-GR" sz="1600" dirty="0">
                <a:solidFill>
                  <a:schemeClr val="tx1">
                    <a:lumMod val="75000"/>
                    <a:lumOff val="25000"/>
                  </a:schemeClr>
                </a:solidFill>
                <a:latin typeface="Century Gothic" panose="020B0502020202020204" pitchFamily="34" charset="0"/>
              </a:rPr>
              <a:t>.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algn="just">
              <a:defRPr/>
            </a:pPr>
            <a:endParaRPr lang="el-GR" sz="16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defRPr/>
            </a:pPr>
            <a:r>
              <a:rPr lang="el-GR" sz="1600" dirty="0">
                <a:solidFill>
                  <a:schemeClr val="tx1">
                    <a:lumMod val="75000"/>
                    <a:lumOff val="25000"/>
                  </a:schemeClr>
                </a:solidFill>
                <a:latin typeface="Century Gothic" panose="020B0502020202020204" pitchFamily="34" charset="0"/>
              </a:rPr>
              <a:t>Σχέδια με συνολική επιχορήγηση </a:t>
            </a:r>
            <a:r>
              <a:rPr lang="el-GR" sz="1600" b="1" dirty="0">
                <a:solidFill>
                  <a:schemeClr val="accent6">
                    <a:lumMod val="75000"/>
                  </a:schemeClr>
                </a:solidFill>
                <a:latin typeface="Century Gothic" panose="020B0502020202020204" pitchFamily="34" charset="0"/>
              </a:rPr>
              <a:t>έως 20 000 EUR</a:t>
            </a:r>
            <a:r>
              <a:rPr lang="el-GR" sz="1600" dirty="0">
                <a:solidFill>
                  <a:schemeClr val="tx1">
                    <a:lumMod val="75000"/>
                    <a:lumOff val="25000"/>
                  </a:schemeClr>
                </a:solidFill>
                <a:latin typeface="Century Gothic" panose="020B0502020202020204" pitchFamily="34" charset="0"/>
              </a:rPr>
              <a:t> μπορούν να χρησιμοποιήσουν τη </a:t>
            </a:r>
            <a:r>
              <a:rPr lang="el-GR" sz="1600" b="1" dirty="0">
                <a:solidFill>
                  <a:schemeClr val="accent6">
                    <a:lumMod val="75000"/>
                  </a:schemeClr>
                </a:solidFill>
                <a:latin typeface="Century Gothic" panose="020B0502020202020204" pitchFamily="34" charset="0"/>
              </a:rPr>
              <a:t>συνολική επιχορήγησή</a:t>
            </a:r>
            <a:r>
              <a:rPr lang="el-GR" sz="1600" dirty="0">
                <a:solidFill>
                  <a:schemeClr val="tx1">
                    <a:lumMod val="75000"/>
                    <a:lumOff val="25000"/>
                  </a:schemeClr>
                </a:solidFill>
                <a:latin typeface="Century Gothic" panose="020B0502020202020204" pitchFamily="34" charset="0"/>
              </a:rPr>
              <a:t> τους για «Μαθήματα και Κατάρτιση». Σχέδια με συνολική επιχορήγηση </a:t>
            </a:r>
            <a:r>
              <a:rPr lang="el-GR" sz="1600" b="1" dirty="0">
                <a:solidFill>
                  <a:schemeClr val="accent6">
                    <a:lumMod val="75000"/>
                  </a:schemeClr>
                </a:solidFill>
                <a:latin typeface="Century Gothic" panose="020B0502020202020204" pitchFamily="34" charset="0"/>
              </a:rPr>
              <a:t>από 20 001 έως 40 000 EUR</a:t>
            </a:r>
            <a:r>
              <a:rPr lang="el-GR" sz="1600" dirty="0">
                <a:solidFill>
                  <a:schemeClr val="tx1">
                    <a:lumMod val="75000"/>
                    <a:lumOff val="25000"/>
                  </a:schemeClr>
                </a:solidFill>
                <a:latin typeface="Century Gothic" panose="020B0502020202020204" pitchFamily="34" charset="0"/>
              </a:rPr>
              <a:t> μπορούν να χρησιμοποιήσουν </a:t>
            </a:r>
            <a:r>
              <a:rPr lang="el-GR" sz="1600" b="1" dirty="0">
                <a:solidFill>
                  <a:schemeClr val="accent6">
                    <a:lumMod val="75000"/>
                  </a:schemeClr>
                </a:solidFill>
                <a:latin typeface="Century Gothic" panose="020B0502020202020204" pitchFamily="34" charset="0"/>
              </a:rPr>
              <a:t>έως 20 000 EUR</a:t>
            </a:r>
            <a:r>
              <a:rPr lang="el-GR" sz="1600" dirty="0">
                <a:solidFill>
                  <a:schemeClr val="tx1">
                    <a:lumMod val="75000"/>
                    <a:lumOff val="25000"/>
                  </a:schemeClr>
                </a:solidFill>
                <a:latin typeface="Century Gothic" panose="020B0502020202020204" pitchFamily="34" charset="0"/>
              </a:rPr>
              <a:t>, ενώ Σχέδια με συνολική επιχορήγηση </a:t>
            </a:r>
            <a:r>
              <a:rPr lang="el-GR" sz="1600" b="1" dirty="0">
                <a:solidFill>
                  <a:schemeClr val="accent6">
                    <a:lumMod val="75000"/>
                  </a:schemeClr>
                </a:solidFill>
                <a:latin typeface="Century Gothic" panose="020B0502020202020204" pitchFamily="34" charset="0"/>
              </a:rPr>
              <a:t>άνω των 40 000 EUR</a:t>
            </a:r>
            <a:r>
              <a:rPr lang="el-GR" sz="1600" dirty="0">
                <a:solidFill>
                  <a:schemeClr val="tx1">
                    <a:lumMod val="75000"/>
                    <a:lumOff val="25000"/>
                  </a:schemeClr>
                </a:solidFill>
                <a:latin typeface="Century Gothic" panose="020B0502020202020204" pitchFamily="34" charset="0"/>
              </a:rPr>
              <a:t> μπορούν να χρησιμοποιήσουν το </a:t>
            </a:r>
            <a:r>
              <a:rPr lang="el-GR" sz="1600" b="1" dirty="0">
                <a:solidFill>
                  <a:schemeClr val="accent6">
                    <a:lumMod val="75000"/>
                  </a:schemeClr>
                </a:solidFill>
                <a:latin typeface="Century Gothic" panose="020B0502020202020204" pitchFamily="34" charset="0"/>
              </a:rPr>
              <a:t>50% της συνολικής τους επιχορήγησης</a:t>
            </a:r>
            <a:r>
              <a:rPr lang="el-GR" sz="1600" b="1" dirty="0">
                <a:solidFill>
                  <a:schemeClr val="tx1">
                    <a:lumMod val="75000"/>
                    <a:lumOff val="25000"/>
                  </a:schemeClr>
                </a:solidFill>
                <a:latin typeface="Century Gothic" panose="020B0502020202020204" pitchFamily="34" charset="0"/>
              </a:rPr>
              <a:t> </a:t>
            </a:r>
            <a:r>
              <a:rPr lang="el-GR" sz="1600" b="1" dirty="0">
                <a:solidFill>
                  <a:schemeClr val="tx1">
                    <a:lumMod val="75000"/>
                    <a:lumOff val="25000"/>
                  </a:schemeClr>
                </a:solidFill>
                <a:latin typeface="Century Gothic" panose="020B0502020202020204" pitchFamily="34" charset="0"/>
                <a:sym typeface="Wingdings" panose="05000000000000000000" pitchFamily="2" charset="2"/>
              </a:rPr>
              <a:t> Εξαιρούνται τα σχέδια στον Τομέα της Εκπαίδευσης Ενηλίκων</a:t>
            </a:r>
            <a:endParaRPr lang="el-GR" sz="1600" dirty="0">
              <a:solidFill>
                <a:schemeClr val="tx1">
                  <a:lumMod val="75000"/>
                  <a:lumOff val="25000"/>
                </a:schemeClr>
              </a:solidFill>
              <a:latin typeface="Century Gothic" panose="020B0502020202020204" pitchFamily="34" charset="0"/>
            </a:endParaRPr>
          </a:p>
          <a:p>
            <a:pPr algn="just">
              <a:defRPr/>
            </a:pPr>
            <a:endParaRPr lang="el-GR" sz="1600" dirty="0">
              <a:solidFill>
                <a:schemeClr val="tx1">
                  <a:lumMod val="75000"/>
                  <a:lumOff val="25000"/>
                </a:schemeClr>
              </a:solidFill>
              <a:latin typeface="Century Gothic" panose="020B0502020202020204" pitchFamily="34" charset="0"/>
            </a:endParaRPr>
          </a:p>
          <a:p>
            <a:pPr marL="214313" indent="-214313">
              <a:buFont typeface="Arial" panose="020B0604020202020204" pitchFamily="34" charset="0"/>
              <a:buChar char="•"/>
              <a:defRPr/>
            </a:pPr>
            <a:r>
              <a:rPr lang="el-GR" sz="1600" b="1" dirty="0">
                <a:solidFill>
                  <a:schemeClr val="accent6">
                    <a:lumMod val="75000"/>
                  </a:schemeClr>
                </a:solidFill>
                <a:latin typeface="Century Gothic" panose="020B0502020202020204" pitchFamily="34" charset="0"/>
              </a:rPr>
              <a:t>Έως τρία  άτομα</a:t>
            </a:r>
            <a:r>
              <a:rPr lang="el-GR" sz="1600" dirty="0">
                <a:solidFill>
                  <a:schemeClr val="tx1">
                    <a:lumMod val="75000"/>
                    <a:lumOff val="25000"/>
                  </a:schemeClr>
                </a:solidFill>
                <a:latin typeface="Century Gothic" panose="020B0502020202020204" pitchFamily="34" charset="0"/>
              </a:rPr>
              <a:t> κατ’ ανώτατο όριο από τον ίδιο οργανισμό αποστολής μπορούν να </a:t>
            </a:r>
          </a:p>
          <a:p>
            <a:pPr marL="182563">
              <a:defRPr/>
            </a:pPr>
            <a:r>
              <a:rPr lang="el-GR" sz="1600" dirty="0">
                <a:solidFill>
                  <a:schemeClr val="tx1">
                    <a:lumMod val="75000"/>
                    <a:lumOff val="25000"/>
                  </a:schemeClr>
                </a:solidFill>
                <a:latin typeface="Century Gothic" panose="020B0502020202020204" pitchFamily="34" charset="0"/>
              </a:rPr>
              <a:t>λάβουν χρηματοδότηση για να παρακολουθήσουν </a:t>
            </a:r>
            <a:r>
              <a:rPr lang="el-GR" sz="1600" b="1" dirty="0">
                <a:solidFill>
                  <a:schemeClr val="accent6">
                    <a:lumMod val="75000"/>
                  </a:schemeClr>
                </a:solidFill>
                <a:latin typeface="Century Gothic" panose="020B0502020202020204" pitchFamily="34" charset="0"/>
              </a:rPr>
              <a:t>από κοινού το ίδιο μάθημα</a:t>
            </a:r>
            <a:r>
              <a:rPr lang="el-GR" sz="1600" dirty="0">
                <a:solidFill>
                  <a:schemeClr val="tx1">
                    <a:lumMod val="75000"/>
                    <a:lumOff val="25000"/>
                  </a:schemeClr>
                </a:solidFill>
                <a:latin typeface="Century Gothic" panose="020B0502020202020204" pitchFamily="34" charset="0"/>
              </a:rPr>
              <a:t>. </a:t>
            </a:r>
          </a:p>
          <a:p>
            <a:pPr marL="182563">
              <a:defRPr/>
            </a:pPr>
            <a:r>
              <a:rPr lang="el-GR" sz="1600" b="1" dirty="0">
                <a:solidFill>
                  <a:schemeClr val="accent6">
                    <a:lumMod val="75000"/>
                  </a:schemeClr>
                </a:solidFill>
                <a:latin typeface="Century Gothic" panose="020B0502020202020204" pitchFamily="34" charset="0"/>
              </a:rPr>
              <a:t>Κάθε άτομο μπορεί να συμμετάσχει σε ένα μόνο μάθημα ανά σχέδιο</a:t>
            </a:r>
            <a:r>
              <a:rPr lang="el-GR" sz="1600" dirty="0">
                <a:solidFill>
                  <a:schemeClr val="tx1">
                    <a:lumMod val="75000"/>
                    <a:lumOff val="25000"/>
                  </a:schemeClr>
                </a:solidFill>
                <a:latin typeface="Century Gothic" panose="020B0502020202020204" pitchFamily="34" charset="0"/>
              </a:rPr>
              <a:t>.</a:t>
            </a:r>
          </a:p>
        </p:txBody>
      </p:sp>
      <p:sp>
        <p:nvSpPr>
          <p:cNvPr id="5" name="Title 1">
            <a:extLst>
              <a:ext uri="{FF2B5EF4-FFF2-40B4-BE49-F238E27FC236}">
                <a16:creationId xmlns:a16="http://schemas.microsoft.com/office/drawing/2014/main" id="{84C97CFF-B871-FF7D-6683-27F8B0DBE938}"/>
              </a:ext>
            </a:extLst>
          </p:cNvPr>
          <p:cNvSpPr txBox="1">
            <a:spLocks/>
          </p:cNvSpPr>
          <p:nvPr/>
        </p:nvSpPr>
        <p:spPr>
          <a:xfrm>
            <a:off x="457200" y="251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Διευκρινίσεις που αφορούν τον τύπο δραστηριότητας «Μαθήματα και Κατάρτιση»</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64888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4020498361"/>
              </p:ext>
            </p:extLst>
          </p:nvPr>
        </p:nvGraphicFramePr>
        <p:xfrm>
          <a:off x="129955" y="1063742"/>
          <a:ext cx="8886440" cy="2608903"/>
        </p:xfrm>
        <a:graphic>
          <a:graphicData uri="http://schemas.openxmlformats.org/drawingml/2006/table">
            <a:tbl>
              <a:tblPr firstRow="1" bandRow="1">
                <a:tableStyleId>{93296810-A885-4BE3-A3E7-6D5BEEA58F35}</a:tableStyleId>
              </a:tblPr>
              <a:tblGrid>
                <a:gridCol w="588173">
                  <a:extLst>
                    <a:ext uri="{9D8B030D-6E8A-4147-A177-3AD203B41FA5}">
                      <a16:colId xmlns:a16="http://schemas.microsoft.com/office/drawing/2014/main" val="20000"/>
                    </a:ext>
                  </a:extLst>
                </a:gridCol>
                <a:gridCol w="3842320">
                  <a:extLst>
                    <a:ext uri="{9D8B030D-6E8A-4147-A177-3AD203B41FA5}">
                      <a16:colId xmlns:a16="http://schemas.microsoft.com/office/drawing/2014/main" val="20001"/>
                    </a:ext>
                  </a:extLst>
                </a:gridCol>
                <a:gridCol w="1464001">
                  <a:extLst>
                    <a:ext uri="{9D8B030D-6E8A-4147-A177-3AD203B41FA5}">
                      <a16:colId xmlns:a16="http://schemas.microsoft.com/office/drawing/2014/main" val="20002"/>
                    </a:ext>
                  </a:extLst>
                </a:gridCol>
                <a:gridCol w="1474097">
                  <a:extLst>
                    <a:ext uri="{9D8B030D-6E8A-4147-A177-3AD203B41FA5}">
                      <a16:colId xmlns:a16="http://schemas.microsoft.com/office/drawing/2014/main" val="1398126445"/>
                    </a:ext>
                  </a:extLst>
                </a:gridCol>
                <a:gridCol w="1517849">
                  <a:extLst>
                    <a:ext uri="{9D8B030D-6E8A-4147-A177-3AD203B41FA5}">
                      <a16:colId xmlns:a16="http://schemas.microsoft.com/office/drawing/2014/main" val="564249431"/>
                    </a:ext>
                  </a:extLst>
                </a:gridCol>
              </a:tblGrid>
              <a:tr h="891540">
                <a:tc>
                  <a:txBody>
                    <a:bodyPr/>
                    <a:lstStyle/>
                    <a:p>
                      <a:endParaRPr lang="en-US" sz="1100" dirty="0">
                        <a:latin typeface="+mn-lt"/>
                        <a:ea typeface="Verdana" panose="020B060403050404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latin typeface="+mn-lt"/>
                          <a:ea typeface="Verdana" panose="020B0604030504040204" pitchFamily="34" charset="0"/>
                        </a:rPr>
                        <a:t>Δραστηριότητα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cs typeface="+mn-cs"/>
                        </a:rPr>
                        <a:t>Σχολική</a:t>
                      </a:r>
                      <a:r>
                        <a:rPr lang="el-GR" sz="1400" kern="1200" baseline="0" dirty="0">
                          <a:solidFill>
                            <a:schemeClr val="bg1"/>
                          </a:solidFill>
                          <a:latin typeface="+mn-lt"/>
                          <a:ea typeface="Verdana" panose="020B0604030504040204" pitchFamily="34" charset="0"/>
                          <a:cs typeface="+mn-cs"/>
                        </a:rPr>
                        <a:t> εκπαίδευση </a:t>
                      </a:r>
                      <a:r>
                        <a:rPr lang="en-US" sz="1400" kern="1200" baseline="0" dirty="0">
                          <a:solidFill>
                            <a:schemeClr val="bg1"/>
                          </a:solidFill>
                          <a:latin typeface="+mn-lt"/>
                          <a:ea typeface="Verdana" panose="020B0604030504040204" pitchFamily="34" charset="0"/>
                          <a:cs typeface="+mn-cs"/>
                        </a:rPr>
                        <a:t>/ </a:t>
                      </a:r>
                      <a:r>
                        <a:rPr lang="el-GR" sz="1400" kern="1200" baseline="0" dirty="0">
                          <a:solidFill>
                            <a:schemeClr val="bg1"/>
                          </a:solidFill>
                          <a:latin typeface="+mn-lt"/>
                          <a:ea typeface="Verdana" panose="020B0604030504040204" pitchFamily="34" charset="0"/>
                          <a:cs typeface="+mn-cs"/>
                        </a:rPr>
                        <a:t>Εκπαίδευση Ενηλίκων </a:t>
                      </a:r>
                      <a:r>
                        <a:rPr lang="en-US" sz="14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cs typeface="+mn-cs"/>
                        </a:rPr>
                        <a:t>Επαγγελματική Εκπαίδευση και Κατάρτιση</a:t>
                      </a:r>
                      <a:endParaRPr lang="en-US" sz="1400" kern="1200" dirty="0">
                        <a:solidFill>
                          <a:schemeClr val="bg1"/>
                        </a:solidFill>
                        <a:latin typeface="+mn-lt"/>
                        <a:ea typeface="Verdana" panose="020B0604030504040204" pitchFamily="34" charset="0"/>
                      </a:endParaRPr>
                    </a:p>
                  </a:txBody>
                  <a:tcPr marL="68580" marR="68580" marT="34290" marB="34290" anchor="ctr"/>
                </a:tc>
                <a:tc>
                  <a:txBody>
                    <a:bodyPr/>
                    <a:lstStyle/>
                    <a:p>
                      <a:pPr marL="0" algn="ctr" defTabSz="914400" rtl="0" eaLnBrk="1" latinLnBrk="0" hangingPunct="1"/>
                      <a:r>
                        <a:rPr lang="el-GR" sz="14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400" kern="1200" dirty="0">
                          <a:solidFill>
                            <a:schemeClr val="bg1"/>
                          </a:solidFill>
                          <a:latin typeface="+mn-lt"/>
                          <a:ea typeface="Verdana" panose="020B0604030504040204" pitchFamily="34" charset="0"/>
                          <a:cs typeface="+mn-cs"/>
                        </a:rPr>
                        <a:t>Σχολική</a:t>
                      </a:r>
                      <a:r>
                        <a:rPr lang="el-GR" sz="1400" kern="1200" baseline="0" dirty="0">
                          <a:solidFill>
                            <a:schemeClr val="bg1"/>
                          </a:solidFill>
                          <a:latin typeface="+mn-lt"/>
                          <a:ea typeface="Verdana" panose="020B0604030504040204" pitchFamily="34" charset="0"/>
                          <a:cs typeface="+mn-cs"/>
                        </a:rPr>
                        <a:t> Εκπαίδευση</a:t>
                      </a:r>
                      <a:endParaRPr lang="en-US" sz="1400" kern="1200" dirty="0">
                        <a:solidFill>
                          <a:schemeClr val="bg1"/>
                        </a:solidFill>
                        <a:latin typeface="+mn-lt"/>
                        <a:ea typeface="Verdana" panose="020B0604030504040204" pitchFamily="34" charset="0"/>
                        <a:cs typeface="+mn-cs"/>
                      </a:endParaRPr>
                    </a:p>
                  </a:txBody>
                  <a:tcPr marL="68580" marR="68580" marT="34290" marB="34290" anchor="ctr"/>
                </a:tc>
                <a:tc>
                  <a:txBody>
                    <a:bodyPr/>
                    <a:lstStyle/>
                    <a:p>
                      <a:pPr marL="0" algn="ctr" defTabSz="914400" rtl="0" eaLnBrk="1" latinLnBrk="0" hangingPunct="1"/>
                      <a:r>
                        <a:rPr lang="el-GR" sz="14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400" kern="1200" baseline="0" dirty="0">
                          <a:solidFill>
                            <a:schemeClr val="bg1"/>
                          </a:solidFill>
                          <a:latin typeface="+mn-lt"/>
                          <a:ea typeface="Verdana" panose="020B0604030504040204" pitchFamily="34" charset="0"/>
                          <a:cs typeface="+mn-cs"/>
                        </a:rPr>
                        <a:t>Εκπαίδευση Ενηλίκων</a:t>
                      </a:r>
                      <a:endParaRPr lang="en-US" sz="1400" kern="1200" dirty="0">
                        <a:solidFill>
                          <a:schemeClr val="bg1"/>
                        </a:solidFill>
                        <a:latin typeface="+mn-lt"/>
                        <a:ea typeface="Verdana" panose="020B0604030504040204" pitchFamily="34" charset="0"/>
                        <a:cs typeface="+mn-cs"/>
                      </a:endParaRPr>
                    </a:p>
                    <a:p>
                      <a:pPr marL="0" algn="ctr" defTabSz="914400" rtl="0" eaLnBrk="1" latinLnBrk="0" hangingPunct="1"/>
                      <a:endParaRPr lang="en-US" sz="1400" kern="1200" dirty="0">
                        <a:solidFill>
                          <a:schemeClr val="bg1"/>
                        </a:solidFill>
                        <a:latin typeface="+mn-lt"/>
                        <a:ea typeface="Verdana" panose="020B0604030504040204" pitchFamily="34" charset="0"/>
                        <a:cs typeface="+mn-cs"/>
                      </a:endParaRPr>
                    </a:p>
                  </a:txBody>
                  <a:tcPr marL="68580" marR="68580" marT="34290" marB="34290" anchor="ctr"/>
                </a:tc>
                <a:tc>
                  <a:txBody>
                    <a:bodyPr/>
                    <a:lstStyle/>
                    <a:p>
                      <a:pPr marL="0" algn="ctr" defTabSz="914400" rtl="0" eaLnBrk="1" latinLnBrk="0" hangingPunct="1"/>
                      <a:r>
                        <a:rPr lang="el-GR" sz="14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400" kern="1200" baseline="0" dirty="0">
                          <a:solidFill>
                            <a:schemeClr val="bg1"/>
                          </a:solidFill>
                          <a:latin typeface="+mn-lt"/>
                          <a:ea typeface="Verdana" panose="020B0604030504040204" pitchFamily="34" charset="0"/>
                          <a:cs typeface="+mn-cs"/>
                        </a:rPr>
                        <a:t>Επαγγελματική Εκπαίδευση και Κατάρτιση</a:t>
                      </a:r>
                      <a:endParaRPr lang="en-US" sz="1400" kern="1200" dirty="0">
                        <a:solidFill>
                          <a:schemeClr val="bg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0"/>
                  </a:ext>
                </a:extLst>
              </a:tr>
              <a:tr h="43434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latin typeface="+mn-lt"/>
                          <a:ea typeface="Verdana" panose="020B0604030504040204" pitchFamily="34" charset="0"/>
                        </a:rPr>
                        <a:t>Εξερχόμενες Κινητικότητες</a:t>
                      </a:r>
                      <a:endParaRPr lang="en-US" sz="1400" b="1" kern="1200" dirty="0">
                        <a:solidFill>
                          <a:srgbClr val="FF0000"/>
                        </a:solidFill>
                        <a:latin typeface="+mn-lt"/>
                        <a:ea typeface="Verdana" panose="020B0604030504040204" pitchFamily="34" charset="0"/>
                        <a:cs typeface="+mn-cs"/>
                      </a:endParaRPr>
                    </a:p>
                  </a:txBody>
                  <a:tcPr marL="68580" marR="68580" marT="34290" marB="34290"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Ομαδική</a:t>
                      </a:r>
                      <a:r>
                        <a:rPr lang="el-GR" sz="1200" b="0" kern="1200" baseline="0" dirty="0">
                          <a:latin typeface="+mn-lt"/>
                          <a:ea typeface="Verdana" panose="020B0604030504040204" pitchFamily="34" charset="0"/>
                        </a:rPr>
                        <a:t> κινητικότητα μαθητών / </a:t>
                      </a:r>
                      <a:r>
                        <a:rPr lang="el-GR" sz="1200" dirty="0"/>
                        <a:t>ενήλικων εκπαιδευομένων / εκπαιδευομένων ΕΕΚ</a:t>
                      </a:r>
                      <a:endParaRPr lang="en-US" sz="120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2</a:t>
                      </a:r>
                      <a:r>
                        <a:rPr lang="el-GR" sz="1200" b="0" kern="1200" baseline="0" dirty="0">
                          <a:latin typeface="+mn-lt"/>
                          <a:ea typeface="Verdana" panose="020B0604030504040204" pitchFamily="34" charset="0"/>
                        </a:rPr>
                        <a:t> – 30 ημέρες</a:t>
                      </a:r>
                      <a:r>
                        <a:rPr lang="en-US" sz="1200" b="0" kern="1200" baseline="0" dirty="0">
                          <a:latin typeface="+mn-lt"/>
                          <a:ea typeface="Verdana" panose="020B0604030504040204" pitchFamily="34" charset="0"/>
                        </a:rPr>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2 – 30 ημέρες*</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2 – 30 ημέρες*</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1"/>
                  </a:ext>
                </a:extLst>
              </a:tr>
              <a:tr h="4343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Βραχυχρόνια μαθησιακή κινητικότητα μαθητών / ενήλικων εκπαιδευομένων / εκπαιδευομένων ΕΕΚ</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10 – 29 ημέρες*</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2 – 29 ημέρες*</a:t>
                      </a:r>
                      <a:endParaRPr lang="en-US" sz="1200" b="0" kern="1200" dirty="0">
                        <a:latin typeface="+mn-lt"/>
                        <a:ea typeface="Verdana" panose="020B060403050404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10 </a:t>
                      </a:r>
                      <a:r>
                        <a:rPr lang="el-GR" sz="1200" b="0" kern="1200" baseline="0" dirty="0">
                          <a:latin typeface="+mn-lt"/>
                          <a:ea typeface="Verdana" panose="020B0604030504040204" pitchFamily="34" charset="0"/>
                        </a:rPr>
                        <a:t>– </a:t>
                      </a:r>
                      <a:r>
                        <a:rPr lang="el-GR" sz="1200" b="0" kern="1200" dirty="0">
                          <a:latin typeface="+mn-lt"/>
                          <a:ea typeface="Verdana" panose="020B0604030504040204" pitchFamily="34" charset="0"/>
                        </a:rPr>
                        <a:t>89 ημέρες*</a:t>
                      </a:r>
                      <a:endParaRPr lang="en-US" sz="1200" b="0" kern="1200" dirty="0">
                        <a:latin typeface="+mn-lt"/>
                        <a:ea typeface="Verdana" panose="020B0604030504040204" pitchFamily="34" charset="0"/>
                      </a:endParaRPr>
                    </a:p>
                  </a:txBody>
                  <a:tcPr marL="68580" marR="68580" marT="34290" marB="34290" anchor="ctr"/>
                </a:tc>
                <a:extLst>
                  <a:ext uri="{0D108BD9-81ED-4DB2-BD59-A6C34878D82A}">
                    <a16:rowId xmlns:a16="http://schemas.microsoft.com/office/drawing/2014/main" val="10002"/>
                  </a:ext>
                </a:extLst>
              </a:tr>
              <a:tr h="4343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Μακροχρόνια μαθησιακή κινητικότητα μαθητών / ενήλικων εκπαιδευομένων / εκπαιδευομένων ΕΕΚ</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baseline="0" dirty="0">
                          <a:latin typeface="+mn-lt"/>
                          <a:ea typeface="Verdana" panose="020B0604030504040204" pitchFamily="34" charset="0"/>
                        </a:rPr>
                        <a:t>30 – 3</a:t>
                      </a:r>
                      <a:r>
                        <a:rPr lang="en-US" sz="1200" b="0" kern="1200" baseline="0" dirty="0">
                          <a:latin typeface="+mn-lt"/>
                          <a:ea typeface="Verdana" panose="020B0604030504040204" pitchFamily="34" charset="0"/>
                        </a:rPr>
                        <a:t>6</a:t>
                      </a:r>
                      <a:r>
                        <a:rPr lang="el-GR" sz="1200" b="0" kern="1200" baseline="0" dirty="0">
                          <a:latin typeface="+mn-lt"/>
                          <a:ea typeface="Verdana" panose="020B0604030504040204" pitchFamily="34" charset="0"/>
                        </a:rPr>
                        <a:t>5 ημέρες</a:t>
                      </a:r>
                      <a:r>
                        <a:rPr lang="en-US" sz="1200" b="0" kern="1200" baseline="0" dirty="0">
                          <a:latin typeface="+mn-lt"/>
                          <a:ea typeface="Verdana" panose="020B0604030504040204" pitchFamily="34" charset="0"/>
                        </a:rPr>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baseline="0" dirty="0">
                          <a:latin typeface="+mn-lt"/>
                          <a:ea typeface="Verdana" panose="020B0604030504040204" pitchFamily="34" charset="0"/>
                        </a:rPr>
                        <a:t>30 – 3</a:t>
                      </a:r>
                      <a:r>
                        <a:rPr lang="en-US" sz="1200" b="0" kern="1200" baseline="0" dirty="0">
                          <a:latin typeface="+mn-lt"/>
                          <a:ea typeface="Verdana" panose="020B0604030504040204" pitchFamily="34" charset="0"/>
                        </a:rPr>
                        <a:t>6</a:t>
                      </a:r>
                      <a:r>
                        <a:rPr lang="el-GR" sz="1200" b="0" kern="1200" baseline="0" dirty="0">
                          <a:latin typeface="+mn-lt"/>
                          <a:ea typeface="Verdana" panose="020B0604030504040204" pitchFamily="34" charset="0"/>
                        </a:rPr>
                        <a:t>5 ημέρες</a:t>
                      </a:r>
                      <a:r>
                        <a:rPr lang="en-US" sz="1200" b="0" kern="1200" baseline="0" dirty="0">
                          <a:latin typeface="+mn-lt"/>
                          <a:ea typeface="Verdana" panose="020B0604030504040204" pitchFamily="34" charset="0"/>
                        </a:rPr>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dk1"/>
                          </a:solidFill>
                          <a:latin typeface="+mn-lt"/>
                          <a:ea typeface="Verdana" panose="020B0604030504040204" pitchFamily="34" charset="0"/>
                          <a:cs typeface="+mn-cs"/>
                        </a:rPr>
                        <a:t>90 </a:t>
                      </a:r>
                      <a:r>
                        <a:rPr lang="el-GR" sz="1200" b="0" kern="1200" baseline="0" dirty="0">
                          <a:latin typeface="+mn-lt"/>
                          <a:ea typeface="Verdana" panose="020B0604030504040204" pitchFamily="34" charset="0"/>
                        </a:rPr>
                        <a:t>– </a:t>
                      </a:r>
                      <a:r>
                        <a:rPr lang="el-GR" sz="1200" b="0" kern="1200" dirty="0">
                          <a:solidFill>
                            <a:schemeClr val="dk1"/>
                          </a:solidFill>
                          <a:latin typeface="+mn-lt"/>
                          <a:ea typeface="Verdana" panose="020B0604030504040204" pitchFamily="34" charset="0"/>
                          <a:cs typeface="+mn-cs"/>
                        </a:rPr>
                        <a:t>365 ημέρες*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a:t>
                      </a:r>
                      <a:r>
                        <a:rPr lang="en-US" sz="1200" dirty="0"/>
                        <a:t>Erasmus Pro</a:t>
                      </a:r>
                      <a:r>
                        <a:rPr lang="el-GR" sz="1200" dirty="0"/>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3"/>
                  </a:ext>
                </a:extLst>
              </a:tr>
              <a:tr h="38386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Συμμετοχή σε διαγωνισμούς δεξιοτήτων ΕΕΚ</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dk1"/>
                          </a:solidFill>
                          <a:latin typeface="+mn-lt"/>
                          <a:ea typeface="Verdana" panose="020B0604030504040204" pitchFamily="34" charset="0"/>
                          <a:cs typeface="+mn-cs"/>
                        </a:rPr>
                        <a:t>δ/ε</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dk1"/>
                          </a:solidFill>
                          <a:latin typeface="+mn-lt"/>
                          <a:ea typeface="Verdana" panose="020B0604030504040204" pitchFamily="34" charset="0"/>
                          <a:cs typeface="+mn-cs"/>
                        </a:rPr>
                        <a:t>δ/ε</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dk1"/>
                          </a:solidFill>
                          <a:latin typeface="+mn-lt"/>
                          <a:ea typeface="Verdana" panose="020B0604030504040204" pitchFamily="34" charset="0"/>
                          <a:cs typeface="+mn-cs"/>
                        </a:rPr>
                        <a:t>1 </a:t>
                      </a:r>
                      <a:r>
                        <a:rPr lang="el-GR" sz="1200" b="0" kern="1200" baseline="0" dirty="0">
                          <a:latin typeface="+mn-lt"/>
                          <a:ea typeface="Verdana" panose="020B0604030504040204" pitchFamily="34" charset="0"/>
                        </a:rPr>
                        <a:t>– </a:t>
                      </a:r>
                      <a:r>
                        <a:rPr lang="el-GR" sz="1200" b="0" kern="1200" dirty="0">
                          <a:solidFill>
                            <a:schemeClr val="dk1"/>
                          </a:solidFill>
                          <a:latin typeface="+mn-lt"/>
                          <a:ea typeface="Verdana" panose="020B0604030504040204" pitchFamily="34" charset="0"/>
                          <a:cs typeface="+mn-cs"/>
                        </a:rPr>
                        <a:t>10 ημέρες*</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3044351616"/>
                  </a:ext>
                </a:extLst>
              </a:tr>
            </a:tbl>
          </a:graphicData>
        </a:graphic>
      </p:graphicFrame>
      <p:sp>
        <p:nvSpPr>
          <p:cNvPr id="4" name="Rectangle 3">
            <a:extLst>
              <a:ext uri="{FF2B5EF4-FFF2-40B4-BE49-F238E27FC236}">
                <a16:creationId xmlns:a16="http://schemas.microsoft.com/office/drawing/2014/main" id="{CD72C843-D60C-F24F-79E8-3F36B5AC6041}"/>
              </a:ext>
            </a:extLst>
          </p:cNvPr>
          <p:cNvSpPr/>
          <p:nvPr/>
        </p:nvSpPr>
        <p:spPr>
          <a:xfrm>
            <a:off x="105819" y="3894673"/>
            <a:ext cx="8910576" cy="873316"/>
          </a:xfrm>
          <a:prstGeom prst="rect">
            <a:avLst/>
          </a:prstGeom>
        </p:spPr>
        <p:txBody>
          <a:bodyPr wrap="square">
            <a:spAutoFit/>
          </a:bodyPr>
          <a:lstStyle/>
          <a:p>
            <a:pPr algn="just">
              <a:defRPr/>
            </a:pPr>
            <a:endParaRPr lang="el-GR" sz="1050" dirty="0">
              <a:solidFill>
                <a:schemeClr val="dk1"/>
              </a:solidFill>
              <a:ea typeface="Verdana" panose="020B0604030504040204" pitchFamily="34" charset="0"/>
            </a:endParaRPr>
          </a:p>
          <a:p>
            <a:pPr algn="just">
              <a:defRPr/>
            </a:pPr>
            <a:r>
              <a:rPr lang="en-US" sz="1600" dirty="0">
                <a:solidFill>
                  <a:schemeClr val="dk1"/>
                </a:solidFill>
                <a:ea typeface="Verdana" panose="020B0604030504040204" pitchFamily="34" charset="0"/>
              </a:rPr>
              <a:t>*</a:t>
            </a:r>
            <a:r>
              <a:rPr lang="el-GR" sz="1600" dirty="0">
                <a:solidFill>
                  <a:schemeClr val="dk1"/>
                </a:solidFill>
                <a:ea typeface="Verdana" panose="020B0604030504040204" pitchFamily="34" charset="0"/>
              </a:rPr>
              <a:t>Αντιπροσωπεύει τη Διάρκεια φυσικής κινητικότητας </a:t>
            </a:r>
            <a:r>
              <a:rPr lang="el-GR" sz="1600" dirty="0">
                <a:solidFill>
                  <a:schemeClr val="dk1"/>
                </a:solidFill>
                <a:ea typeface="Verdana" panose="020B0604030504040204" pitchFamily="34" charset="0"/>
                <a:sym typeface="Wingdings" panose="05000000000000000000" pitchFamily="2" charset="2"/>
              </a:rPr>
              <a:t> </a:t>
            </a:r>
            <a:r>
              <a:rPr lang="el-GR" sz="16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600" dirty="0">
                <a:solidFill>
                  <a:schemeClr val="dk1"/>
                </a:solidFill>
                <a:ea typeface="Verdana" panose="020B0604030504040204" pitchFamily="34" charset="0"/>
              </a:rPr>
              <a:t> </a:t>
            </a:r>
            <a:r>
              <a:rPr lang="el-GR" sz="1600" dirty="0">
                <a:solidFill>
                  <a:schemeClr val="dk1"/>
                </a:solidFill>
                <a:ea typeface="Verdana" panose="020B0604030504040204" pitchFamily="34" charset="0"/>
              </a:rPr>
              <a:t>(</a:t>
            </a:r>
            <a:r>
              <a:rPr lang="en-US" sz="1600" dirty="0">
                <a:solidFill>
                  <a:schemeClr val="dk1"/>
                </a:solidFill>
                <a:ea typeface="Verdana" panose="020B0604030504040204" pitchFamily="34" charset="0"/>
              </a:rPr>
              <a:t>“blended activities”)</a:t>
            </a:r>
            <a:endParaRPr lang="el-GR" sz="1600" dirty="0">
              <a:solidFill>
                <a:schemeClr val="dk1"/>
              </a:solidFill>
              <a:ea typeface="Verdana" panose="020B0604030504040204" pitchFamily="34" charset="0"/>
            </a:endParaRPr>
          </a:p>
          <a:p>
            <a:pPr algn="just">
              <a:defRPr/>
            </a:pPr>
            <a:endParaRPr lang="el-GR" sz="825" dirty="0">
              <a:solidFill>
                <a:schemeClr val="dk1"/>
              </a:solidFill>
              <a:ea typeface="Verdana" panose="020B0604030504040204" pitchFamily="34" charset="0"/>
            </a:endParaRPr>
          </a:p>
        </p:txBody>
      </p:sp>
      <p:sp>
        <p:nvSpPr>
          <p:cNvPr id="5" name="Title 1">
            <a:extLst>
              <a:ext uri="{FF2B5EF4-FFF2-40B4-BE49-F238E27FC236}">
                <a16:creationId xmlns:a16="http://schemas.microsoft.com/office/drawing/2014/main" id="{9706D20B-DE0A-A1F5-9080-411770803347}"/>
              </a:ext>
            </a:extLst>
          </p:cNvPr>
          <p:cNvSpPr txBox="1">
            <a:spLocks/>
          </p:cNvSpPr>
          <p:nvPr/>
        </p:nvSpPr>
        <p:spPr>
          <a:xfrm>
            <a:off x="457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Επιλέξιμες Δραστηριότητες - Εκπαιδευόμενοι</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404490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4" name="Rectangle 3">
            <a:extLst>
              <a:ext uri="{FF2B5EF4-FFF2-40B4-BE49-F238E27FC236}">
                <a16:creationId xmlns:a16="http://schemas.microsoft.com/office/drawing/2014/main" id="{CD72C843-D60C-F24F-79E8-3F36B5AC6041}"/>
              </a:ext>
            </a:extLst>
          </p:cNvPr>
          <p:cNvSpPr/>
          <p:nvPr/>
        </p:nvSpPr>
        <p:spPr>
          <a:xfrm>
            <a:off x="125760" y="908720"/>
            <a:ext cx="8892480" cy="4485843"/>
          </a:xfrm>
          <a:prstGeom prst="rect">
            <a:avLst/>
          </a:prstGeom>
        </p:spPr>
        <p:txBody>
          <a:bodyPr wrap="square">
            <a:spAutoFit/>
          </a:bodyPr>
          <a:lstStyle/>
          <a:p>
            <a:pPr algn="just">
              <a:defRPr/>
            </a:pPr>
            <a:endParaRPr lang="el-GR" sz="1350" b="1" dirty="0">
              <a:solidFill>
                <a:schemeClr val="dk1"/>
              </a:solidFill>
              <a:ea typeface="Verdana" panose="020B0604030504040204" pitchFamily="34" charset="0"/>
            </a:endParaRPr>
          </a:p>
          <a:p>
            <a:pPr marL="128588" indent="-128588" algn="just">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Για την </a:t>
            </a:r>
            <a:r>
              <a:rPr lang="el-GR" sz="1600" b="1" dirty="0">
                <a:solidFill>
                  <a:schemeClr val="accent6">
                    <a:lumMod val="75000"/>
                  </a:schemeClr>
                </a:solidFill>
                <a:latin typeface="Century Gothic" panose="020B0502020202020204" pitchFamily="34" charset="0"/>
              </a:rPr>
              <a:t>ΕΕΚ και ΣΕ</a:t>
            </a:r>
            <a:r>
              <a:rPr lang="el-GR" sz="1600" dirty="0">
                <a:solidFill>
                  <a:schemeClr val="tx1">
                    <a:lumMod val="75000"/>
                    <a:lumOff val="25000"/>
                  </a:schemeClr>
                </a:solidFill>
                <a:latin typeface="Century Gothic" panose="020B0502020202020204" pitchFamily="34" charset="0"/>
              </a:rPr>
              <a:t>, όσον αφορά τους </a:t>
            </a:r>
            <a:r>
              <a:rPr lang="el-GR" sz="1600" b="1" dirty="0">
                <a:solidFill>
                  <a:schemeClr val="accent6">
                    <a:lumMod val="75000"/>
                  </a:schemeClr>
                </a:solidFill>
                <a:latin typeface="Century Gothic" panose="020B0502020202020204" pitchFamily="34" charset="0"/>
              </a:rPr>
              <a:t>συμμετέχοντες με λιγότερες ευκαιρίες</a:t>
            </a:r>
            <a:r>
              <a:rPr lang="el-GR" sz="1600" dirty="0">
                <a:solidFill>
                  <a:schemeClr val="tx1">
                    <a:lumMod val="75000"/>
                    <a:lumOff val="25000"/>
                  </a:schemeClr>
                </a:solidFill>
                <a:latin typeface="Century Gothic" panose="020B0502020202020204" pitchFamily="34" charset="0"/>
              </a:rPr>
              <a:t>, η </a:t>
            </a:r>
            <a:r>
              <a:rPr lang="el-GR" sz="1600" b="1" dirty="0">
                <a:solidFill>
                  <a:schemeClr val="accent6">
                    <a:lumMod val="75000"/>
                  </a:schemeClr>
                </a:solidFill>
                <a:latin typeface="Century Gothic" panose="020B0502020202020204" pitchFamily="34" charset="0"/>
              </a:rPr>
              <a:t>βραχυχρόνια κινητικότητα</a:t>
            </a:r>
            <a:r>
              <a:rPr lang="el-GR" sz="1600" dirty="0">
                <a:solidFill>
                  <a:schemeClr val="tx1">
                    <a:lumMod val="75000"/>
                    <a:lumOff val="25000"/>
                  </a:schemeClr>
                </a:solidFill>
                <a:latin typeface="Century Gothic" panose="020B0502020202020204" pitchFamily="34" charset="0"/>
              </a:rPr>
              <a:t> μαθητών/εκπαιδευομένων μπορεί να οργανωθεί με </a:t>
            </a:r>
            <a:r>
              <a:rPr lang="el-GR" sz="1600" b="1" dirty="0">
                <a:solidFill>
                  <a:schemeClr val="accent6">
                    <a:lumMod val="75000"/>
                  </a:schemeClr>
                </a:solidFill>
                <a:latin typeface="Century Gothic" panose="020B0502020202020204" pitchFamily="34" charset="0"/>
              </a:rPr>
              <a:t>ελάχιστη διάρκεια 2 ημέρες</a:t>
            </a:r>
            <a:r>
              <a:rPr lang="el-GR" sz="1600" dirty="0">
                <a:solidFill>
                  <a:schemeClr val="tx1">
                    <a:lumMod val="75000"/>
                    <a:lumOff val="25000"/>
                  </a:schemeClr>
                </a:solidFill>
                <a:latin typeface="Century Gothic" panose="020B0502020202020204" pitchFamily="34" charset="0"/>
              </a:rPr>
              <a:t>.</a:t>
            </a:r>
          </a:p>
          <a:p>
            <a:pPr algn="just"/>
            <a:endParaRPr lang="el-GR" sz="1600" dirty="0">
              <a:solidFill>
                <a:schemeClr val="tx1">
                  <a:lumMod val="75000"/>
                  <a:lumOff val="25000"/>
                </a:schemeClr>
              </a:solidFill>
              <a:latin typeface="Century Gothic" panose="020B0502020202020204" pitchFamily="34" charset="0"/>
            </a:endParaRPr>
          </a:p>
          <a:p>
            <a:pPr marL="128588" indent="-128588" algn="just">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Για τομέα </a:t>
            </a:r>
            <a:r>
              <a:rPr lang="el-GR" sz="1600" b="1" dirty="0">
                <a:solidFill>
                  <a:schemeClr val="accent6">
                    <a:lumMod val="75000"/>
                  </a:schemeClr>
                </a:solidFill>
                <a:latin typeface="Century Gothic" panose="020B0502020202020204" pitchFamily="34" charset="0"/>
              </a:rPr>
              <a:t>ΕΕΚ</a:t>
            </a:r>
            <a:r>
              <a:rPr lang="el-GR" sz="1600" dirty="0">
                <a:solidFill>
                  <a:schemeClr val="tx1">
                    <a:lumMod val="75000"/>
                    <a:lumOff val="25000"/>
                  </a:schemeClr>
                </a:solidFill>
                <a:latin typeface="Century Gothic" panose="020B0502020202020204" pitchFamily="34" charset="0"/>
              </a:rPr>
              <a:t>, οι κινητικότητες σύντομης / μεγάλης διάρκειας πραγματοποιούνται σε </a:t>
            </a:r>
            <a:r>
              <a:rPr lang="el-GR" sz="1600" dirty="0" err="1">
                <a:solidFill>
                  <a:schemeClr val="tx1">
                    <a:lumMod val="75000"/>
                    <a:lumOff val="25000"/>
                  </a:schemeClr>
                </a:solidFill>
                <a:latin typeface="Century Gothic" panose="020B0502020202020204" pitchFamily="34" charset="0"/>
              </a:rPr>
              <a:t>παρόχους</a:t>
            </a:r>
            <a:r>
              <a:rPr lang="el-GR" sz="1600" dirty="0">
                <a:solidFill>
                  <a:schemeClr val="tx1">
                    <a:lumMod val="75000"/>
                    <a:lumOff val="25000"/>
                  </a:schemeClr>
                </a:solidFill>
                <a:latin typeface="Century Gothic" panose="020B0502020202020204" pitchFamily="34" charset="0"/>
              </a:rPr>
              <a:t> ή/και επιχειρήσεις ΕΕΚ. </a:t>
            </a:r>
            <a:r>
              <a:rPr lang="el-GR" sz="1600" b="1" dirty="0">
                <a:solidFill>
                  <a:schemeClr val="accent6">
                    <a:lumMod val="75000"/>
                  </a:schemeClr>
                </a:solidFill>
                <a:latin typeface="Century Gothic" panose="020B0502020202020204" pitchFamily="34" charset="0"/>
              </a:rPr>
              <a:t>Έμφαση για κατάρτιση στο χώρο εργασία</a:t>
            </a:r>
            <a:r>
              <a:rPr lang="el-GR" sz="1600" dirty="0">
                <a:solidFill>
                  <a:schemeClr val="tx1">
                    <a:lumMod val="75000"/>
                    <a:lumOff val="25000"/>
                  </a:schemeClr>
                </a:solidFill>
                <a:latin typeface="Century Gothic" panose="020B0502020202020204" pitchFamily="34" charset="0"/>
              </a:rPr>
              <a:t>ς με τη μορφή τοποθέτησης σε μία επιχείρηση. </a:t>
            </a:r>
          </a:p>
          <a:p>
            <a:pPr algn="just"/>
            <a:endParaRPr lang="el-GR" sz="1600" dirty="0">
              <a:solidFill>
                <a:schemeClr val="tx1">
                  <a:lumMod val="75000"/>
                  <a:lumOff val="25000"/>
                </a:schemeClr>
              </a:solidFill>
              <a:latin typeface="Century Gothic" panose="020B0502020202020204" pitchFamily="34" charset="0"/>
            </a:endParaRPr>
          </a:p>
          <a:p>
            <a:pPr marL="128588" indent="-128588" algn="just">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Η </a:t>
            </a:r>
            <a:r>
              <a:rPr lang="el-GR" sz="1600" b="1" dirty="0">
                <a:solidFill>
                  <a:schemeClr val="accent6">
                    <a:lumMod val="75000"/>
                  </a:schemeClr>
                </a:solidFill>
                <a:latin typeface="Century Gothic" panose="020B0502020202020204" pitchFamily="34" charset="0"/>
              </a:rPr>
              <a:t>βασική διαφορά</a:t>
            </a:r>
            <a:r>
              <a:rPr lang="el-GR" sz="1600" dirty="0">
                <a:solidFill>
                  <a:schemeClr val="tx1">
                    <a:lumMod val="75000"/>
                    <a:lumOff val="25000"/>
                  </a:schemeClr>
                </a:solidFill>
                <a:latin typeface="Century Gothic" panose="020B0502020202020204" pitchFamily="34" charset="0"/>
              </a:rPr>
              <a:t> </a:t>
            </a:r>
            <a:r>
              <a:rPr lang="el-GR" sz="1600" b="1" dirty="0">
                <a:solidFill>
                  <a:schemeClr val="accent6">
                    <a:lumMod val="75000"/>
                  </a:schemeClr>
                </a:solidFill>
                <a:latin typeface="Century Gothic" panose="020B0502020202020204" pitchFamily="34" charset="0"/>
              </a:rPr>
              <a:t>μεταξύ ΟΜΑΔΙΚΗΣ και ΑΤΟΜΙΚΗΣ κινητικότητας</a:t>
            </a:r>
            <a:r>
              <a:rPr lang="el-GR" sz="1600" dirty="0">
                <a:solidFill>
                  <a:schemeClr val="tx1">
                    <a:lumMod val="75000"/>
                    <a:lumOff val="25000"/>
                  </a:schemeClr>
                </a:solidFill>
                <a:latin typeface="Century Gothic" panose="020B0502020202020204" pitchFamily="34" charset="0"/>
              </a:rPr>
              <a:t> έγκειται στο </a:t>
            </a:r>
            <a:r>
              <a:rPr lang="el-GR" sz="1600" b="1" dirty="0">
                <a:solidFill>
                  <a:schemeClr val="accent6">
                    <a:lumMod val="75000"/>
                  </a:schemeClr>
                </a:solidFill>
                <a:latin typeface="Century Gothic" panose="020B0502020202020204" pitchFamily="34" charset="0"/>
              </a:rPr>
              <a:t>συλλογικό ή ατομικό πρόγραμμα μάθησης</a:t>
            </a:r>
            <a:r>
              <a:rPr lang="el-GR" sz="1600" dirty="0">
                <a:solidFill>
                  <a:schemeClr val="tx1">
                    <a:lumMod val="75000"/>
                    <a:lumOff val="25000"/>
                  </a:schemeClr>
                </a:solidFill>
                <a:latin typeface="Century Gothic" panose="020B0502020202020204" pitchFamily="34" charset="0"/>
              </a:rPr>
              <a:t>.</a:t>
            </a:r>
          </a:p>
          <a:p>
            <a:pPr algn="just"/>
            <a:endParaRPr lang="el-GR" sz="1600" dirty="0">
              <a:solidFill>
                <a:schemeClr val="tx1">
                  <a:lumMod val="75000"/>
                  <a:lumOff val="25000"/>
                </a:schemeClr>
              </a:solidFill>
              <a:latin typeface="Century Gothic" panose="020B0502020202020204" pitchFamily="34" charset="0"/>
            </a:endParaRPr>
          </a:p>
          <a:p>
            <a:pPr marL="128588" indent="-128588" algn="just">
              <a:buFont typeface="Arial" panose="020B0604020202020204" pitchFamily="34" charset="0"/>
              <a:buChar char="•"/>
            </a:pPr>
            <a:r>
              <a:rPr lang="el-GR" sz="1600" b="1" dirty="0">
                <a:solidFill>
                  <a:schemeClr val="accent6">
                    <a:lumMod val="75000"/>
                  </a:schemeClr>
                </a:solidFill>
                <a:latin typeface="Century Gothic" panose="020B0502020202020204" pitchFamily="34" charset="0"/>
              </a:rPr>
              <a:t>Ομαδική κινητικότητα μπορεί να πραγματοποιηθεί και στην έδρα ενός θεσμικού οργάνου της ΕΕ</a:t>
            </a:r>
            <a:r>
              <a:rPr lang="el-GR" sz="1600" dirty="0">
                <a:solidFill>
                  <a:schemeClr val="tx1">
                    <a:lumMod val="75000"/>
                    <a:lumOff val="25000"/>
                  </a:schemeClr>
                </a:solidFill>
                <a:latin typeface="Century Gothic" panose="020B0502020202020204" pitchFamily="34" charset="0"/>
              </a:rPr>
              <a:t>, εάν η δραστηριότητα οργανώνεται σε θεσμικό όργανο της ΕΕ ή σε συνεργασία με αυτό. </a:t>
            </a:r>
          </a:p>
          <a:p>
            <a:pPr algn="just"/>
            <a:endParaRPr lang="el-GR" sz="1600" dirty="0">
              <a:solidFill>
                <a:schemeClr val="tx1">
                  <a:lumMod val="75000"/>
                  <a:lumOff val="25000"/>
                </a:schemeClr>
              </a:solidFill>
              <a:latin typeface="Century Gothic" panose="020B0502020202020204" pitchFamily="34" charset="0"/>
            </a:endParaRPr>
          </a:p>
          <a:p>
            <a:pPr marL="128588" indent="-128588" algn="just">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Στις </a:t>
            </a:r>
            <a:r>
              <a:rPr lang="el-GR" sz="1600" b="1" dirty="0">
                <a:solidFill>
                  <a:schemeClr val="accent6">
                    <a:lumMod val="75000"/>
                  </a:schemeClr>
                </a:solidFill>
                <a:latin typeface="Century Gothic" panose="020B0502020202020204" pitchFamily="34" charset="0"/>
              </a:rPr>
              <a:t>ομαδικές δραστηριότητες</a:t>
            </a:r>
            <a:r>
              <a:rPr lang="el-GR" sz="1600" dirty="0">
                <a:solidFill>
                  <a:schemeClr val="tx1">
                    <a:lumMod val="75000"/>
                    <a:lumOff val="25000"/>
                  </a:schemeClr>
                </a:solidFill>
                <a:latin typeface="Century Gothic" panose="020B0502020202020204" pitchFamily="34" charset="0"/>
              </a:rPr>
              <a:t> πρέπει να συμμετέχουν </a:t>
            </a:r>
            <a:r>
              <a:rPr lang="el-GR" sz="1600" b="1" dirty="0">
                <a:solidFill>
                  <a:schemeClr val="accent6">
                    <a:lumMod val="75000"/>
                  </a:schemeClr>
                </a:solidFill>
                <a:latin typeface="Century Gothic" panose="020B0502020202020204" pitchFamily="34" charset="0"/>
              </a:rPr>
              <a:t>εκπαιδευόμενοι από τουλάχιστον </a:t>
            </a:r>
          </a:p>
          <a:p>
            <a:pPr algn="just"/>
            <a:r>
              <a:rPr lang="el-GR" sz="1600" b="1" dirty="0">
                <a:solidFill>
                  <a:schemeClr val="accent6">
                    <a:lumMod val="75000"/>
                  </a:schemeClr>
                </a:solidFill>
                <a:latin typeface="Century Gothic" panose="020B0502020202020204" pitchFamily="34" charset="0"/>
              </a:rPr>
              <a:t>  δύο κράτη μέλη της ΕΕ ή τρίτες χώρες συνδεδεμένες με το πρόγραμμα</a:t>
            </a:r>
            <a:r>
              <a:rPr lang="el-GR" sz="1600" dirty="0">
                <a:solidFill>
                  <a:schemeClr val="tx1">
                    <a:lumMod val="75000"/>
                    <a:lumOff val="25000"/>
                  </a:schemeClr>
                </a:solidFill>
                <a:latin typeface="Century Gothic" panose="020B0502020202020204" pitchFamily="34" charset="0"/>
              </a:rPr>
              <a:t>.</a:t>
            </a:r>
          </a:p>
        </p:txBody>
      </p:sp>
      <p:sp>
        <p:nvSpPr>
          <p:cNvPr id="5" name="Title 1">
            <a:extLst>
              <a:ext uri="{FF2B5EF4-FFF2-40B4-BE49-F238E27FC236}">
                <a16:creationId xmlns:a16="http://schemas.microsoft.com/office/drawing/2014/main" id="{9706D20B-DE0A-A1F5-9080-411770803347}"/>
              </a:ext>
            </a:extLst>
          </p:cNvPr>
          <p:cNvSpPr txBox="1">
            <a:spLocks/>
          </p:cNvSpPr>
          <p:nvPr/>
        </p:nvSpPr>
        <p:spPr>
          <a:xfrm>
            <a:off x="457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Διευκρινίσεις – Κινητικότητα Εκπαιδευομένων</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427678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7872" y="916716"/>
            <a:ext cx="9071942" cy="415498"/>
          </a:xfrm>
          <a:prstGeom prst="rect">
            <a:avLst/>
          </a:prstGeom>
          <a:noFill/>
        </p:spPr>
        <p:txBody>
          <a:bodyPr wrap="square" rtlCol="0">
            <a:spAutoFit/>
          </a:bodyPr>
          <a:lstStyle/>
          <a:p>
            <a:r>
              <a:rPr lang="el-GR" sz="2100" dirty="0">
                <a:solidFill>
                  <a:schemeClr val="bg1"/>
                </a:solidFill>
                <a:ea typeface="Verdana" panose="020B0604030504040204" pitchFamily="34" charset="0"/>
              </a:rPr>
              <a:t>Άλλες Επιλέξιμες Δραστηριότητες</a:t>
            </a:r>
            <a:endParaRPr lang="en-GB" sz="2100" dirty="0">
              <a:solidFill>
                <a:schemeClr val="bg1"/>
              </a:solidFill>
              <a:ea typeface="Verdana" panose="020B0604030504040204" pitchFamily="34" charset="0"/>
            </a:endParaRPr>
          </a:p>
        </p:txBody>
      </p:sp>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graphicFrame>
        <p:nvGraphicFramePr>
          <p:cNvPr id="10" name="Content Placeholder 4"/>
          <p:cNvGraphicFramePr>
            <a:graphicFrameLocks/>
          </p:cNvGraphicFramePr>
          <p:nvPr/>
        </p:nvGraphicFramePr>
        <p:xfrm>
          <a:off x="781459" y="1541868"/>
          <a:ext cx="8060349" cy="1673060"/>
        </p:xfrm>
        <a:graphic>
          <a:graphicData uri="http://schemas.openxmlformats.org/drawingml/2006/table">
            <a:tbl>
              <a:tblPr firstRow="1" bandRow="1">
                <a:tableStyleId>{93296810-A885-4BE3-A3E7-6D5BEEA58F35}</a:tableStyleId>
              </a:tblPr>
              <a:tblGrid>
                <a:gridCol w="1542906">
                  <a:extLst>
                    <a:ext uri="{9D8B030D-6E8A-4147-A177-3AD203B41FA5}">
                      <a16:colId xmlns:a16="http://schemas.microsoft.com/office/drawing/2014/main" val="20000"/>
                    </a:ext>
                  </a:extLst>
                </a:gridCol>
                <a:gridCol w="3688518">
                  <a:extLst>
                    <a:ext uri="{9D8B030D-6E8A-4147-A177-3AD203B41FA5}">
                      <a16:colId xmlns:a16="http://schemas.microsoft.com/office/drawing/2014/main" val="20001"/>
                    </a:ext>
                  </a:extLst>
                </a:gridCol>
                <a:gridCol w="2828925">
                  <a:extLst>
                    <a:ext uri="{9D8B030D-6E8A-4147-A177-3AD203B41FA5}">
                      <a16:colId xmlns:a16="http://schemas.microsoft.com/office/drawing/2014/main" val="20002"/>
                    </a:ext>
                  </a:extLst>
                </a:gridCol>
              </a:tblGrid>
              <a:tr h="507200">
                <a:tc>
                  <a:txBody>
                    <a:bodyPr/>
                    <a:lstStyle/>
                    <a:p>
                      <a:endParaRPr lang="en-US" sz="1400" dirty="0">
                        <a:latin typeface="+mn-lt"/>
                        <a:ea typeface="Verdana" panose="020B060403050404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latin typeface="+mn-lt"/>
                          <a:ea typeface="Verdana" panose="020B0604030504040204" pitchFamily="34" charset="0"/>
                        </a:rPr>
                        <a:t>Δραστηριότητα</a:t>
                      </a:r>
                      <a:endParaRPr lang="en-US" sz="1400" kern="1200" dirty="0">
                        <a:latin typeface="+mn-lt"/>
                        <a:ea typeface="Verdana" panose="020B0604030504040204" pitchFamily="34" charset="0"/>
                      </a:endParaRPr>
                    </a:p>
                    <a:p>
                      <a:pPr algn="ctr"/>
                      <a:endParaRPr lang="en-US" sz="1400" dirty="0">
                        <a:latin typeface="+mn-lt"/>
                        <a:ea typeface="Verdana" panose="020B060403050404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i="0" u="none" strike="noStrike" kern="1200" baseline="0" dirty="0">
                          <a:solidFill>
                            <a:schemeClr val="lt1"/>
                          </a:solidFill>
                          <a:latin typeface="+mn-lt"/>
                          <a:ea typeface="+mn-ea"/>
                          <a:cs typeface="+mn-cs"/>
                        </a:rPr>
                        <a:t>Διάρκεια</a:t>
                      </a:r>
                      <a:r>
                        <a:rPr lang="el-GR" sz="1400" b="0" i="0" u="none" strike="noStrike" kern="1200" baseline="0" dirty="0">
                          <a:solidFill>
                            <a:schemeClr val="lt1"/>
                          </a:solidFill>
                          <a:latin typeface="+mn-lt"/>
                          <a:ea typeface="+mn-ea"/>
                          <a:cs typeface="+mn-cs"/>
                        </a:rPr>
                        <a:t>	</a:t>
                      </a:r>
                    </a:p>
                    <a:p>
                      <a:pPr marL="0" algn="ctr" defTabSz="914400" rtl="0" eaLnBrk="1" latinLnBrk="0" hangingPunct="1"/>
                      <a:r>
                        <a:rPr lang="el-GR" sz="1400" kern="1200" dirty="0">
                          <a:solidFill>
                            <a:schemeClr val="bg1"/>
                          </a:solidFill>
                          <a:latin typeface="+mn-lt"/>
                          <a:ea typeface="Verdana" panose="020B0604030504040204" pitchFamily="34" charset="0"/>
                          <a:cs typeface="+mn-cs"/>
                        </a:rPr>
                        <a:t>ΣΕ</a:t>
                      </a:r>
                      <a:r>
                        <a:rPr lang="en-GB" sz="1400" kern="1200" dirty="0">
                          <a:solidFill>
                            <a:schemeClr val="bg1"/>
                          </a:solidFill>
                          <a:latin typeface="+mn-lt"/>
                          <a:ea typeface="Verdana" panose="020B0604030504040204" pitchFamily="34" charset="0"/>
                          <a:cs typeface="+mn-cs"/>
                        </a:rPr>
                        <a:t>,</a:t>
                      </a:r>
                      <a:r>
                        <a:rPr lang="el-GR" sz="1400" kern="1200" baseline="0" dirty="0">
                          <a:solidFill>
                            <a:schemeClr val="bg1"/>
                          </a:solidFill>
                          <a:latin typeface="+mn-lt"/>
                          <a:ea typeface="Verdana" panose="020B0604030504040204" pitchFamily="34" charset="0"/>
                          <a:cs typeface="+mn-cs"/>
                        </a:rPr>
                        <a:t> ΕΕ, ΕΕΚ</a:t>
                      </a:r>
                      <a:endParaRPr lang="en-US" sz="1400" kern="1200" dirty="0">
                        <a:solidFill>
                          <a:schemeClr val="bg1"/>
                        </a:solidFill>
                        <a:latin typeface="+mn-lt"/>
                        <a:ea typeface="Verdana" panose="020B0604030504040204" pitchFamily="34" charset="0"/>
                        <a:cs typeface="+mn-cs"/>
                      </a:endParaRPr>
                    </a:p>
                  </a:txBody>
                  <a:tcPr marL="68580" marR="68580" marT="34290" marB="34290"/>
                </a:tc>
                <a:extLst>
                  <a:ext uri="{0D108BD9-81ED-4DB2-BD59-A6C34878D82A}">
                    <a16:rowId xmlns:a16="http://schemas.microsoft.com/office/drawing/2014/main" val="10000"/>
                  </a:ext>
                </a:extLst>
              </a:tr>
              <a:tr h="1165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latin typeface="+mn-lt"/>
                          <a:ea typeface="Verdana" panose="020B0604030504040204" pitchFamily="34" charset="0"/>
                        </a:rPr>
                        <a:t>Εξερχόμενη Κινητικότητα</a:t>
                      </a:r>
                      <a:endParaRPr lang="en-US" sz="1400" b="1" kern="1200" dirty="0">
                        <a:solidFill>
                          <a:srgbClr val="FF0000"/>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Προπαρασκευαστικές</a:t>
                      </a:r>
                      <a:r>
                        <a:rPr lang="el-GR" sz="1200" kern="1200" baseline="0" dirty="0">
                          <a:latin typeface="+mn-lt"/>
                          <a:ea typeface="Verdana" panose="020B0604030504040204" pitchFamily="34" charset="0"/>
                        </a:rPr>
                        <a:t> Επισκέψεις</a:t>
                      </a:r>
                    </a:p>
                    <a:p>
                      <a:pPr algn="ctr"/>
                      <a:r>
                        <a:rPr lang="en-US" sz="1100" b="0" i="0" u="none" strike="noStrike" kern="1200" baseline="0" dirty="0">
                          <a:solidFill>
                            <a:schemeClr val="dk1"/>
                          </a:solidFill>
                          <a:latin typeface="+mn-lt"/>
                          <a:ea typeface="+mn-ea"/>
                          <a:cs typeface="+mn-cs"/>
                        </a:rPr>
                        <a:t>(</a:t>
                      </a:r>
                      <a:r>
                        <a:rPr lang="el-GR" sz="1100" b="0" i="0" u="none" strike="noStrike" kern="1200" baseline="0" dirty="0">
                          <a:solidFill>
                            <a:schemeClr val="dk1"/>
                          </a:solidFill>
                          <a:latin typeface="+mn-lt"/>
                          <a:ea typeface="+mn-ea"/>
                          <a:cs typeface="+mn-cs"/>
                        </a:rPr>
                        <a:t>Δεν είναι επιλέξιμη για «Μαθήματα &amp; Κατάρτιση προσωπικού»</a:t>
                      </a:r>
                      <a:r>
                        <a:rPr lang="en-US" sz="1100" b="0" i="0" u="none" strike="noStrike" kern="1200" baseline="0" dirty="0">
                          <a:solidFill>
                            <a:schemeClr val="dk1"/>
                          </a:solidFill>
                          <a:latin typeface="+mn-lt"/>
                          <a:ea typeface="+mn-ea"/>
                          <a:cs typeface="+mn-cs"/>
                        </a:rPr>
                        <a:t>)</a:t>
                      </a:r>
                      <a:r>
                        <a:rPr lang="el-GR" sz="1100" b="0" i="0" u="none" strike="noStrike" kern="1200" baseline="0" dirty="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Δεν υπάρχει περιορισμός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latin typeface="+mn-lt"/>
                          <a:ea typeface="Verdana" panose="020B0604030504040204" pitchFamily="34" charset="0"/>
                        </a:rPr>
                        <a:t>(1 – 2 μέρες περίπου)</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200" b="1" kern="1200" dirty="0">
                        <a:solidFill>
                          <a:schemeClr val="dk1"/>
                        </a:solidFill>
                        <a:latin typeface="+mn-lt"/>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Verdana" panose="020B0604030504040204" pitchFamily="34" charset="0"/>
                          <a:cs typeface="+mn-cs"/>
                        </a:rPr>
                        <a:t>M</a:t>
                      </a:r>
                      <a:r>
                        <a:rPr lang="el-GR" sz="1200" b="1" kern="1200" dirty="0" err="1">
                          <a:solidFill>
                            <a:schemeClr val="dk1"/>
                          </a:solidFill>
                          <a:latin typeface="+mn-lt"/>
                          <a:ea typeface="Verdana" panose="020B0604030504040204" pitchFamily="34" charset="0"/>
                          <a:cs typeface="+mn-cs"/>
                        </a:rPr>
                        <a:t>έγιστος</a:t>
                      </a:r>
                      <a:r>
                        <a:rPr lang="el-GR" sz="1200" b="1" kern="1200" baseline="0" dirty="0">
                          <a:solidFill>
                            <a:schemeClr val="dk1"/>
                          </a:solidFill>
                          <a:latin typeface="+mn-lt"/>
                          <a:ea typeface="Verdana" panose="020B0604030504040204" pitchFamily="34" charset="0"/>
                          <a:cs typeface="+mn-cs"/>
                        </a:rPr>
                        <a:t> αριθμός ανά επίσκεψη:</a:t>
                      </a:r>
                      <a:r>
                        <a:rPr lang="en-US" sz="1200" b="1" kern="1200" baseline="0" dirty="0">
                          <a:solidFill>
                            <a:schemeClr val="dk1"/>
                          </a:solidFill>
                          <a:latin typeface="+mn-lt"/>
                          <a:ea typeface="Verdana" panose="020B0604030504040204" pitchFamily="34" charset="0"/>
                          <a:cs typeface="+mn-cs"/>
                        </a:rPr>
                        <a:t> 3 </a:t>
                      </a:r>
                      <a:r>
                        <a:rPr lang="el-GR" sz="1200" b="1" kern="1200" baseline="0" dirty="0">
                          <a:solidFill>
                            <a:schemeClr val="dk1"/>
                          </a:solidFill>
                          <a:latin typeface="+mn-lt"/>
                          <a:ea typeface="Verdana" panose="020B0604030504040204" pitchFamily="34" charset="0"/>
                          <a:cs typeface="+mn-cs"/>
                        </a:rPr>
                        <a:t>άτομα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200" b="1" kern="1200" baseline="0" dirty="0">
                          <a:solidFill>
                            <a:schemeClr val="dk1"/>
                          </a:solidFill>
                          <a:latin typeface="+mn-lt"/>
                          <a:ea typeface="Verdana" panose="020B0604030504040204" pitchFamily="34" charset="0"/>
                          <a:cs typeface="+mn-cs"/>
                        </a:rPr>
                        <a:t>1 επίσκεψη ανά οργανισμό υποδοχής</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1"/>
                  </a:ext>
                </a:extLst>
              </a:tr>
            </a:tbl>
          </a:graphicData>
        </a:graphic>
      </p:graphicFrame>
      <p:graphicFrame>
        <p:nvGraphicFramePr>
          <p:cNvPr id="11" name="Content Placeholder 4"/>
          <p:cNvGraphicFramePr>
            <a:graphicFrameLocks/>
          </p:cNvGraphicFramePr>
          <p:nvPr/>
        </p:nvGraphicFramePr>
        <p:xfrm>
          <a:off x="781458" y="3227113"/>
          <a:ext cx="8060350" cy="1363980"/>
        </p:xfrm>
        <a:graphic>
          <a:graphicData uri="http://schemas.openxmlformats.org/drawingml/2006/table">
            <a:tbl>
              <a:tblPr firstRow="1" bandRow="1">
                <a:tableStyleId>{7DF18680-E054-41AD-8BC1-D1AEF772440D}</a:tableStyleId>
              </a:tblPr>
              <a:tblGrid>
                <a:gridCol w="1536022">
                  <a:extLst>
                    <a:ext uri="{9D8B030D-6E8A-4147-A177-3AD203B41FA5}">
                      <a16:colId xmlns:a16="http://schemas.microsoft.com/office/drawing/2014/main" val="20000"/>
                    </a:ext>
                  </a:extLst>
                </a:gridCol>
                <a:gridCol w="3683270">
                  <a:extLst>
                    <a:ext uri="{9D8B030D-6E8A-4147-A177-3AD203B41FA5}">
                      <a16:colId xmlns:a16="http://schemas.microsoft.com/office/drawing/2014/main" val="20001"/>
                    </a:ext>
                  </a:extLst>
                </a:gridCol>
                <a:gridCol w="2841058">
                  <a:extLst>
                    <a:ext uri="{9D8B030D-6E8A-4147-A177-3AD203B41FA5}">
                      <a16:colId xmlns:a16="http://schemas.microsoft.com/office/drawing/2014/main" val="20002"/>
                    </a:ext>
                  </a:extLst>
                </a:gridCol>
              </a:tblGrid>
              <a:tr h="480060">
                <a:tc>
                  <a:txBody>
                    <a:bodyPr/>
                    <a:lstStyle/>
                    <a:p>
                      <a:endParaRPr lang="en-US" sz="1400" dirty="0">
                        <a:latin typeface="+mn-lt"/>
                        <a:ea typeface="Verdana" panose="020B060403050404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latin typeface="+mn-lt"/>
                          <a:ea typeface="Verdana" panose="020B0604030504040204" pitchFamily="34" charset="0"/>
                        </a:rPr>
                        <a:t>Δραστηριότητα</a:t>
                      </a:r>
                      <a:endParaRPr lang="en-US" sz="1400" kern="1200" dirty="0">
                        <a:latin typeface="+mn-lt"/>
                        <a:ea typeface="Verdana" panose="020B0604030504040204" pitchFamily="34" charset="0"/>
                      </a:endParaRPr>
                    </a:p>
                    <a:p>
                      <a:endParaRPr lang="en-US" sz="1400" dirty="0">
                        <a:latin typeface="+mn-lt"/>
                        <a:ea typeface="Verdana" panose="020B0604030504040204" pitchFamily="34" charset="0"/>
                      </a:endParaRPr>
                    </a:p>
                  </a:txBody>
                  <a:tcPr marL="68580" marR="68580" marT="34290" marB="34290" anchor="ctr"/>
                </a:tc>
                <a:tc>
                  <a:txBody>
                    <a:bodyPr/>
                    <a:lstStyle/>
                    <a:p>
                      <a:pPr marL="0" algn="ctr" defTabSz="914400" rtl="0" eaLnBrk="1" latinLnBrk="0" hangingPunct="1"/>
                      <a:r>
                        <a:rPr lang="el-GR" sz="1400" b="1" i="0" u="none" strike="noStrike" kern="1200" baseline="0" dirty="0">
                          <a:solidFill>
                            <a:schemeClr val="lt1"/>
                          </a:solidFill>
                          <a:latin typeface="+mn-lt"/>
                          <a:ea typeface="+mn-ea"/>
                          <a:cs typeface="+mn-cs"/>
                        </a:rPr>
                        <a:t>Διάρκεια</a:t>
                      </a:r>
                      <a:r>
                        <a:rPr lang="el-GR" sz="1400" kern="1200" dirty="0">
                          <a:solidFill>
                            <a:schemeClr val="bg1"/>
                          </a:solidFill>
                          <a:latin typeface="+mn-lt"/>
                          <a:ea typeface="Verdana" panose="020B0604030504040204" pitchFamily="34" charset="0"/>
                          <a:cs typeface="+mn-cs"/>
                        </a:rPr>
                        <a:t> </a:t>
                      </a:r>
                    </a:p>
                    <a:p>
                      <a:pPr marL="0" algn="ctr" defTabSz="914400" rtl="0" eaLnBrk="1" latinLnBrk="0" hangingPunct="1"/>
                      <a:r>
                        <a:rPr lang="el-GR" sz="1400" kern="1200" dirty="0">
                          <a:solidFill>
                            <a:schemeClr val="bg1"/>
                          </a:solidFill>
                          <a:latin typeface="+mn-lt"/>
                          <a:ea typeface="Verdana" panose="020B0604030504040204" pitchFamily="34" charset="0"/>
                          <a:cs typeface="+mn-cs"/>
                        </a:rPr>
                        <a:t>ΣΕ</a:t>
                      </a:r>
                      <a:r>
                        <a:rPr lang="el-GR" sz="1400" kern="1200" baseline="0" dirty="0">
                          <a:solidFill>
                            <a:schemeClr val="bg1"/>
                          </a:solidFill>
                          <a:latin typeface="+mn-lt"/>
                          <a:ea typeface="Verdana" panose="020B0604030504040204" pitchFamily="34" charset="0"/>
                          <a:cs typeface="+mn-cs"/>
                        </a:rPr>
                        <a:t>, ΕΕ, ΕΕΚ</a:t>
                      </a:r>
                      <a:endParaRPr lang="en-US" sz="1400" kern="1200" dirty="0">
                        <a:solidFill>
                          <a:schemeClr val="bg1"/>
                        </a:solidFill>
                        <a:latin typeface="+mn-lt"/>
                        <a:ea typeface="Verdana" panose="020B0604030504040204" pitchFamily="34" charset="0"/>
                        <a:cs typeface="+mn-cs"/>
                      </a:endParaRPr>
                    </a:p>
                  </a:txBody>
                  <a:tcPr marL="68580" marR="68580" marT="34290" marB="34290"/>
                </a:tc>
                <a:extLst>
                  <a:ext uri="{0D108BD9-81ED-4DB2-BD59-A6C34878D82A}">
                    <a16:rowId xmlns:a16="http://schemas.microsoft.com/office/drawing/2014/main" val="10000"/>
                  </a:ext>
                </a:extLst>
              </a:tr>
              <a:tr h="4343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latin typeface="+mn-lt"/>
                          <a:ea typeface="Verdana" panose="020B0604030504040204" pitchFamily="34" charset="0"/>
                        </a:rPr>
                        <a:t>Εισερχόμενες Κινητικότητες</a:t>
                      </a:r>
                      <a:endParaRPr lang="en-US" sz="1400" b="1" kern="1200" dirty="0">
                        <a:solidFill>
                          <a:srgbClr val="FF0000"/>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Προσκεκλημένοι </a:t>
                      </a:r>
                      <a:r>
                        <a:rPr lang="el-GR" sz="1200" dirty="0"/>
                        <a:t>εμπειρογνώμονες </a:t>
                      </a: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a:latin typeface="+mn-lt"/>
                          <a:ea typeface="Verdana" panose="020B0604030504040204" pitchFamily="34" charset="0"/>
                        </a:rPr>
                        <a:t>(Invited experts)</a:t>
                      </a:r>
                      <a:endParaRPr lang="en-US" sz="120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dk1"/>
                          </a:solidFill>
                          <a:latin typeface="+mn-lt"/>
                          <a:ea typeface="Verdana" panose="020B0604030504040204" pitchFamily="34" charset="0"/>
                          <a:cs typeface="+mn-cs"/>
                        </a:rPr>
                        <a:t>2 – 60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1"/>
                  </a:ext>
                </a:extLst>
              </a:tr>
              <a:tr h="4343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Υποδοχή εκπαιδευτικών και εκπαιδευτών</a:t>
                      </a:r>
                      <a:r>
                        <a:rPr lang="en-GB" sz="1200" dirty="0"/>
                        <a:t> </a:t>
                      </a:r>
                      <a:r>
                        <a:rPr lang="el-GR" sz="1200" dirty="0"/>
                        <a:t>υπό κατάρτιση</a:t>
                      </a: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(Hosting teachers and educators in training)</a:t>
                      </a:r>
                      <a:r>
                        <a:rPr lang="el-GR" sz="1200" kern="1200" dirty="0">
                          <a:latin typeface="+mn-lt"/>
                          <a:ea typeface="Verdana" panose="020B0604030504040204" pitchFamily="34" charset="0"/>
                        </a:rPr>
                        <a:t>*</a:t>
                      </a:r>
                      <a:endParaRPr lang="en-US" sz="120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dk1"/>
                          </a:solidFill>
                          <a:latin typeface="+mn-lt"/>
                          <a:ea typeface="Verdana" panose="020B0604030504040204" pitchFamily="34" charset="0"/>
                          <a:cs typeface="+mn-cs"/>
                        </a:rPr>
                        <a:t>10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EF645B76-DC0C-17C2-57DB-3D2CDEADFE88}"/>
              </a:ext>
            </a:extLst>
          </p:cNvPr>
          <p:cNvSpPr txBox="1"/>
          <p:nvPr/>
        </p:nvSpPr>
        <p:spPr>
          <a:xfrm>
            <a:off x="769326" y="4773913"/>
            <a:ext cx="8060349" cy="553998"/>
          </a:xfrm>
          <a:prstGeom prst="rect">
            <a:avLst/>
          </a:prstGeom>
          <a:noFill/>
        </p:spPr>
        <p:txBody>
          <a:bodyPr wrap="square">
            <a:spAutoFit/>
          </a:bodyPr>
          <a:lstStyle/>
          <a:p>
            <a:r>
              <a:rPr lang="el-GR" sz="1500" i="1" dirty="0">
                <a:solidFill>
                  <a:schemeClr val="tx1">
                    <a:lumMod val="75000"/>
                    <a:lumOff val="25000"/>
                  </a:schemeClr>
                </a:solidFill>
                <a:ea typeface="Verdana" panose="020B0604030504040204" pitchFamily="34" charset="0"/>
              </a:rPr>
              <a:t>*Προβλέπονται οργανωτικά έξοδα για τον οργανισμό υποδοχής. </a:t>
            </a:r>
          </a:p>
          <a:p>
            <a:r>
              <a:rPr lang="el-GR" sz="1500" i="1" dirty="0">
                <a:solidFill>
                  <a:schemeClr val="tx1">
                    <a:lumMod val="75000"/>
                    <a:lumOff val="25000"/>
                  </a:schemeClr>
                </a:solidFill>
                <a:ea typeface="Verdana" panose="020B0604030504040204" pitchFamily="34" charset="0"/>
              </a:rPr>
              <a:t>Διαμονή και διατροφή καλύπτονται από τον οργανισμό αποστολής</a:t>
            </a:r>
            <a:r>
              <a:rPr lang="en-US" sz="1500" i="1" dirty="0">
                <a:solidFill>
                  <a:schemeClr val="tx1">
                    <a:lumMod val="75000"/>
                    <a:lumOff val="25000"/>
                  </a:schemeClr>
                </a:solidFill>
                <a:ea typeface="Verdana" panose="020B0604030504040204" pitchFamily="34" charset="0"/>
              </a:rPr>
              <a:t>.</a:t>
            </a:r>
            <a:endParaRPr lang="el-GR" sz="1500" dirty="0"/>
          </a:p>
        </p:txBody>
      </p:sp>
      <p:sp>
        <p:nvSpPr>
          <p:cNvPr id="4" name="Title 1">
            <a:extLst>
              <a:ext uri="{FF2B5EF4-FFF2-40B4-BE49-F238E27FC236}">
                <a16:creationId xmlns:a16="http://schemas.microsoft.com/office/drawing/2014/main" id="{072AACB1-8825-97B5-A8C2-FBAB6B6BDF48}"/>
              </a:ext>
            </a:extLst>
          </p:cNvPr>
          <p:cNvSpPr txBox="1">
            <a:spLocks/>
          </p:cNvSpPr>
          <p:nvPr/>
        </p:nvSpPr>
        <p:spPr>
          <a:xfrm>
            <a:off x="457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Άλλες Επιλέξιμες Δραστηριότητες</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69722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720" y="0"/>
            <a:ext cx="8229600" cy="850106"/>
          </a:xfrm>
        </p:spPr>
        <p:txBody>
          <a:bodyPr>
            <a:normAutofit/>
          </a:bodyPr>
          <a:lstStyle/>
          <a:p>
            <a:r>
              <a:rPr lang="el-GR" sz="2800" dirty="0">
                <a:solidFill>
                  <a:schemeClr val="accent5">
                    <a:lumMod val="75000"/>
                  </a:schemeClr>
                </a:solidFill>
                <a:latin typeface="Century Gothic" panose="020B0502020202020204" pitchFamily="34" charset="0"/>
              </a:rPr>
              <a:t>Προπαρασκευαστικές Επισκέψεις</a:t>
            </a:r>
            <a:endParaRPr lang="en-GB" sz="2800" dirty="0">
              <a:solidFill>
                <a:schemeClr val="accent5">
                  <a:lumMod val="75000"/>
                </a:schemeClr>
              </a:solidFill>
              <a:latin typeface="Century Gothic" panose="020B0502020202020204" pitchFamily="34" charset="0"/>
            </a:endParaRPr>
          </a:p>
        </p:txBody>
      </p:sp>
      <p:sp>
        <p:nvSpPr>
          <p:cNvPr id="5" name="Content Placeholder 4"/>
          <p:cNvSpPr>
            <a:spLocks noGrp="1"/>
          </p:cNvSpPr>
          <p:nvPr>
            <p:ph idx="1"/>
          </p:nvPr>
        </p:nvSpPr>
        <p:spPr>
          <a:xfrm>
            <a:off x="253862" y="428764"/>
            <a:ext cx="8636276" cy="5184576"/>
          </a:xfrm>
        </p:spPr>
        <p:txBody>
          <a:bodyPr>
            <a:normAutofit/>
          </a:bodyPr>
          <a:lstStyle/>
          <a:p>
            <a:pPr marL="0" indent="0" algn="just">
              <a:buNone/>
            </a:pPr>
            <a:endParaRPr lang="en-GB" sz="2200" dirty="0">
              <a:latin typeface="Century Gothic" panose="020B0502020202020204" pitchFamily="34" charset="0"/>
            </a:endParaRPr>
          </a:p>
          <a:p>
            <a:pPr marL="285750" indent="-285750" algn="just">
              <a:buFont typeface="Wingdings" panose="05000000000000000000" pitchFamily="2" charset="2"/>
              <a:buChar char="ü"/>
            </a:pPr>
            <a:r>
              <a:rPr lang="el-GR" sz="2000" dirty="0"/>
              <a:t>Σύντομες επισκέψεις (</a:t>
            </a:r>
            <a:r>
              <a:rPr lang="el-GR" sz="2000" b="1" dirty="0"/>
              <a:t>1-2 μέρες</a:t>
            </a:r>
            <a:r>
              <a:rPr lang="el-GR" sz="2000" dirty="0"/>
              <a:t>) σε έναν υποψήφιο οργανισμό υποδοχής</a:t>
            </a:r>
          </a:p>
          <a:p>
            <a:pPr algn="just"/>
            <a:endParaRPr lang="el-GR" sz="2000" dirty="0"/>
          </a:p>
          <a:p>
            <a:pPr marL="285750" indent="-285750" algn="just">
              <a:buFont typeface="Wingdings" panose="05000000000000000000" pitchFamily="2" charset="2"/>
              <a:buChar char="ü"/>
            </a:pPr>
            <a:r>
              <a:rPr lang="el-GR" sz="2000" dirty="0"/>
              <a:t>Μέχρι </a:t>
            </a:r>
            <a:r>
              <a:rPr lang="el-GR" sz="2000" b="1" dirty="0"/>
              <a:t>3 άτομα </a:t>
            </a:r>
            <a:r>
              <a:rPr lang="el-GR" sz="2000" dirty="0"/>
              <a:t>ανά επίσκεψη και μέχρι </a:t>
            </a:r>
            <a:r>
              <a:rPr lang="el-GR" sz="2000" b="1" dirty="0"/>
              <a:t>1 επίσκεψη </a:t>
            </a:r>
            <a:r>
              <a:rPr lang="el-GR" sz="2000" dirty="0"/>
              <a:t>ανά οργανισμό</a:t>
            </a:r>
          </a:p>
          <a:p>
            <a:pPr algn="just"/>
            <a:endParaRPr lang="el-GR" sz="2000" dirty="0"/>
          </a:p>
          <a:p>
            <a:pPr marL="285750" indent="-285750" algn="just">
              <a:buFont typeface="Wingdings" panose="05000000000000000000" pitchFamily="2" charset="2"/>
              <a:buChar char="ü"/>
            </a:pPr>
            <a:r>
              <a:rPr lang="el-GR" sz="2000" dirty="0"/>
              <a:t>Για διασφάλιση της ποιότητας των επερχόμενων κινητικοτήτων ή τη </a:t>
            </a:r>
            <a:r>
              <a:rPr lang="el-GR" sz="2000" b="1" dirty="0"/>
              <a:t>διευκόλυνση νέας συνεργασίας </a:t>
            </a:r>
            <a:r>
              <a:rPr lang="el-GR" sz="2000" dirty="0"/>
              <a:t>με κάποιον οργανισμό υποδοχής</a:t>
            </a:r>
          </a:p>
          <a:p>
            <a:pPr marL="285750" indent="-285750" algn="just">
              <a:buFont typeface="Wingdings" panose="05000000000000000000" pitchFamily="2" charset="2"/>
              <a:buChar char="ü"/>
            </a:pPr>
            <a:endParaRPr lang="el-GR" sz="2000" dirty="0"/>
          </a:p>
          <a:p>
            <a:pPr marL="285750" indent="-285750" algn="just">
              <a:buFont typeface="Wingdings" panose="05000000000000000000" pitchFamily="2" charset="2"/>
              <a:buChar char="ü"/>
            </a:pPr>
            <a:r>
              <a:rPr lang="el-GR" sz="2000" dirty="0"/>
              <a:t>Αξιοποιούνται συνήθως πριν από κινητικότητες </a:t>
            </a:r>
            <a:r>
              <a:rPr lang="el-GR" sz="2000" b="1" dirty="0"/>
              <a:t>ατόμων με λιγότερες ευκαιρίες και μακράς διάρκειας κινητικότητες</a:t>
            </a:r>
          </a:p>
          <a:p>
            <a:pPr marL="0" indent="0" algn="just">
              <a:buNone/>
            </a:pPr>
            <a:endParaRPr lang="el-GR" sz="2000" b="1" dirty="0"/>
          </a:p>
          <a:p>
            <a:pPr marL="285750" indent="-285750" algn="just">
              <a:buFont typeface="Wingdings" panose="05000000000000000000" pitchFamily="2" charset="2"/>
              <a:buChar char="ü"/>
            </a:pPr>
            <a:r>
              <a:rPr lang="el-GR" sz="2000" dirty="0"/>
              <a:t>Συμμετέχουν </a:t>
            </a:r>
            <a:r>
              <a:rPr lang="el-GR" sz="2000" b="1" dirty="0"/>
              <a:t>κατά κανόνα μέλη του προσωπικού</a:t>
            </a:r>
            <a:r>
              <a:rPr lang="el-GR" sz="2000" dirty="0"/>
              <a:t>. </a:t>
            </a:r>
            <a:r>
              <a:rPr lang="el-GR" sz="2000" b="1" dirty="0"/>
              <a:t>Κατ’ εξαίρεση</a:t>
            </a:r>
            <a:r>
              <a:rPr lang="el-GR" sz="2000" dirty="0"/>
              <a:t>, συμμετέχουν </a:t>
            </a:r>
            <a:r>
              <a:rPr lang="el-GR" sz="2000" b="1" dirty="0"/>
              <a:t>εκπαιδευόμενοι με λιγότερες ευκαιρίες</a:t>
            </a:r>
            <a:r>
              <a:rPr lang="el-GR" sz="2000" dirty="0"/>
              <a:t>/</a:t>
            </a:r>
            <a:r>
              <a:rPr lang="el-GR" sz="2000" b="1" dirty="0"/>
              <a:t>σε μακράς διάρκειας κινητικότητα</a:t>
            </a:r>
          </a:p>
          <a:p>
            <a:pPr algn="just">
              <a:buFont typeface="Wingdings" panose="05000000000000000000" pitchFamily="2" charset="2"/>
              <a:buChar char="Ø"/>
            </a:pPr>
            <a:endParaRPr lang="el-GR" sz="2200" b="1" dirty="0">
              <a:latin typeface="Century Gothic" panose="020B0502020202020204" pitchFamily="34" charset="0"/>
            </a:endParaRPr>
          </a:p>
          <a:p>
            <a:pPr algn="just">
              <a:buFont typeface="Wingdings" panose="05000000000000000000" pitchFamily="2" charset="2"/>
              <a:buChar char="Ø"/>
            </a:pPr>
            <a:endParaRPr lang="el-GR" sz="2200" b="1" dirty="0">
              <a:latin typeface="Century Gothic" panose="020B0502020202020204" pitchFamily="34" charset="0"/>
            </a:endParaRPr>
          </a:p>
          <a:p>
            <a:pPr>
              <a:buFont typeface="Wingdings" panose="05000000000000000000" pitchFamily="2" charset="2"/>
              <a:buChar char="Ø"/>
            </a:pPr>
            <a:endParaRPr lang="el-GR" sz="2200" dirty="0">
              <a:latin typeface="Century Gothic" panose="020B0502020202020204" pitchFamily="34" charset="0"/>
            </a:endParaRPr>
          </a:p>
        </p:txBody>
      </p:sp>
      <p:sp>
        <p:nvSpPr>
          <p:cNvPr id="2" name="TextBox 1">
            <a:extLst>
              <a:ext uri="{FF2B5EF4-FFF2-40B4-BE49-F238E27FC236}">
                <a16:creationId xmlns:a16="http://schemas.microsoft.com/office/drawing/2014/main" id="{3DD7E3D6-A8BA-A0E6-6CD3-691A69BC2A20}"/>
              </a:ext>
            </a:extLst>
          </p:cNvPr>
          <p:cNvSpPr txBox="1"/>
          <p:nvPr/>
        </p:nvSpPr>
        <p:spPr>
          <a:xfrm>
            <a:off x="539552" y="5013176"/>
            <a:ext cx="7174444" cy="1200329"/>
          </a:xfrm>
          <a:prstGeom prst="rect">
            <a:avLst/>
          </a:prstGeom>
          <a:noFill/>
        </p:spPr>
        <p:txBody>
          <a:bodyPr wrap="square">
            <a:spAutoFit/>
          </a:bodyPr>
          <a:lstStyle/>
          <a:p>
            <a:pPr algn="ctr"/>
            <a:r>
              <a:rPr lang="en-GB" i="1" dirty="0"/>
              <a:t> </a:t>
            </a:r>
            <a:endParaRPr lang="el-GR" i="1" dirty="0"/>
          </a:p>
          <a:p>
            <a:pPr algn="ctr"/>
            <a:endParaRPr lang="el-GR" i="1" dirty="0"/>
          </a:p>
          <a:p>
            <a:pPr algn="ctr"/>
            <a:endParaRPr lang="el-GR" i="1" dirty="0"/>
          </a:p>
          <a:p>
            <a:pPr algn="ctr"/>
            <a:r>
              <a:rPr lang="el-GR" i="1" dirty="0"/>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350006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solidFill>
                  <a:schemeClr val="accent5">
                    <a:lumMod val="75000"/>
                  </a:schemeClr>
                </a:solidFill>
                <a:latin typeface="Century Gothic" panose="020B0502020202020204" pitchFamily="34" charset="0"/>
              </a:rPr>
              <a:t>Εξεύρεση Οργανισμών Υποδοχής</a:t>
            </a:r>
            <a:endParaRPr lang="en-GB" sz="2800" dirty="0">
              <a:solidFill>
                <a:schemeClr val="accent5">
                  <a:lumMod val="75000"/>
                </a:schemeClr>
              </a:solidFill>
              <a:latin typeface="Century Gothic" panose="020B0502020202020204" pitchFamily="34" charset="0"/>
            </a:endParaRPr>
          </a:p>
        </p:txBody>
      </p:sp>
      <p:sp>
        <p:nvSpPr>
          <p:cNvPr id="7" name="Content Placeholder 6"/>
          <p:cNvSpPr>
            <a:spLocks noGrp="1"/>
          </p:cNvSpPr>
          <p:nvPr>
            <p:ph idx="4294967295"/>
          </p:nvPr>
        </p:nvSpPr>
        <p:spPr>
          <a:xfrm>
            <a:off x="323528" y="1196752"/>
            <a:ext cx="8445624" cy="3212627"/>
          </a:xfrm>
        </p:spPr>
        <p:txBody>
          <a:bodyPr>
            <a:noAutofit/>
          </a:bodyPr>
          <a:lstStyle/>
          <a:p>
            <a:pPr marL="342900" indent="-342900">
              <a:lnSpc>
                <a:spcPct val="200000"/>
              </a:lnSpc>
              <a:buFont typeface="Wingdings" panose="05000000000000000000" pitchFamily="2" charset="2"/>
              <a:buChar char="§"/>
            </a:pPr>
            <a:r>
              <a:rPr lang="el-GR" sz="1800" dirty="0">
                <a:latin typeface="Century Gothic" panose="020B0502020202020204" pitchFamily="34" charset="0"/>
              </a:rPr>
              <a:t>Εξειδικευμένες πλατφόρμες ανά τομέα </a:t>
            </a:r>
            <a:r>
              <a:rPr lang="el-GR" sz="1800" dirty="0">
                <a:solidFill>
                  <a:schemeClr val="tx1">
                    <a:lumMod val="75000"/>
                    <a:lumOff val="25000"/>
                  </a:schemeClr>
                </a:solidFill>
                <a:latin typeface="Century Gothic" panose="020B0502020202020204" pitchFamily="34" charset="0"/>
                <a:ea typeface="Verdana" panose="020B0604030504040204" pitchFamily="34" charset="0"/>
              </a:rPr>
              <a:t>(</a:t>
            </a:r>
            <a:r>
              <a:rPr lang="en-US" sz="1800" dirty="0">
                <a:solidFill>
                  <a:schemeClr val="tx1">
                    <a:lumMod val="75000"/>
                    <a:lumOff val="25000"/>
                  </a:schemeClr>
                </a:solidFill>
                <a:latin typeface="Century Gothic" panose="020B0502020202020204" pitchFamily="34" charset="0"/>
                <a:ea typeface="Verdana" panose="020B0604030504040204" pitchFamily="34" charset="0"/>
                <a:hlinkClick r:id="rId3"/>
              </a:rPr>
              <a:t>European School Education Platform</a:t>
            </a:r>
            <a:r>
              <a:rPr lang="en-US" sz="1800" dirty="0">
                <a:solidFill>
                  <a:schemeClr val="tx1">
                    <a:lumMod val="75000"/>
                    <a:lumOff val="25000"/>
                  </a:schemeClr>
                </a:solidFill>
                <a:latin typeface="Century Gothic" panose="020B0502020202020204" pitchFamily="34" charset="0"/>
                <a:ea typeface="Verdana" panose="020B0604030504040204" pitchFamily="34" charset="0"/>
              </a:rPr>
              <a:t>, </a:t>
            </a:r>
            <a:r>
              <a:rPr lang="en-US" sz="1800" dirty="0">
                <a:solidFill>
                  <a:schemeClr val="tx1">
                    <a:lumMod val="75000"/>
                    <a:lumOff val="25000"/>
                  </a:schemeClr>
                </a:solidFill>
                <a:latin typeface="Century Gothic" panose="020B0502020202020204" pitchFamily="34" charset="0"/>
                <a:ea typeface="Verdana" panose="020B0604030504040204" pitchFamily="34" charset="0"/>
                <a:hlinkClick r:id="rId4"/>
              </a:rPr>
              <a:t>EPALE</a:t>
            </a:r>
            <a:r>
              <a:rPr lang="el-GR" sz="1800" dirty="0">
                <a:solidFill>
                  <a:schemeClr val="tx1">
                    <a:lumMod val="75000"/>
                    <a:lumOff val="25000"/>
                  </a:schemeClr>
                </a:solidFill>
                <a:latin typeface="Century Gothic" panose="020B050202020202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1800" dirty="0">
                <a:solidFill>
                  <a:schemeClr val="tx1">
                    <a:lumMod val="75000"/>
                    <a:lumOff val="25000"/>
                  </a:schemeClr>
                </a:solidFill>
                <a:latin typeface="Century Gothic" panose="020B0502020202020204" pitchFamily="34" charset="0"/>
                <a:ea typeface="Verdana" panose="020B0604030504040204" pitchFamily="34" charset="0"/>
              </a:rPr>
              <a:t>eTwinning:</a:t>
            </a:r>
            <a:r>
              <a:rPr lang="el-GR" sz="1800" dirty="0">
                <a:solidFill>
                  <a:schemeClr val="tx1">
                    <a:lumMod val="75000"/>
                    <a:lumOff val="25000"/>
                  </a:schemeClr>
                </a:solidFill>
                <a:latin typeface="Century Gothic" panose="020B0502020202020204" pitchFamily="34" charset="0"/>
                <a:ea typeface="Verdana" panose="020B0604030504040204" pitchFamily="34" charset="0"/>
                <a:hlinkClick r:id="rId5"/>
              </a:rPr>
              <a:t>www.etwinning.net </a:t>
            </a:r>
            <a:r>
              <a:rPr lang="el-GR" sz="1800" dirty="0">
                <a:solidFill>
                  <a:schemeClr val="tx1">
                    <a:lumMod val="75000"/>
                    <a:lumOff val="25000"/>
                  </a:schemeClr>
                </a:solidFill>
                <a:latin typeface="Century Gothic" panose="020B0502020202020204" pitchFamily="34" charset="0"/>
                <a:ea typeface="Verdana" panose="020B0604030504040204" pitchFamily="34" charset="0"/>
              </a:rPr>
              <a:t>ή επικοινωνήστε με την ομάδα μας </a:t>
            </a:r>
            <a:r>
              <a:rPr lang="el-GR" sz="1800" dirty="0" err="1">
                <a:solidFill>
                  <a:schemeClr val="tx1">
                    <a:lumMod val="75000"/>
                    <a:lumOff val="25000"/>
                  </a:schemeClr>
                </a:solidFill>
                <a:latin typeface="Century Gothic" panose="020B0502020202020204" pitchFamily="34" charset="0"/>
                <a:ea typeface="Verdana" panose="020B0604030504040204" pitchFamily="34" charset="0"/>
              </a:rPr>
              <a:t>eTwinning</a:t>
            </a:r>
            <a:r>
              <a:rPr lang="en-US" sz="1800" dirty="0">
                <a:solidFill>
                  <a:schemeClr val="tx1">
                    <a:lumMod val="75000"/>
                    <a:lumOff val="25000"/>
                  </a:schemeClr>
                </a:solidFill>
                <a:latin typeface="Century Gothic" panose="020B0502020202020204" pitchFamily="34" charset="0"/>
                <a:ea typeface="Verdana" panose="020B0604030504040204" pitchFamily="34" charset="0"/>
              </a:rPr>
              <a:t> </a:t>
            </a:r>
            <a:r>
              <a:rPr lang="en-US" sz="1800" dirty="0">
                <a:solidFill>
                  <a:schemeClr val="tx1">
                    <a:lumMod val="75000"/>
                    <a:lumOff val="25000"/>
                  </a:schemeClr>
                </a:solidFill>
                <a:latin typeface="Century Gothic" panose="020B0502020202020204" pitchFamily="34" charset="0"/>
                <a:ea typeface="Verdana" panose="020B0604030504040204" pitchFamily="34" charset="0"/>
                <a:hlinkClick r:id="rId6"/>
              </a:rPr>
              <a:t>https://idep.org.cy/etwinning/</a:t>
            </a:r>
            <a:r>
              <a:rPr lang="en-US" sz="1800" dirty="0">
                <a:solidFill>
                  <a:schemeClr val="tx1">
                    <a:lumMod val="75000"/>
                    <a:lumOff val="25000"/>
                  </a:schemeClr>
                </a:solidFill>
                <a:latin typeface="Century Gothic" panose="020B0502020202020204" pitchFamily="34" charset="0"/>
                <a:ea typeface="Verdana" panose="020B0604030504040204" pitchFamily="34" charset="0"/>
              </a:rPr>
              <a:t> </a:t>
            </a:r>
            <a:endParaRPr lang="en-GB" sz="1800" dirty="0">
              <a:latin typeface="Century Gothic" panose="020B0502020202020204" pitchFamily="34" charset="0"/>
            </a:endParaRPr>
          </a:p>
          <a:p>
            <a:pPr>
              <a:lnSpc>
                <a:spcPct val="150000"/>
              </a:lnSpc>
            </a:pPr>
            <a:r>
              <a:rPr lang="en-GB" sz="1800" dirty="0">
                <a:latin typeface="Century Gothic" panose="020B0502020202020204" pitchFamily="34" charset="0"/>
                <a:hlinkClick r:id="rId7"/>
              </a:rPr>
              <a:t>Projects Results Platform</a:t>
            </a:r>
            <a:endParaRPr lang="en-GB" sz="1800" dirty="0">
              <a:solidFill>
                <a:schemeClr val="tx1">
                  <a:lumMod val="75000"/>
                  <a:lumOff val="25000"/>
                </a:schemeClr>
              </a:solidFill>
              <a:latin typeface="Century Gothic" panose="020B0502020202020204" pitchFamily="34" charset="0"/>
            </a:endParaRPr>
          </a:p>
          <a:p>
            <a:pPr>
              <a:lnSpc>
                <a:spcPct val="150000"/>
              </a:lnSpc>
            </a:pPr>
            <a:r>
              <a:rPr lang="el-GR" sz="1800" dirty="0">
                <a:solidFill>
                  <a:schemeClr val="tx1">
                    <a:lumMod val="75000"/>
                    <a:lumOff val="25000"/>
                  </a:schemeClr>
                </a:solidFill>
                <a:latin typeface="Century Gothic" panose="020B0502020202020204" pitchFamily="34" charset="0"/>
              </a:rPr>
              <a:t>Προσωπικές επαφές από προηγούμενες συμμετοχές στο Πρόγραμμα</a:t>
            </a:r>
            <a:endParaRPr lang="en-US" sz="1800" dirty="0">
              <a:solidFill>
                <a:schemeClr val="tx1">
                  <a:lumMod val="75000"/>
                  <a:lumOff val="25000"/>
                </a:schemeClr>
              </a:solidFill>
              <a:latin typeface="Century Gothic" panose="020B0502020202020204" pitchFamily="34" charset="0"/>
            </a:endParaRPr>
          </a:p>
          <a:p>
            <a:pPr>
              <a:lnSpc>
                <a:spcPct val="150000"/>
              </a:lnSpc>
            </a:pPr>
            <a:r>
              <a:rPr lang="el-GR" sz="1800" dirty="0">
                <a:solidFill>
                  <a:schemeClr val="tx1">
                    <a:lumMod val="75000"/>
                    <a:lumOff val="25000"/>
                  </a:schemeClr>
                </a:solidFill>
                <a:latin typeface="Century Gothic" panose="020B0502020202020204" pitchFamily="34" charset="0"/>
              </a:rPr>
              <a:t>Ιδιωτικές πρωτοβουλίες</a:t>
            </a:r>
          </a:p>
          <a:p>
            <a:pPr>
              <a:lnSpc>
                <a:spcPct val="150000"/>
              </a:lnSpc>
            </a:pPr>
            <a:endParaRPr lang="en-US" sz="1800" dirty="0">
              <a:solidFill>
                <a:schemeClr val="tx1">
                  <a:lumMod val="75000"/>
                  <a:lumOff val="25000"/>
                </a:schemeClr>
              </a:solidFill>
              <a:latin typeface="Century Gothic" panose="020B0502020202020204" pitchFamily="34" charset="0"/>
            </a:endParaRPr>
          </a:p>
          <a:p>
            <a:pPr marL="0" indent="0">
              <a:lnSpc>
                <a:spcPct val="150000"/>
              </a:lnSpc>
              <a:buNone/>
            </a:pPr>
            <a:endParaRPr lang="el-GR" sz="1800" dirty="0">
              <a:solidFill>
                <a:schemeClr val="tx1">
                  <a:lumMod val="75000"/>
                  <a:lumOff val="25000"/>
                </a:schemeClr>
              </a:solidFill>
              <a:latin typeface="Century Gothic" panose="020B0502020202020204" pitchFamily="34" charset="0"/>
            </a:endParaRPr>
          </a:p>
          <a:p>
            <a:pPr>
              <a:lnSpc>
                <a:spcPct val="150000"/>
              </a:lnSpc>
            </a:pPr>
            <a:endParaRPr lang="en-US" sz="1800" dirty="0">
              <a:solidFill>
                <a:schemeClr val="tx1">
                  <a:lumMod val="75000"/>
                  <a:lumOff val="25000"/>
                </a:schemeClr>
              </a:solidFill>
              <a:latin typeface="Century Gothic" panose="020B0502020202020204" pitchFamily="34" charset="0"/>
            </a:endParaRPr>
          </a:p>
          <a:p>
            <a:pPr marL="0" indent="0">
              <a:buNone/>
            </a:pPr>
            <a:endParaRPr lang="en-GB" sz="1800" dirty="0">
              <a:solidFill>
                <a:schemeClr val="tx1">
                  <a:lumMod val="75000"/>
                  <a:lumOff val="25000"/>
                </a:schemeClr>
              </a:solidFill>
            </a:endParaRPr>
          </a:p>
        </p:txBody>
      </p:sp>
      <p:sp>
        <p:nvSpPr>
          <p:cNvPr id="4" name="TextBox 3"/>
          <p:cNvSpPr txBox="1"/>
          <p:nvPr/>
        </p:nvSpPr>
        <p:spPr>
          <a:xfrm>
            <a:off x="323528" y="5157192"/>
            <a:ext cx="7344816" cy="707886"/>
          </a:xfrm>
          <a:prstGeom prst="rect">
            <a:avLst/>
          </a:prstGeom>
          <a:noFill/>
        </p:spPr>
        <p:txBody>
          <a:bodyPr wrap="square" rtlCol="0">
            <a:spAutoFit/>
          </a:bodyPr>
          <a:lstStyle/>
          <a:p>
            <a:r>
              <a:rPr lang="el-GR" sz="2000" b="1" dirty="0">
                <a:solidFill>
                  <a:schemeClr val="accent6">
                    <a:lumMod val="75000"/>
                  </a:schemeClr>
                </a:solidFill>
                <a:latin typeface="Century Gothic" panose="020B0502020202020204" pitchFamily="34" charset="0"/>
              </a:rPr>
              <a:t>Πριν</a:t>
            </a:r>
            <a:r>
              <a:rPr lang="en-US" sz="2000" b="1" dirty="0">
                <a:solidFill>
                  <a:schemeClr val="accent6">
                    <a:lumMod val="75000"/>
                  </a:schemeClr>
                </a:solidFill>
                <a:latin typeface="Century Gothic" panose="020B0502020202020204" pitchFamily="34" charset="0"/>
              </a:rPr>
              <a:t> </a:t>
            </a:r>
            <a:r>
              <a:rPr lang="el-GR" sz="2000" b="1" dirty="0">
                <a:solidFill>
                  <a:schemeClr val="accent6">
                    <a:lumMod val="75000"/>
                  </a:schemeClr>
                </a:solidFill>
                <a:latin typeface="Century Gothic" panose="020B0502020202020204" pitchFamily="34" charset="0"/>
              </a:rPr>
              <a:t>από την επιλογή κάποιου σεμιναρίου λάβετε υπόψη σας τα </a:t>
            </a:r>
            <a:r>
              <a:rPr lang="el-GR" sz="2000" dirty="0">
                <a:latin typeface="Century Gothic" panose="020B0502020202020204" pitchFamily="34" charset="0"/>
                <a:hlinkClick r:id="rId8"/>
              </a:rPr>
              <a:t>Πρότυπα Ποιότητας σεμιναρίων κατάρτισης</a:t>
            </a:r>
            <a:endParaRPr lang="en-US" sz="2000" dirty="0">
              <a:latin typeface="Century Gothic" panose="020B0502020202020204" pitchFamily="34" charset="0"/>
            </a:endParaRPr>
          </a:p>
        </p:txBody>
      </p:sp>
    </p:spTree>
    <p:extLst>
      <p:ext uri="{BB962C8B-B14F-4D97-AF65-F5344CB8AC3E}">
        <p14:creationId xmlns:p14="http://schemas.microsoft.com/office/powerpoint/2010/main" val="1813231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902392"/>
            <a:ext cx="6446326" cy="415498"/>
          </a:xfrm>
          <a:prstGeom prst="rect">
            <a:avLst/>
          </a:prstGeom>
          <a:noFill/>
        </p:spPr>
        <p:txBody>
          <a:bodyPr wrap="square" rtlCol="0">
            <a:spAutoFit/>
          </a:bodyPr>
          <a:lstStyle/>
          <a:p>
            <a:r>
              <a:rPr lang="el-GR" sz="2100" dirty="0">
                <a:solidFill>
                  <a:schemeClr val="bg1"/>
                </a:solidFill>
                <a:latin typeface="Verdana" panose="020B0604030504040204" pitchFamily="34" charset="0"/>
                <a:ea typeface="Verdana" panose="020B0604030504040204" pitchFamily="34" charset="0"/>
              </a:rPr>
              <a:t>Κατηγορίες Κονδυλίων</a:t>
            </a:r>
            <a:endParaRPr lang="en-GB" sz="21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429651" y="1876131"/>
            <a:ext cx="7945022" cy="1394228"/>
          </a:xfrm>
          <a:prstGeom prst="rect">
            <a:avLst/>
          </a:prstGeom>
        </p:spPr>
        <p:txBody>
          <a:bodyPr wrap="square">
            <a:spAutoFit/>
          </a:bodyPr>
          <a:lstStyle/>
          <a:p>
            <a:pPr marL="0" lvl="1" defTabSz="796016">
              <a:lnSpc>
                <a:spcPct val="90000"/>
              </a:lnSpc>
              <a:spcBef>
                <a:spcPct val="0"/>
              </a:spcBef>
              <a:spcAft>
                <a:spcPct val="15000"/>
              </a:spcAft>
            </a:pPr>
            <a:endParaRPr lang="en-GB" sz="1500" dirty="0">
              <a:solidFill>
                <a:srgbClr val="002060"/>
              </a:solidFill>
              <a:cs typeface="Calibri" pitchFamily="34" charset="0"/>
            </a:endParaRPr>
          </a:p>
          <a:p>
            <a:pPr lvl="1" indent="-342900" defTabSz="796016">
              <a:lnSpc>
                <a:spcPct val="90000"/>
              </a:lnSpc>
              <a:spcBef>
                <a:spcPct val="0"/>
              </a:spcBef>
              <a:spcAft>
                <a:spcPct val="15000"/>
              </a:spcAft>
              <a:buFont typeface="+mj-lt"/>
              <a:buAutoNum type="arabicPeriod"/>
            </a:pPr>
            <a:r>
              <a:rPr lang="en-GB" sz="1350" b="1" dirty="0">
                <a:solidFill>
                  <a:schemeClr val="bg1"/>
                </a:solidFill>
              </a:rPr>
              <a:t>LOREM IPSUM</a:t>
            </a:r>
          </a:p>
          <a:p>
            <a:pPr lvl="1" indent="-342900" defTabSz="796016">
              <a:lnSpc>
                <a:spcPct val="90000"/>
              </a:lnSpc>
              <a:spcBef>
                <a:spcPct val="0"/>
              </a:spcBef>
              <a:spcAft>
                <a:spcPct val="15000"/>
              </a:spcAft>
              <a:buFont typeface="+mj-lt"/>
              <a:buAutoNum type="arabicPeriod"/>
            </a:pPr>
            <a:r>
              <a:rPr lang="en-GB" sz="1350" b="1" dirty="0">
                <a:solidFill>
                  <a:schemeClr val="bg1"/>
                </a:solidFill>
              </a:rPr>
              <a:t>LOREM IPSUM</a:t>
            </a:r>
          </a:p>
          <a:p>
            <a:pPr lvl="1" indent="-342900" defTabSz="796016">
              <a:lnSpc>
                <a:spcPct val="90000"/>
              </a:lnSpc>
              <a:spcBef>
                <a:spcPct val="0"/>
              </a:spcBef>
              <a:spcAft>
                <a:spcPct val="15000"/>
              </a:spcAft>
              <a:buFont typeface="+mj-lt"/>
              <a:buAutoNum type="arabicPeriod"/>
            </a:pPr>
            <a:r>
              <a:rPr lang="en-GB" sz="1350" b="1" dirty="0">
                <a:solidFill>
                  <a:schemeClr val="bg1"/>
                </a:solidFill>
              </a:rPr>
              <a:t>LOREM IPSUM</a:t>
            </a:r>
          </a:p>
          <a:p>
            <a:pPr lvl="1" indent="-342900" defTabSz="796016">
              <a:lnSpc>
                <a:spcPct val="90000"/>
              </a:lnSpc>
              <a:spcBef>
                <a:spcPct val="0"/>
              </a:spcBef>
              <a:spcAft>
                <a:spcPct val="15000"/>
              </a:spcAft>
              <a:buFont typeface="+mj-lt"/>
              <a:buAutoNum type="arabicPeriod"/>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6" name="Rounded Rectangle 4"/>
          <p:cNvSpPr txBox="1"/>
          <p:nvPr/>
        </p:nvSpPr>
        <p:spPr>
          <a:xfrm>
            <a:off x="1593941" y="3247276"/>
            <a:ext cx="5956119" cy="363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defTabSz="733425">
              <a:lnSpc>
                <a:spcPct val="90000"/>
              </a:lnSpc>
              <a:spcBef>
                <a:spcPct val="0"/>
              </a:spcBef>
              <a:spcAft>
                <a:spcPct val="35000"/>
              </a:spcAft>
            </a:pPr>
            <a:r>
              <a:rPr lang="el-GR" sz="1650" b="1" dirty="0"/>
              <a:t>Βάσει μοναδιαίου κόστους</a:t>
            </a:r>
            <a:endParaRPr lang="en-US" sz="1650" b="1" dirty="0"/>
          </a:p>
        </p:txBody>
      </p:sp>
      <p:graphicFrame>
        <p:nvGraphicFramePr>
          <p:cNvPr id="7" name="Diagram 6"/>
          <p:cNvGraphicFramePr/>
          <p:nvPr>
            <p:extLst>
              <p:ext uri="{D42A27DB-BD31-4B8C-83A1-F6EECF244321}">
                <p14:modId xmlns:p14="http://schemas.microsoft.com/office/powerpoint/2010/main" val="4272118494"/>
              </p:ext>
            </p:extLst>
          </p:nvPr>
        </p:nvGraphicFramePr>
        <p:xfrm>
          <a:off x="489377" y="902392"/>
          <a:ext cx="7885295"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1CBBBDC6-9AAB-3D78-6EC2-A5380E08A5CB}"/>
              </a:ext>
            </a:extLst>
          </p:cNvPr>
          <p:cNvSpPr txBox="1">
            <a:spLocks/>
          </p:cNvSpPr>
          <p:nvPr/>
        </p:nvSpPr>
        <p:spPr>
          <a:xfrm>
            <a:off x="430049" y="267587"/>
            <a:ext cx="8229600" cy="41549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Κατηγορίες προϋπολογισμού</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038398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pPr>
              <a:defRPr/>
            </a:pPr>
            <a:r>
              <a:rPr lang="el-GR" sz="2800" dirty="0">
                <a:solidFill>
                  <a:schemeClr val="accent5">
                    <a:lumMod val="75000"/>
                  </a:schemeClr>
                </a:solidFill>
                <a:latin typeface="Century Gothic" panose="020B0502020202020204" pitchFamily="34" charset="0"/>
              </a:rPr>
              <a:t>Οργανωτική Υποστήριξη (1/2) </a:t>
            </a: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172108" y="1124744"/>
            <a:ext cx="8820472" cy="46085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entury Gothic" panose="020B0502020202020204" pitchFamily="34" charset="0"/>
              </a:rPr>
              <a:t>Έξοδα που συνδέονται με την προετοιμασία/υλοποίηση/προώθηση των κινητικοτήτων και του σχεδίου και δεν καλύπτονται από άλλη κατηγορία εξόδων.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indent="0">
              <a:lnSpc>
                <a:spcPct val="150000"/>
              </a:lnSpc>
              <a:buFontTx/>
              <a:buNone/>
              <a:defRPr/>
            </a:pPr>
            <a:r>
              <a:rPr lang="el-GR" altLang="en-US" sz="2200" b="1" u="sng" dirty="0">
                <a:solidFill>
                  <a:schemeClr val="tx1">
                    <a:lumMod val="75000"/>
                    <a:lumOff val="25000"/>
                  </a:schemeClr>
                </a:solidFill>
                <a:latin typeface="Century Gothic" panose="020B0502020202020204" pitchFamily="34" charset="0"/>
              </a:rPr>
              <a:t>Ποσό βάσει του τύπου δραστηριότητας, το οποίο καλύπτει:</a:t>
            </a:r>
          </a:p>
          <a:p>
            <a:pPr>
              <a:lnSpc>
                <a:spcPct val="150000"/>
              </a:lnSpc>
              <a:buFont typeface="Wingdings" panose="05000000000000000000" pitchFamily="2" charset="2"/>
              <a:buChar char="§"/>
              <a:defRPr/>
            </a:pPr>
            <a:r>
              <a:rPr lang="el-GR" altLang="en-US" sz="2200" dirty="0">
                <a:solidFill>
                  <a:schemeClr val="tx1">
                    <a:lumMod val="75000"/>
                    <a:lumOff val="25000"/>
                  </a:schemeClr>
                </a:solidFill>
                <a:latin typeface="Century Gothic" panose="020B0502020202020204" pitchFamily="34" charset="0"/>
              </a:rPr>
              <a:t>Προετοιμασία κινητικ</a:t>
            </a:r>
            <a:r>
              <a:rPr lang="en-GB" altLang="en-US" sz="2200" dirty="0">
                <a:solidFill>
                  <a:schemeClr val="tx1">
                    <a:lumMod val="75000"/>
                    <a:lumOff val="25000"/>
                  </a:schemeClr>
                </a:solidFill>
                <a:latin typeface="Century Gothic" panose="020B0502020202020204" pitchFamily="34" charset="0"/>
              </a:rPr>
              <a:t>o</a:t>
            </a:r>
            <a:r>
              <a:rPr lang="el-GR" altLang="en-US" sz="2200" dirty="0" err="1">
                <a:solidFill>
                  <a:schemeClr val="tx1">
                    <a:lumMod val="75000"/>
                    <a:lumOff val="25000"/>
                  </a:schemeClr>
                </a:solidFill>
                <a:latin typeface="Century Gothic" panose="020B0502020202020204" pitchFamily="34" charset="0"/>
              </a:rPr>
              <a:t>τήτων</a:t>
            </a:r>
            <a:r>
              <a:rPr lang="el-GR" altLang="en-US" sz="2200" dirty="0">
                <a:latin typeface="Century Gothic" panose="020B0502020202020204" pitchFamily="34" charset="0"/>
              </a:rPr>
              <a:t> &amp; των </a:t>
            </a:r>
            <a:r>
              <a:rPr lang="el-GR" altLang="en-US" sz="2200" dirty="0">
                <a:solidFill>
                  <a:schemeClr val="tx1">
                    <a:lumMod val="75000"/>
                    <a:lumOff val="25000"/>
                  </a:schemeClr>
                </a:solidFill>
                <a:latin typeface="Century Gothic" panose="020B0502020202020204" pitchFamily="34" charset="0"/>
              </a:rPr>
              <a:t>συμμετεχόντων</a:t>
            </a:r>
          </a:p>
          <a:p>
            <a:pPr>
              <a:lnSpc>
                <a:spcPct val="150000"/>
              </a:lnSpc>
              <a:buFont typeface="Wingdings" panose="05000000000000000000" pitchFamily="2" charset="2"/>
              <a:buChar char="§"/>
              <a:defRPr/>
            </a:pPr>
            <a:r>
              <a:rPr lang="el-GR" altLang="en-US" sz="2200" dirty="0">
                <a:solidFill>
                  <a:schemeClr val="tx1">
                    <a:lumMod val="75000"/>
                    <a:lumOff val="25000"/>
                  </a:schemeClr>
                </a:solidFill>
                <a:latin typeface="Century Gothic" panose="020B0502020202020204" pitchFamily="34" charset="0"/>
              </a:rPr>
              <a:t>Παρακολούθηση και στήριξη συμμετεχόντων, κατά τη διάρκεια της κινητικότητας</a:t>
            </a:r>
            <a:endParaRPr lang="el-GR" altLang="en-US" sz="2200" dirty="0">
              <a:latin typeface="Century Gothic" panose="020B0502020202020204" pitchFamily="34" charset="0"/>
            </a:endParaRPr>
          </a:p>
          <a:p>
            <a:pPr>
              <a:lnSpc>
                <a:spcPct val="150000"/>
              </a:lnSpc>
              <a:buFont typeface="Wingdings" panose="05000000000000000000" pitchFamily="2" charset="2"/>
              <a:buChar char="§"/>
              <a:defRPr/>
            </a:pPr>
            <a:r>
              <a:rPr lang="el-GR" altLang="en-US" sz="2200" dirty="0">
                <a:latin typeface="Century Gothic" panose="020B0502020202020204" pitchFamily="34" charset="0"/>
              </a:rPr>
              <a:t>Διαδικασίες για αναγνώριση μαθησιακών αποτελεσμάτων</a:t>
            </a:r>
          </a:p>
          <a:p>
            <a:pPr>
              <a:lnSpc>
                <a:spcPct val="150000"/>
              </a:lnSpc>
              <a:buFont typeface="Wingdings" panose="05000000000000000000" pitchFamily="2" charset="2"/>
              <a:buChar char="§"/>
              <a:defRPr/>
            </a:pPr>
            <a:r>
              <a:rPr lang="el-GR" altLang="en-US" sz="2200" dirty="0">
                <a:solidFill>
                  <a:schemeClr val="tx1">
                    <a:lumMod val="75000"/>
                    <a:lumOff val="25000"/>
                  </a:schemeClr>
                </a:solidFill>
                <a:latin typeface="Century Gothic" panose="020B0502020202020204" pitchFamily="34" charset="0"/>
              </a:rPr>
              <a:t>Υπηρεσίες/εργαλεία για τη διεξαγωγή </a:t>
            </a:r>
            <a:r>
              <a:rPr lang="en-US" altLang="en-US" sz="2200" dirty="0">
                <a:solidFill>
                  <a:schemeClr val="tx1">
                    <a:lumMod val="75000"/>
                    <a:lumOff val="25000"/>
                  </a:schemeClr>
                </a:solidFill>
                <a:latin typeface="Century Gothic" panose="020B0502020202020204" pitchFamily="34" charset="0"/>
              </a:rPr>
              <a:t>“Blended” </a:t>
            </a:r>
            <a:r>
              <a:rPr lang="el-GR" altLang="en-US" sz="2200" dirty="0">
                <a:latin typeface="Century Gothic" panose="020B0502020202020204" pitchFamily="34" charset="0"/>
              </a:rPr>
              <a:t>δραστηριοτήτων</a:t>
            </a:r>
          </a:p>
          <a:p>
            <a:pPr>
              <a:lnSpc>
                <a:spcPct val="150000"/>
              </a:lnSpc>
              <a:buFont typeface="Wingdings" panose="05000000000000000000" pitchFamily="2" charset="2"/>
              <a:buChar char="§"/>
              <a:defRPr/>
            </a:pPr>
            <a:r>
              <a:rPr lang="el-GR" altLang="en-US" sz="2200" dirty="0">
                <a:solidFill>
                  <a:schemeClr val="tx1">
                    <a:lumMod val="75000"/>
                    <a:lumOff val="25000"/>
                  </a:schemeClr>
                </a:solidFill>
                <a:latin typeface="Century Gothic" panose="020B0502020202020204" pitchFamily="34" charset="0"/>
              </a:rPr>
              <a:t>Δραστηριότητες Διάδοσης</a:t>
            </a:r>
          </a:p>
          <a:p>
            <a:pPr marL="0" indent="0">
              <a:lnSpc>
                <a:spcPct val="150000"/>
              </a:lnSpc>
              <a:buNone/>
              <a:defRPr/>
            </a:pPr>
            <a:endParaRPr lang="el-GR" altLang="en-US" sz="2200" dirty="0">
              <a:solidFill>
                <a:schemeClr val="tx1">
                  <a:lumMod val="75000"/>
                  <a:lumOff val="25000"/>
                </a:schemeClr>
              </a:solidFill>
              <a:latin typeface="Century Gothic" panose="020B0502020202020204" pitchFamily="34" charset="0"/>
            </a:endParaRPr>
          </a:p>
          <a:p>
            <a:pPr marL="0" indent="0">
              <a:lnSpc>
                <a:spcPct val="150000"/>
              </a:lnSpc>
              <a:buNone/>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Σημείωση</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l-GR" sz="2400" b="1" i="1" dirty="0">
                <a:solidFill>
                  <a:prstClr val="black"/>
                </a:solidFill>
                <a:latin typeface="Calibri" panose="020F0502020204030204"/>
              </a:rPr>
              <a:t>Για κινητικότητες συνοδών </a:t>
            </a:r>
            <a:r>
              <a:rPr kumimoji="0" lang="el-GR" sz="2400" b="1" i="1" u="none" strike="noStrike" kern="1200" cap="none" spc="0" normalizeH="0" baseline="0" noProof="0" dirty="0">
                <a:ln>
                  <a:noFill/>
                </a:ln>
                <a:solidFill>
                  <a:prstClr val="black"/>
                </a:solidFill>
                <a:effectLst/>
                <a:uLnTx/>
                <a:uFillTx/>
                <a:latin typeface="Calibri" panose="020F0502020204030204"/>
                <a:ea typeface="+mn-ea"/>
                <a:cs typeface="+mn-cs"/>
              </a:rPr>
              <a:t>και συμμετεχόντων σε προπαρασκευαστικές επισκέψεις ο οργανισμός δε δικαιούται οργανωτικά έξοδα</a:t>
            </a:r>
            <a:endPar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50000"/>
              </a:lnSpc>
              <a:buFontTx/>
              <a:buNone/>
              <a:defRPr/>
            </a:pPr>
            <a:endParaRPr lang="el-GR" altLang="en-US" sz="2400" b="1" dirty="0">
              <a:solidFill>
                <a:schemeClr val="tx1">
                  <a:lumMod val="75000"/>
                  <a:lumOff val="25000"/>
                </a:schemeClr>
              </a:solidFill>
            </a:endParaRPr>
          </a:p>
        </p:txBody>
      </p:sp>
    </p:spTree>
    <p:extLst>
      <p:ext uri="{BB962C8B-B14F-4D97-AF65-F5344CB8AC3E}">
        <p14:creationId xmlns:p14="http://schemas.microsoft.com/office/powerpoint/2010/main" val="311048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46452" y="805353"/>
            <a:ext cx="8718036" cy="505267"/>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Δομή Παρουσίασης</a:t>
            </a:r>
            <a:endParaRPr sz="3200" dirty="0">
              <a:solidFill>
                <a:schemeClr val="accent5">
                  <a:lumMod val="75000"/>
                </a:schemeClr>
              </a:solidFill>
              <a:latin typeface="Century Gothic" panose="020B0502020202020204" pitchFamily="34" charset="0"/>
            </a:endParaRPr>
          </a:p>
        </p:txBody>
      </p:sp>
      <p:sp>
        <p:nvSpPr>
          <p:cNvPr id="10" name="object 10"/>
          <p:cNvSpPr/>
          <p:nvPr/>
        </p:nvSpPr>
        <p:spPr>
          <a:xfrm>
            <a:off x="107314" y="1340768"/>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4" name="Content Placeholder 2"/>
          <p:cNvSpPr>
            <a:spLocks noGrp="1"/>
          </p:cNvSpPr>
          <p:nvPr>
            <p:ph idx="1"/>
          </p:nvPr>
        </p:nvSpPr>
        <p:spPr>
          <a:xfrm>
            <a:off x="481349" y="1844824"/>
            <a:ext cx="8463474" cy="3384376"/>
          </a:xfrm>
        </p:spPr>
        <p:txBody>
          <a:bodyPr>
            <a:normAutofit fontScale="70000" lnSpcReduction="20000"/>
          </a:bodyPr>
          <a:lstStyle/>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Βασικές πληροφορίες για τη Βασική Δράση 1 (ΚΑ1)</a:t>
            </a: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Πληροφορίες για τα </a:t>
            </a:r>
            <a:r>
              <a:rPr lang="el-GR" sz="2400" dirty="0">
                <a:solidFill>
                  <a:schemeClr val="tx1">
                    <a:lumMod val="75000"/>
                    <a:lumOff val="25000"/>
                  </a:schemeClr>
                </a:solidFill>
                <a:latin typeface="Century Gothic" panose="020B0502020202020204" pitchFamily="34" charset="0"/>
                <a:sym typeface="Wingdings" panose="05000000000000000000" pitchFamily="2" charset="2"/>
              </a:rPr>
              <a:t>Σ</a:t>
            </a:r>
            <a:r>
              <a:rPr lang="el-GR" sz="2400" dirty="0">
                <a:latin typeface="Century Gothic" panose="020B0502020202020204" pitchFamily="34" charset="0"/>
                <a:sym typeface="Wingdings" panose="05000000000000000000" pitchFamily="2" charset="2"/>
              </a:rPr>
              <a:t>χέδια Μικρής Διάρκειας (ΚΑ122)</a:t>
            </a: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Τα μέρη της αίτησης ΚΑ122</a:t>
            </a:r>
            <a:endParaRPr lang="en-GB" sz="2400" dirty="0">
              <a:latin typeface="Century Gothic" panose="020B0502020202020204" pitchFamily="34" charset="0"/>
              <a:sym typeface="Wingdings" panose="05000000000000000000" pitchFamily="2" charset="2"/>
            </a:endParaRP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Αξιολόγηση των αιτήσεων</a:t>
            </a: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Τεχνικές οδηγίες για την υποβολή αιτήσεων</a:t>
            </a:r>
            <a:endParaRPr lang="en-GB" sz="2400" dirty="0">
              <a:latin typeface="Century Gothic" panose="020B0502020202020204" pitchFamily="34" charset="0"/>
              <a:sym typeface="Wingdings" panose="05000000000000000000" pitchFamily="2" charset="2"/>
            </a:endParaRP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Τεχνικές οδηγίες – </a:t>
            </a:r>
            <a:r>
              <a:rPr lang="en-GB" sz="2400" dirty="0">
                <a:latin typeface="Century Gothic" panose="020B0502020202020204" pitchFamily="34" charset="0"/>
                <a:sym typeface="Wingdings" panose="05000000000000000000" pitchFamily="2" charset="2"/>
              </a:rPr>
              <a:t>EU Login &amp; OID/ORS</a:t>
            </a:r>
            <a:endParaRPr lang="el-GR" sz="2400" dirty="0">
              <a:latin typeface="Century Gothic" panose="020B0502020202020204" pitchFamily="34" charset="0"/>
              <a:sym typeface="Wingdings" panose="05000000000000000000" pitchFamily="2" charset="2"/>
            </a:endParaRPr>
          </a:p>
          <a:p>
            <a:pPr marL="457200" indent="-457200">
              <a:lnSpc>
                <a:spcPct val="200000"/>
              </a:lnSpc>
              <a:buFont typeface="+mj-lt"/>
              <a:buAutoNum type="arabicPeriod"/>
              <a:defRPr/>
            </a:pPr>
            <a:endParaRPr lang="el-GR" sz="2400" b="1" dirty="0">
              <a:solidFill>
                <a:schemeClr val="tx1">
                  <a:lumMod val="75000"/>
                  <a:lumOff val="25000"/>
                </a:schemeClr>
              </a:solidFill>
              <a:latin typeface="Century Gothic" panose="020B0502020202020204" pitchFamily="34" charset="0"/>
              <a:sym typeface="Wingdings" panose="05000000000000000000" pitchFamily="2" charset="2"/>
            </a:endParaRPr>
          </a:p>
          <a:p>
            <a:pPr marL="457200" indent="-457200">
              <a:lnSpc>
                <a:spcPct val="200000"/>
              </a:lnSpc>
              <a:buFont typeface="+mj-lt"/>
              <a:buAutoNum type="arabicPeriod"/>
              <a:defRPr/>
            </a:pPr>
            <a:endParaRPr lang="el-GR" sz="2400" b="1" dirty="0">
              <a:solidFill>
                <a:schemeClr val="tx1">
                  <a:lumMod val="75000"/>
                  <a:lumOff val="25000"/>
                </a:schemeClr>
              </a:solidFill>
              <a:latin typeface="Century Gothic" panose="020B0502020202020204" pitchFamily="34" charset="0"/>
              <a:sym typeface="Wingdings" panose="05000000000000000000" pitchFamily="2" charset="2"/>
            </a:endParaRPr>
          </a:p>
          <a:p>
            <a:pPr marL="0" indent="0">
              <a:lnSpc>
                <a:spcPct val="200000"/>
              </a:lnSpc>
              <a:buNone/>
              <a:defRPr/>
            </a:pPr>
            <a:endParaRPr lang="el-GR" sz="2400" b="1" dirty="0">
              <a:solidFill>
                <a:schemeClr val="tx1">
                  <a:lumMod val="75000"/>
                  <a:lumOff val="25000"/>
                </a:schemeClr>
              </a:solidFill>
              <a:latin typeface="Century Gothic" panose="020B0502020202020204" pitchFamily="34" charset="0"/>
              <a:sym typeface="Wingdings" panose="05000000000000000000" pitchFamily="2" charset="2"/>
            </a:endParaRPr>
          </a:p>
          <a:p>
            <a:pPr marL="0" indent="0">
              <a:lnSpc>
                <a:spcPct val="200000"/>
              </a:lnSpc>
              <a:buNone/>
            </a:pPr>
            <a:endParaRPr lang="en-GB" dirty="0"/>
          </a:p>
        </p:txBody>
      </p:sp>
    </p:spTree>
    <p:extLst>
      <p:ext uri="{BB962C8B-B14F-4D97-AF65-F5344CB8AC3E}">
        <p14:creationId xmlns:p14="http://schemas.microsoft.com/office/powerpoint/2010/main" val="27741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44" y="-7193"/>
            <a:ext cx="8229600" cy="771897"/>
          </a:xfrm>
        </p:spPr>
        <p:txBody>
          <a:bodyPr>
            <a:normAutofit/>
          </a:bodyPr>
          <a:lstStyle/>
          <a:p>
            <a:pPr>
              <a:defRPr/>
            </a:pPr>
            <a:r>
              <a:rPr lang="el-GR" sz="2800" dirty="0">
                <a:solidFill>
                  <a:schemeClr val="accent5">
                    <a:lumMod val="75000"/>
                  </a:schemeClr>
                </a:solidFill>
                <a:latin typeface="Century Gothic" panose="020B0502020202020204" pitchFamily="34" charset="0"/>
              </a:rPr>
              <a:t>Οργανωτική Υποστήριξη (2/2) </a:t>
            </a: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539552" y="83671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Tx/>
              <a:buNone/>
              <a:defRPr/>
            </a:pPr>
            <a:endParaRPr lang="el-GR" altLang="en-US" sz="2000"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endParaRPr>
          </a:p>
          <a:p>
            <a:pPr marL="0" indent="0">
              <a:buFontTx/>
              <a:buNone/>
              <a:defRPr/>
            </a:pPr>
            <a:endParaRPr lang="el-GR" altLang="en-US" sz="2000" b="1" dirty="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86672659"/>
              </p:ext>
            </p:extLst>
          </p:nvPr>
        </p:nvGraphicFramePr>
        <p:xfrm>
          <a:off x="1" y="764705"/>
          <a:ext cx="9144000" cy="5424548"/>
        </p:xfrm>
        <a:graphic>
          <a:graphicData uri="http://schemas.openxmlformats.org/drawingml/2006/table">
            <a:tbl>
              <a:tblPr firstRow="1" bandRow="1">
                <a:tableStyleId>{7DF18680-E054-41AD-8BC1-D1AEF772440D}</a:tableStyleId>
              </a:tblPr>
              <a:tblGrid>
                <a:gridCol w="6587482">
                  <a:extLst>
                    <a:ext uri="{9D8B030D-6E8A-4147-A177-3AD203B41FA5}">
                      <a16:colId xmlns:a16="http://schemas.microsoft.com/office/drawing/2014/main" val="20000"/>
                    </a:ext>
                  </a:extLst>
                </a:gridCol>
                <a:gridCol w="2556518">
                  <a:extLst>
                    <a:ext uri="{9D8B030D-6E8A-4147-A177-3AD203B41FA5}">
                      <a16:colId xmlns:a16="http://schemas.microsoft.com/office/drawing/2014/main" val="20001"/>
                    </a:ext>
                  </a:extLst>
                </a:gridCol>
              </a:tblGrid>
              <a:tr h="555171">
                <a:tc>
                  <a:txBody>
                    <a:bodyPr/>
                    <a:lstStyle/>
                    <a:p>
                      <a:pPr algn="ctr"/>
                      <a:r>
                        <a:rPr lang="el-GR" sz="1600" kern="1200" dirty="0">
                          <a:solidFill>
                            <a:schemeClr val="tx1">
                              <a:lumMod val="75000"/>
                              <a:lumOff val="25000"/>
                            </a:schemeClr>
                          </a:solidFill>
                          <a:latin typeface="Century Gothic" panose="020B0502020202020204" pitchFamily="34" charset="0"/>
                          <a:ea typeface="+mn-ea"/>
                          <a:cs typeface="+mn-cs"/>
                        </a:rPr>
                        <a:t>Δραστηριότητα Κινητικότητας</a:t>
                      </a:r>
                      <a:endParaRPr lang="en-US" sz="1600" kern="1200" dirty="0">
                        <a:solidFill>
                          <a:schemeClr val="tx1">
                            <a:lumMod val="75000"/>
                            <a:lumOff val="25000"/>
                          </a:schemeClr>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600" b="1" kern="1200" dirty="0">
                          <a:solidFill>
                            <a:schemeClr val="tx1">
                              <a:lumMod val="75000"/>
                              <a:lumOff val="25000"/>
                            </a:schemeClr>
                          </a:solidFill>
                          <a:latin typeface="Century Gothic" panose="020B0502020202020204" pitchFamily="34" charset="0"/>
                          <a:ea typeface="+mn-ea"/>
                          <a:cs typeface="+mn-cs"/>
                        </a:rPr>
                        <a:t>Ποσό Επιχορήγησης</a:t>
                      </a:r>
                    </a:p>
                    <a:p>
                      <a:pPr marL="0" algn="ctr" defTabSz="914400" rtl="0" eaLnBrk="1" latinLnBrk="0" hangingPunct="1"/>
                      <a:r>
                        <a:rPr lang="el-GR" sz="1600" b="1" kern="1200" dirty="0">
                          <a:solidFill>
                            <a:schemeClr val="tx1">
                              <a:lumMod val="75000"/>
                              <a:lumOff val="25000"/>
                            </a:schemeClr>
                          </a:solidFill>
                          <a:latin typeface="Century Gothic" panose="020B0502020202020204" pitchFamily="34" charset="0"/>
                          <a:ea typeface="+mn-ea"/>
                          <a:cs typeface="+mn-cs"/>
                        </a:rPr>
                        <a:t>ανά</a:t>
                      </a:r>
                      <a:r>
                        <a:rPr lang="el-GR" sz="1600" b="1" kern="1200" baseline="0" dirty="0">
                          <a:solidFill>
                            <a:schemeClr val="tx1">
                              <a:lumMod val="75000"/>
                              <a:lumOff val="25000"/>
                            </a:schemeClr>
                          </a:solidFill>
                          <a:latin typeface="Century Gothic" panose="020B0502020202020204" pitchFamily="34" charset="0"/>
                          <a:ea typeface="+mn-ea"/>
                          <a:cs typeface="+mn-cs"/>
                        </a:rPr>
                        <a:t> συμμετέχοντα</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0"/>
                  </a:ext>
                </a:extLst>
              </a:tr>
              <a:tr h="378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Century Gothic" panose="020B0502020202020204" pitchFamily="34" charset="0"/>
                          <a:ea typeface="+mn-ea"/>
                          <a:cs typeface="Arial"/>
                        </a:rPr>
                        <a:t>1. </a:t>
                      </a:r>
                      <a:r>
                        <a:rPr lang="el-GR" sz="1400" kern="1200" dirty="0">
                          <a:solidFill>
                            <a:prstClr val="black"/>
                          </a:solidFill>
                          <a:latin typeface="Century Gothic" panose="020B0502020202020204" pitchFamily="34" charset="0"/>
                          <a:ea typeface="+mn-ea"/>
                          <a:cs typeface="Arial"/>
                        </a:rPr>
                        <a:t>Σεμινάρια &amp; Δραστηριότητες Κατάρτισης</a:t>
                      </a:r>
                      <a:endParaRPr lang="en-US" sz="1400" kern="1200" dirty="0">
                        <a:solidFill>
                          <a:prstClr val="black"/>
                        </a:solidFill>
                        <a:latin typeface="Century Gothic" panose="020B0502020202020204" pitchFamily="34" charset="0"/>
                        <a:ea typeface="+mn-ea"/>
                        <a:cs typeface="Arial"/>
                      </a:endParaRPr>
                    </a:p>
                  </a:txBody>
                  <a:tcPr/>
                </a:tc>
                <a:tc rowSpan="5">
                  <a:txBody>
                    <a:bodyPr/>
                    <a:lstStyle/>
                    <a:p>
                      <a:pPr algn="ctr"/>
                      <a:r>
                        <a:rPr lang="el-GR" b="1" dirty="0"/>
                        <a:t>100 </a:t>
                      </a:r>
                      <a:r>
                        <a:rPr lang="en-US" b="1" dirty="0"/>
                        <a:t>€</a:t>
                      </a:r>
                      <a:r>
                        <a:rPr lang="el-GR" b="1"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r>
                        <a:rPr lang="el-GR" b="1" dirty="0"/>
                        <a:t> </a:t>
                      </a:r>
                      <a:endParaRPr lang="en-US" b="1" dirty="0"/>
                    </a:p>
                  </a:txBody>
                  <a:tcPr anchor="ctr"/>
                </a:tc>
                <a:extLst>
                  <a:ext uri="{0D108BD9-81ED-4DB2-BD59-A6C34878D82A}">
                    <a16:rowId xmlns:a16="http://schemas.microsoft.com/office/drawing/2014/main" val="10001"/>
                  </a:ext>
                </a:extLst>
              </a:tr>
              <a:tr h="378599">
                <a:tc>
                  <a:txBody>
                    <a:bodyPr/>
                    <a:lstStyle/>
                    <a:p>
                      <a:r>
                        <a:rPr lang="en-US" sz="1400" dirty="0">
                          <a:solidFill>
                            <a:prstClr val="black"/>
                          </a:solidFill>
                          <a:latin typeface="Century Gothic" panose="020B0502020202020204" pitchFamily="34" charset="0"/>
                          <a:cs typeface="Arial"/>
                        </a:rPr>
                        <a:t>2. </a:t>
                      </a:r>
                      <a:r>
                        <a:rPr lang="el-GR" sz="1400" dirty="0">
                          <a:solidFill>
                            <a:prstClr val="black"/>
                          </a:solidFill>
                          <a:latin typeface="Century Gothic" panose="020B0502020202020204" pitchFamily="34" charset="0"/>
                          <a:cs typeface="Arial"/>
                        </a:rPr>
                        <a:t>Προσκεκλημένοι ειδικοί (</a:t>
                      </a:r>
                      <a:r>
                        <a:rPr lang="en-US" sz="1400" dirty="0">
                          <a:solidFill>
                            <a:prstClr val="black"/>
                          </a:solidFill>
                          <a:latin typeface="Century Gothic" panose="020B0502020202020204" pitchFamily="34" charset="0"/>
                          <a:cs typeface="Arial"/>
                        </a:rPr>
                        <a:t>invited</a:t>
                      </a:r>
                      <a:r>
                        <a:rPr lang="en-US" sz="1400" baseline="0" dirty="0">
                          <a:solidFill>
                            <a:prstClr val="black"/>
                          </a:solidFill>
                          <a:latin typeface="Century Gothic" panose="020B0502020202020204" pitchFamily="34" charset="0"/>
                          <a:cs typeface="Arial"/>
                        </a:rPr>
                        <a:t> experts)</a:t>
                      </a:r>
                      <a:endParaRPr lang="en-US" sz="1400" dirty="0"/>
                    </a:p>
                  </a:txBody>
                  <a:tcPr/>
                </a:tc>
                <a:tc vMerge="1">
                  <a:txBody>
                    <a:bodyPr/>
                    <a:lstStyle/>
                    <a:p>
                      <a:pPr algn="ctr"/>
                      <a:endParaRPr lang="en-US" dirty="0"/>
                    </a:p>
                  </a:txBody>
                  <a:tcPr/>
                </a:tc>
                <a:extLst>
                  <a:ext uri="{0D108BD9-81ED-4DB2-BD59-A6C34878D82A}">
                    <a16:rowId xmlns:a16="http://schemas.microsoft.com/office/drawing/2014/main" val="10002"/>
                  </a:ext>
                </a:extLst>
              </a:tr>
              <a:tr h="345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Century Gothic" panose="020B0502020202020204" pitchFamily="34" charset="0"/>
                          <a:ea typeface="+mn-ea"/>
                          <a:cs typeface="Arial"/>
                        </a:rPr>
                        <a:t>3. </a:t>
                      </a:r>
                      <a:r>
                        <a:rPr lang="el-GR" sz="1400" kern="1200" dirty="0">
                          <a:solidFill>
                            <a:prstClr val="black"/>
                          </a:solidFill>
                          <a:latin typeface="Century Gothic" panose="020B0502020202020204" pitchFamily="34" charset="0"/>
                          <a:ea typeface="+mn-ea"/>
                          <a:cs typeface="Arial"/>
                        </a:rPr>
                        <a:t>Φιλοξενία εκπαιδευτικών/εκπαιδευτών για κατάρτιση</a:t>
                      </a:r>
                    </a:p>
                  </a:txBody>
                  <a:tcPr/>
                </a:tc>
                <a:tc vMerge="1">
                  <a:txBody>
                    <a:bodyPr/>
                    <a:lstStyle/>
                    <a:p>
                      <a:pPr algn="ctr"/>
                      <a:endParaRPr lang="en-US" dirty="0"/>
                    </a:p>
                  </a:txBody>
                  <a:tcPr/>
                </a:tc>
                <a:extLst>
                  <a:ext uri="{0D108BD9-81ED-4DB2-BD59-A6C34878D82A}">
                    <a16:rowId xmlns:a16="http://schemas.microsoft.com/office/drawing/2014/main" val="10003"/>
                  </a:ext>
                </a:extLst>
              </a:tr>
              <a:tr h="378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Century Gothic" panose="020B0502020202020204" pitchFamily="34" charset="0"/>
                          <a:ea typeface="+mn-ea"/>
                          <a:cs typeface="Arial"/>
                        </a:rPr>
                        <a:t>4. </a:t>
                      </a:r>
                      <a:r>
                        <a:rPr lang="el-GR" sz="1400" kern="1200" dirty="0">
                          <a:solidFill>
                            <a:prstClr val="black"/>
                          </a:solidFill>
                          <a:latin typeface="Century Gothic" panose="020B0502020202020204" pitchFamily="34" charset="0"/>
                          <a:ea typeface="+mn-ea"/>
                          <a:cs typeface="Arial"/>
                        </a:rPr>
                        <a:t>Συμμετοχή σε Διαγωνισμούς Δεξιοτήτων </a:t>
                      </a:r>
                      <a:r>
                        <a:rPr lang="en-US" sz="1400" b="1" kern="1200" dirty="0">
                          <a:solidFill>
                            <a:prstClr val="black"/>
                          </a:solidFill>
                          <a:latin typeface="Century Gothic" panose="020B0502020202020204" pitchFamily="34" charset="0"/>
                          <a:ea typeface="+mn-ea"/>
                          <a:cs typeface="Arial"/>
                        </a:rPr>
                        <a:t>(M</a:t>
                      </a:r>
                      <a:r>
                        <a:rPr lang="el-GR" sz="1400" b="1" kern="1200" dirty="0">
                          <a:solidFill>
                            <a:prstClr val="black"/>
                          </a:solidFill>
                          <a:latin typeface="Century Gothic" panose="020B0502020202020204" pitchFamily="34" charset="0"/>
                          <a:ea typeface="+mn-ea"/>
                          <a:cs typeface="Arial"/>
                        </a:rPr>
                        <a:t>όνο</a:t>
                      </a:r>
                      <a:r>
                        <a:rPr lang="el-GR" sz="1400" b="1" kern="1200" baseline="0" dirty="0">
                          <a:solidFill>
                            <a:prstClr val="black"/>
                          </a:solidFill>
                          <a:latin typeface="Century Gothic" panose="020B0502020202020204" pitchFamily="34" charset="0"/>
                          <a:ea typeface="+mn-ea"/>
                          <a:cs typeface="Arial"/>
                        </a:rPr>
                        <a:t> </a:t>
                      </a:r>
                      <a:r>
                        <a:rPr lang="el-GR" sz="1400" b="1" kern="1200" dirty="0">
                          <a:solidFill>
                            <a:prstClr val="black"/>
                          </a:solidFill>
                          <a:latin typeface="Century Gothic" panose="020B0502020202020204" pitchFamily="34" charset="0"/>
                          <a:ea typeface="+mn-ea"/>
                          <a:cs typeface="Arial"/>
                        </a:rPr>
                        <a:t>ΕΕΚ)</a:t>
                      </a:r>
                      <a:endParaRPr lang="en-US" sz="1400" b="1" kern="1200" dirty="0">
                        <a:solidFill>
                          <a:prstClr val="black"/>
                        </a:solidFill>
                        <a:latin typeface="Century Gothic" panose="020B0502020202020204" pitchFamily="34" charset="0"/>
                        <a:ea typeface="+mn-ea"/>
                        <a:cs typeface="Arial"/>
                      </a:endParaRPr>
                    </a:p>
                  </a:txBody>
                  <a:tcPr/>
                </a:tc>
                <a:tc vMerge="1">
                  <a:txBody>
                    <a:bodyPr/>
                    <a:lstStyle/>
                    <a:p>
                      <a:pPr algn="ctr"/>
                      <a:endParaRPr lang="en-US" dirty="0"/>
                    </a:p>
                  </a:txBody>
                  <a:tcPr/>
                </a:tc>
                <a:extLst>
                  <a:ext uri="{0D108BD9-81ED-4DB2-BD59-A6C34878D82A}">
                    <a16:rowId xmlns:a16="http://schemas.microsoft.com/office/drawing/2014/main" val="10004"/>
                  </a:ext>
                </a:extLst>
              </a:tr>
              <a:tr h="90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Century Gothic" panose="020B0502020202020204" pitchFamily="34" charset="0"/>
                          <a:ea typeface="+mn-ea"/>
                          <a:cs typeface="Arial"/>
                        </a:rPr>
                        <a:t>5. </a:t>
                      </a:r>
                      <a:r>
                        <a:rPr lang="el-GR" sz="1400" kern="1200" dirty="0">
                          <a:solidFill>
                            <a:prstClr val="black"/>
                          </a:solidFill>
                          <a:latin typeface="Century Gothic" panose="020B0502020202020204" pitchFamily="34" charset="0"/>
                          <a:ea typeface="+mn-ea"/>
                          <a:cs typeface="Arial"/>
                        </a:rPr>
                        <a:t>Συμμετοχή σε κινητικότητα</a:t>
                      </a:r>
                      <a:r>
                        <a:rPr lang="el-GR" sz="1400" kern="1200" baseline="0" dirty="0">
                          <a:solidFill>
                            <a:prstClr val="black"/>
                          </a:solidFill>
                          <a:latin typeface="Century Gothic" panose="020B0502020202020204" pitchFamily="34" charset="0"/>
                          <a:ea typeface="+mn-ea"/>
                          <a:cs typeface="Arial"/>
                        </a:rPr>
                        <a:t> ομάδας μαθητευομένων </a:t>
                      </a:r>
                    </a:p>
                  </a:txBody>
                  <a:tcPr/>
                </a:tc>
                <a:tc vMerge="1">
                  <a:txBody>
                    <a:bodyPr/>
                    <a:lstStyle/>
                    <a:p>
                      <a:pPr algn="ctr"/>
                      <a:endParaRPr lang="en-US" dirty="0"/>
                    </a:p>
                  </a:txBody>
                  <a:tcPr/>
                </a:tc>
                <a:extLst>
                  <a:ext uri="{0D108BD9-81ED-4DB2-BD59-A6C34878D82A}">
                    <a16:rowId xmlns:a16="http://schemas.microsoft.com/office/drawing/2014/main" val="10005"/>
                  </a:ext>
                </a:extLst>
              </a:tr>
              <a:tr h="529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prstClr val="black"/>
                          </a:solidFill>
                          <a:latin typeface="Century Gothic" panose="020B0502020202020204" pitchFamily="34" charset="0"/>
                          <a:ea typeface="+mn-ea"/>
                          <a:cs typeface="Arial"/>
                        </a:rPr>
                        <a:t>6. </a:t>
                      </a:r>
                      <a:r>
                        <a:rPr lang="el-GR" sz="1400" b="0" kern="1200" dirty="0">
                          <a:solidFill>
                            <a:prstClr val="black"/>
                          </a:solidFill>
                          <a:latin typeface="Century Gothic" panose="020B0502020202020204" pitchFamily="34" charset="0"/>
                          <a:ea typeface="+mn-ea"/>
                          <a:cs typeface="Arial"/>
                        </a:rPr>
                        <a:t>Συμμετοχή σε </a:t>
                      </a:r>
                      <a:r>
                        <a:rPr lang="en-US" sz="1400" b="0" kern="1200" dirty="0">
                          <a:solidFill>
                            <a:prstClr val="black"/>
                          </a:solidFill>
                          <a:latin typeface="Century Gothic" panose="020B0502020202020204" pitchFamily="34" charset="0"/>
                          <a:ea typeface="+mn-ea"/>
                          <a:cs typeface="Arial"/>
                        </a:rPr>
                        <a:t>job</a:t>
                      </a:r>
                      <a:r>
                        <a:rPr lang="en-US" sz="1400" b="0" kern="1200" baseline="0" dirty="0">
                          <a:solidFill>
                            <a:prstClr val="black"/>
                          </a:solidFill>
                          <a:latin typeface="Century Gothic" panose="020B0502020202020204" pitchFamily="34" charset="0"/>
                          <a:ea typeface="+mn-ea"/>
                          <a:cs typeface="Arial"/>
                        </a:rPr>
                        <a:t> shadowing/</a:t>
                      </a:r>
                      <a:r>
                        <a:rPr lang="el-GR" sz="1400" b="0" kern="1200" baseline="0" dirty="0">
                          <a:solidFill>
                            <a:prstClr val="black"/>
                          </a:solidFill>
                          <a:latin typeface="Century Gothic" panose="020B0502020202020204" pitchFamily="34" charset="0"/>
                          <a:ea typeface="+mn-ea"/>
                          <a:cs typeface="Arial"/>
                        </a:rPr>
                        <a:t>άσκηση καθηκόντων διδασκαλίας ή εκπαίδευσης</a:t>
                      </a:r>
                    </a:p>
                  </a:txBody>
                  <a:tcPr/>
                </a:tc>
                <a:tc rowSpan="2">
                  <a:txBody>
                    <a:bodyPr/>
                    <a:lstStyle/>
                    <a:p>
                      <a:pPr algn="ctr"/>
                      <a:r>
                        <a:rPr lang="el-GR" b="1" dirty="0"/>
                        <a:t>      350 €</a:t>
                      </a:r>
                      <a:r>
                        <a:rPr lang="el-GR" sz="1800" dirty="0">
                          <a:solidFill>
                            <a:prstClr val="black"/>
                          </a:solidFill>
                          <a:latin typeface="Century Gothic" panose="020B0502020202020204" pitchFamily="34" charset="0"/>
                          <a:cs typeface="Arial"/>
                        </a:rPr>
                        <a:t>*</a:t>
                      </a:r>
                      <a:endParaRPr lang="el-GR"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endParaRPr lang="en-US" b="1" dirty="0"/>
                    </a:p>
                  </a:txBody>
                  <a:tcPr anchor="ctr"/>
                </a:tc>
                <a:extLst>
                  <a:ext uri="{0D108BD9-81ED-4DB2-BD59-A6C34878D82A}">
                    <a16:rowId xmlns:a16="http://schemas.microsoft.com/office/drawing/2014/main" val="10006"/>
                  </a:ext>
                </a:extLst>
              </a:tr>
              <a:tr h="96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prstClr val="black"/>
                          </a:solidFill>
                          <a:latin typeface="Century Gothic" panose="020B0502020202020204" pitchFamily="34" charset="0"/>
                          <a:ea typeface="+mn-ea"/>
                          <a:cs typeface="Arial"/>
                        </a:rPr>
                        <a:t>7. </a:t>
                      </a:r>
                      <a:r>
                        <a:rPr lang="el-GR" sz="1400" b="0" kern="1200" baseline="0" dirty="0">
                          <a:solidFill>
                            <a:prstClr val="black"/>
                          </a:solidFill>
                          <a:latin typeface="Century Gothic" panose="020B0502020202020204" pitchFamily="34" charset="0"/>
                          <a:ea typeface="+mn-ea"/>
                          <a:cs typeface="Arial"/>
                        </a:rPr>
                        <a:t>Συμμετοχή σε σύντομης διάρκειας κινητικότητα εκπαιδευομένων</a:t>
                      </a:r>
                    </a:p>
                  </a:txBody>
                  <a:tcPr/>
                </a:tc>
                <a:tc vMerge="1">
                  <a:txBody>
                    <a:bodyPr/>
                    <a:lstStyle/>
                    <a:p>
                      <a:pPr algn="ctr"/>
                      <a:endParaRPr lang="en-US" dirty="0"/>
                    </a:p>
                  </a:txBody>
                  <a:tcPr anchor="ctr"/>
                </a:tc>
                <a:extLst>
                  <a:ext uri="{0D108BD9-81ED-4DB2-BD59-A6C34878D82A}">
                    <a16:rowId xmlns:a16="http://schemas.microsoft.com/office/drawing/2014/main" val="10007"/>
                  </a:ext>
                </a:extLst>
              </a:tr>
              <a:tr h="96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prstClr val="black"/>
                          </a:solidFill>
                          <a:latin typeface="Century Gothic" panose="020B0502020202020204" pitchFamily="34" charset="0"/>
                          <a:ea typeface="+mn-ea"/>
                          <a:cs typeface="Arial"/>
                        </a:rPr>
                        <a:t>8. </a:t>
                      </a:r>
                      <a:r>
                        <a:rPr lang="el-GR" sz="1400" b="0" kern="1200" dirty="0">
                          <a:solidFill>
                            <a:prstClr val="black"/>
                          </a:solidFill>
                          <a:latin typeface="Century Gothic" panose="020B0502020202020204" pitchFamily="34" charset="0"/>
                          <a:ea typeface="+mn-ea"/>
                          <a:cs typeface="Arial"/>
                        </a:rPr>
                        <a:t>Συμμετοχή σε μεγάλης διάρκειας κινητικότητα</a:t>
                      </a:r>
                    </a:p>
                  </a:txBody>
                  <a:tcPr/>
                </a:tc>
                <a:tc>
                  <a:txBody>
                    <a:bodyPr/>
                    <a:lstStyle/>
                    <a:p>
                      <a:pPr algn="ctr"/>
                      <a:r>
                        <a:rPr lang="el-GR" b="1" dirty="0"/>
                        <a:t>500 €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endParaRPr lang="en-US" b="1" dirty="0"/>
                    </a:p>
                  </a:txBody>
                  <a:tcPr anchor="ctr"/>
                </a:tc>
                <a:extLst>
                  <a:ext uri="{0D108BD9-81ED-4DB2-BD59-A6C34878D82A}">
                    <a16:rowId xmlns:a16="http://schemas.microsoft.com/office/drawing/2014/main" val="10008"/>
                  </a:ext>
                </a:extLst>
              </a:tr>
            </a:tbl>
          </a:graphicData>
        </a:graphic>
      </p:graphicFrame>
      <p:sp>
        <p:nvSpPr>
          <p:cNvPr id="4" name="Rectangle 3"/>
          <p:cNvSpPr/>
          <p:nvPr/>
        </p:nvSpPr>
        <p:spPr>
          <a:xfrm>
            <a:off x="179512" y="6165304"/>
            <a:ext cx="7488832" cy="523220"/>
          </a:xfrm>
          <a:prstGeom prst="rect">
            <a:avLst/>
          </a:prstGeom>
        </p:spPr>
        <p:txBody>
          <a:bodyPr wrap="square">
            <a:spAutoFit/>
          </a:bodyPr>
          <a:lstStyle/>
          <a:p>
            <a:pPr>
              <a:defRPr/>
            </a:pPr>
            <a:endParaRPr lang="el-GR" sz="1400" dirty="0">
              <a:solidFill>
                <a:prstClr val="black"/>
              </a:solidFill>
              <a:latin typeface="Century Gothic" panose="020B0502020202020204" pitchFamily="34" charset="0"/>
              <a:cs typeface="Arial"/>
            </a:endParaRPr>
          </a:p>
          <a:p>
            <a:pPr>
              <a:defRPr/>
            </a:pPr>
            <a:r>
              <a:rPr lang="el-GR" sz="1400" dirty="0">
                <a:solidFill>
                  <a:prstClr val="black"/>
                </a:solidFill>
                <a:latin typeface="Century Gothic" panose="020B0502020202020204" pitchFamily="34" charset="0"/>
                <a:cs typeface="Arial"/>
              </a:rPr>
              <a:t>*200 € ανά συμμετέχοντα από τον 101 συμμετέχοντα και έπειτα</a:t>
            </a:r>
            <a:endParaRPr lang="en-US" sz="1400" dirty="0">
              <a:solidFill>
                <a:prstClr val="black"/>
              </a:solidFill>
              <a:latin typeface="Century Gothic" panose="020B0502020202020204" pitchFamily="34" charset="0"/>
              <a:cs typeface="Arial"/>
            </a:endParaRPr>
          </a:p>
        </p:txBody>
      </p:sp>
    </p:spTree>
    <p:extLst>
      <p:ext uri="{BB962C8B-B14F-4D97-AF65-F5344CB8AC3E}">
        <p14:creationId xmlns:p14="http://schemas.microsoft.com/office/powerpoint/2010/main" val="424323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32"/>
            <a:ext cx="8229600" cy="1143000"/>
          </a:xfrm>
        </p:spPr>
        <p:txBody>
          <a:bodyPr>
            <a:normAutofit/>
          </a:bodyPr>
          <a:lstStyle/>
          <a:p>
            <a:pPr>
              <a:defRPr/>
            </a:pPr>
            <a:r>
              <a:rPr lang="el-GR" sz="2800" dirty="0">
                <a:solidFill>
                  <a:schemeClr val="accent5">
                    <a:lumMod val="75000"/>
                  </a:schemeClr>
                </a:solidFill>
                <a:latin typeface="Century Gothic" panose="020B0502020202020204" pitchFamily="34" charset="0"/>
              </a:rPr>
              <a:t>Δαπάνες Μετακίνησης - </a:t>
            </a:r>
            <a:r>
              <a:rPr lang="el-GR" sz="2800" dirty="0">
                <a:solidFill>
                  <a:schemeClr val="accent5">
                    <a:lumMod val="75000"/>
                  </a:schemeClr>
                </a:solidFill>
                <a:latin typeface="Century Gothic" panose="020B0502020202020204" pitchFamily="34" charset="0"/>
                <a:hlinkClick r:id="rId3"/>
              </a:rPr>
              <a:t>ΤΑΞΙΔΙΩΤΙΚΑ ΕΞΟΔΑ</a:t>
            </a:r>
            <a:endParaRPr lang="en-GB" sz="2800" dirty="0">
              <a:solidFill>
                <a:schemeClr val="accent5">
                  <a:lumMod val="75000"/>
                </a:schemeClr>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20909797"/>
              </p:ext>
            </p:extLst>
          </p:nvPr>
        </p:nvGraphicFramePr>
        <p:xfrm>
          <a:off x="0" y="1113364"/>
          <a:ext cx="5256584" cy="4992838"/>
        </p:xfrm>
        <a:graphic>
          <a:graphicData uri="http://schemas.openxmlformats.org/drawingml/2006/table">
            <a:tbl>
              <a:tblPr firstRow="1" bandRow="1">
                <a:tableStyleId>{5FD0F851-EC5A-4D38-B0AD-8093EC10F338}</a:tableStyleId>
              </a:tblPr>
              <a:tblGrid>
                <a:gridCol w="2628292">
                  <a:extLst>
                    <a:ext uri="{9D8B030D-6E8A-4147-A177-3AD203B41FA5}">
                      <a16:colId xmlns:a16="http://schemas.microsoft.com/office/drawing/2014/main" val="20000"/>
                    </a:ext>
                  </a:extLst>
                </a:gridCol>
                <a:gridCol w="2628292">
                  <a:extLst>
                    <a:ext uri="{9D8B030D-6E8A-4147-A177-3AD203B41FA5}">
                      <a16:colId xmlns:a16="http://schemas.microsoft.com/office/drawing/2014/main" val="20001"/>
                    </a:ext>
                  </a:extLst>
                </a:gridCol>
              </a:tblGrid>
              <a:tr h="1357116">
                <a:tc>
                  <a:txBody>
                    <a:bodyPr/>
                    <a:lstStyle/>
                    <a:p>
                      <a:pPr algn="ctr"/>
                      <a:r>
                        <a:rPr lang="el-GR" sz="2000" dirty="0">
                          <a:latin typeface="Century Gothic" panose="020B0502020202020204" pitchFamily="34" charset="0"/>
                        </a:rPr>
                        <a:t>Απόσταση σε </a:t>
                      </a:r>
                      <a:r>
                        <a:rPr lang="en-US" sz="2000" dirty="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a:latin typeface="Century Gothic" panose="020B0502020202020204" pitchFamily="34" charset="0"/>
                        </a:rPr>
                        <a:t>Ποσό επιχορήγησης</a:t>
                      </a:r>
                      <a:r>
                        <a:rPr lang="en-US" sz="2000" dirty="0">
                          <a:latin typeface="Century Gothic" panose="020B0502020202020204" pitchFamily="34" charset="0"/>
                        </a:rPr>
                        <a:t> </a:t>
                      </a:r>
                      <a:r>
                        <a:rPr lang="el-GR" sz="2000" baseline="0" dirty="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515919">
                <a:tc>
                  <a:txBody>
                    <a:bodyPr/>
                    <a:lstStyle/>
                    <a:p>
                      <a:pPr algn="ctr"/>
                      <a:r>
                        <a:rPr lang="en-US" sz="2000" dirty="0">
                          <a:latin typeface="Century Gothic" panose="020B0502020202020204" pitchFamily="34" charset="0"/>
                        </a:rPr>
                        <a:t>10</a:t>
                      </a:r>
                      <a:r>
                        <a:rPr lang="el-GR" sz="2000" dirty="0">
                          <a:latin typeface="Century Gothic" panose="020B0502020202020204" pitchFamily="34" charset="0"/>
                        </a:rPr>
                        <a:t> - 99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2</a:t>
                      </a:r>
                      <a:r>
                        <a:rPr lang="en-US" sz="2000" b="1" dirty="0">
                          <a:latin typeface="Century Gothic" panose="020B0502020202020204" pitchFamily="34" charset="0"/>
                        </a:rPr>
                        <a:t>8</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1"/>
                  </a:ext>
                </a:extLst>
              </a:tr>
              <a:tr h="540208">
                <a:tc>
                  <a:txBody>
                    <a:bodyPr/>
                    <a:lstStyle/>
                    <a:p>
                      <a:pPr algn="ctr"/>
                      <a:r>
                        <a:rPr lang="el-GR" sz="2000" dirty="0">
                          <a:latin typeface="Century Gothic" panose="020B0502020202020204" pitchFamily="34" charset="0"/>
                        </a:rPr>
                        <a:t>100 - 499</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211 </a:t>
                      </a:r>
                      <a:r>
                        <a:rPr lang="el-GR" sz="2000" b="1" dirty="0">
                          <a:latin typeface="Century Gothic" panose="020B0502020202020204" pitchFamily="34" charset="0"/>
                        </a:rPr>
                        <a:t>€</a:t>
                      </a:r>
                      <a:endParaRPr lang="en-US" sz="2000" b="1" dirty="0">
                        <a:latin typeface="Century Gothic" panose="020B0502020202020204" pitchFamily="34" charset="0"/>
                      </a:endParaRPr>
                    </a:p>
                  </a:txBody>
                  <a:tcPr/>
                </a:tc>
                <a:extLst>
                  <a:ext uri="{0D108BD9-81ED-4DB2-BD59-A6C34878D82A}">
                    <a16:rowId xmlns:a16="http://schemas.microsoft.com/office/drawing/2014/main" val="10002"/>
                  </a:ext>
                </a:extLst>
              </a:tr>
              <a:tr h="515919">
                <a:tc>
                  <a:txBody>
                    <a:bodyPr/>
                    <a:lstStyle/>
                    <a:p>
                      <a:pPr algn="ctr"/>
                      <a:r>
                        <a:rPr lang="el-GR" sz="2000" dirty="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309 </a:t>
                      </a:r>
                      <a:r>
                        <a:rPr lang="el-GR" sz="2000" b="1" dirty="0">
                          <a:latin typeface="Century Gothic" panose="020B0502020202020204" pitchFamily="34" charset="0"/>
                        </a:rPr>
                        <a:t>€</a:t>
                      </a:r>
                      <a:endParaRPr lang="en-US" sz="2000" b="1" dirty="0">
                        <a:latin typeface="Century Gothic" panose="020B0502020202020204" pitchFamily="34" charset="0"/>
                      </a:endParaRPr>
                    </a:p>
                  </a:txBody>
                  <a:tcPr/>
                </a:tc>
                <a:extLst>
                  <a:ext uri="{0D108BD9-81ED-4DB2-BD59-A6C34878D82A}">
                    <a16:rowId xmlns:a16="http://schemas.microsoft.com/office/drawing/2014/main" val="10003"/>
                  </a:ext>
                </a:extLst>
              </a:tr>
              <a:tr h="515919">
                <a:tc>
                  <a:txBody>
                    <a:bodyPr/>
                    <a:lstStyle/>
                    <a:p>
                      <a:pPr algn="ctr"/>
                      <a:r>
                        <a:rPr lang="el-GR" sz="2000" dirty="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3</a:t>
                      </a:r>
                      <a:r>
                        <a:rPr lang="en-US" sz="2000" b="1" dirty="0">
                          <a:latin typeface="Century Gothic" panose="020B0502020202020204" pitchFamily="34" charset="0"/>
                        </a:rPr>
                        <a:t>95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4"/>
                  </a:ext>
                </a:extLst>
              </a:tr>
              <a:tr h="515919">
                <a:tc>
                  <a:txBody>
                    <a:bodyPr/>
                    <a:lstStyle/>
                    <a:p>
                      <a:pPr algn="ctr"/>
                      <a:r>
                        <a:rPr lang="el-GR" sz="2000" dirty="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5</a:t>
                      </a:r>
                      <a:r>
                        <a:rPr lang="en-US" sz="2000" b="1" dirty="0">
                          <a:latin typeface="Century Gothic" panose="020B0502020202020204" pitchFamily="34" charset="0"/>
                        </a:rPr>
                        <a:t>80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5"/>
                  </a:ext>
                </a:extLst>
              </a:tr>
              <a:tr h="515919">
                <a:tc>
                  <a:txBody>
                    <a:bodyPr/>
                    <a:lstStyle/>
                    <a:p>
                      <a:pPr algn="ctr"/>
                      <a:r>
                        <a:rPr lang="el-GR" sz="2000" dirty="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1180 </a:t>
                      </a:r>
                      <a:r>
                        <a:rPr lang="el-GR" sz="2000" b="1" dirty="0">
                          <a:latin typeface="Century Gothic" panose="020B0502020202020204" pitchFamily="34" charset="0"/>
                        </a:rPr>
                        <a:t>€</a:t>
                      </a:r>
                      <a:endParaRPr lang="en-US" sz="2000" b="1" dirty="0">
                        <a:latin typeface="Century Gothic" panose="020B0502020202020204" pitchFamily="34" charset="0"/>
                      </a:endParaRPr>
                    </a:p>
                  </a:txBody>
                  <a:tcPr/>
                </a:tc>
                <a:extLst>
                  <a:ext uri="{0D108BD9-81ED-4DB2-BD59-A6C34878D82A}">
                    <a16:rowId xmlns:a16="http://schemas.microsoft.com/office/drawing/2014/main" val="10006"/>
                  </a:ext>
                </a:extLst>
              </a:tr>
              <a:tr h="515919">
                <a:tc>
                  <a:txBody>
                    <a:bodyPr/>
                    <a:lstStyle/>
                    <a:p>
                      <a:pPr algn="ctr"/>
                      <a:r>
                        <a:rPr lang="el-GR" sz="2000" dirty="0">
                          <a:latin typeface="Century Gothic" panose="020B0502020202020204" pitchFamily="34" charset="0"/>
                        </a:rPr>
                        <a:t>8000</a:t>
                      </a:r>
                      <a:r>
                        <a:rPr lang="el-GR" sz="2000" baseline="0" dirty="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1735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858CA8D7-71F8-47E5-F8AB-5803D6899043}"/>
              </a:ext>
            </a:extLst>
          </p:cNvPr>
          <p:cNvSpPr txBox="1"/>
          <p:nvPr/>
        </p:nvSpPr>
        <p:spPr>
          <a:xfrm>
            <a:off x="5562109" y="3455266"/>
            <a:ext cx="65167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85DAB63-774A-6094-2393-C7889230BDC8}"/>
              </a:ext>
            </a:extLst>
          </p:cNvPr>
          <p:cNvSpPr txBox="1"/>
          <p:nvPr/>
        </p:nvSpPr>
        <p:spPr>
          <a:xfrm>
            <a:off x="5364088" y="1484784"/>
            <a:ext cx="3691329" cy="2862322"/>
          </a:xfrm>
          <a:prstGeom prst="rect">
            <a:avLst/>
          </a:prstGeom>
          <a:noFill/>
        </p:spPr>
        <p:txBody>
          <a:bodyPr wrap="square">
            <a:spAutoFit/>
          </a:bodyPr>
          <a:lstStyle/>
          <a:p>
            <a:pPr algn="ctr">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το κόστος του ταξιδιού μετ’ επιστροφής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συμμετεχόντων και συνοδών στις κινητικότητες (ένα ποσό για ολόκληρο το ταξίδι). Οι τιμές είναι οι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εκπαιδευόμενους.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Distance Calculator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7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32"/>
            <a:ext cx="8229600" cy="634082"/>
          </a:xfrm>
        </p:spPr>
        <p:txBody>
          <a:bodyPr anchor="t">
            <a:normAutofit/>
          </a:bodyPr>
          <a:lstStyle/>
          <a:p>
            <a:pPr>
              <a:defRPr/>
            </a:pPr>
            <a:r>
              <a:rPr lang="el-GR" sz="2800" dirty="0">
                <a:solidFill>
                  <a:schemeClr val="accent5">
                    <a:lumMod val="75000"/>
                  </a:schemeClr>
                </a:solidFill>
                <a:latin typeface="Century Gothic" panose="020B0502020202020204" pitchFamily="34" charset="0"/>
              </a:rPr>
              <a:t>Ατομικές Δαπάνες</a:t>
            </a:r>
            <a:endParaRPr lang="en-GB" sz="2800" dirty="0">
              <a:solidFill>
                <a:schemeClr val="accent5">
                  <a:lumMod val="75000"/>
                </a:schemeClr>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595397132"/>
              </p:ext>
            </p:extLst>
          </p:nvPr>
        </p:nvGraphicFramePr>
        <p:xfrm>
          <a:off x="179512" y="548680"/>
          <a:ext cx="8784975" cy="5800209"/>
        </p:xfrm>
        <a:graphic>
          <a:graphicData uri="http://schemas.openxmlformats.org/drawingml/2006/table">
            <a:tbl>
              <a:tblPr firstRow="1" bandRow="1">
                <a:tableStyleId>{5FD0F851-EC5A-4D38-B0AD-8093EC10F338}</a:tableStyleId>
              </a:tblPr>
              <a:tblGrid>
                <a:gridCol w="40324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152127">
                  <a:extLst>
                    <a:ext uri="{9D8B030D-6E8A-4147-A177-3AD203B41FA5}">
                      <a16:colId xmlns:a16="http://schemas.microsoft.com/office/drawing/2014/main" val="20003"/>
                    </a:ext>
                  </a:extLst>
                </a:gridCol>
              </a:tblGrid>
              <a:tr h="936104">
                <a:tc>
                  <a:txBody>
                    <a:bodyPr/>
                    <a:lstStyle/>
                    <a:p>
                      <a:pPr algn="ctr"/>
                      <a:r>
                        <a:rPr lang="el-GR" sz="1600" dirty="0">
                          <a:latin typeface="Century Gothic" panose="020B0502020202020204" pitchFamily="34" charset="0"/>
                        </a:rPr>
                        <a:t>Χώρα</a:t>
                      </a:r>
                      <a:r>
                        <a:rPr lang="el-GR" sz="1600" baseline="0" dirty="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προσωπικό</a:t>
                      </a:r>
                      <a:r>
                        <a:rPr lang="en-US" sz="1600" baseline="0" dirty="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εκπαιδευόμενους</a:t>
                      </a:r>
                      <a:endParaRPr lang="en-GB" sz="1600" baseline="0" dirty="0">
                        <a:latin typeface="Century Gothic" panose="020B0502020202020204" pitchFamily="34" charset="0"/>
                      </a:endParaRPr>
                    </a:p>
                    <a:p>
                      <a:pPr algn="ctr"/>
                      <a:r>
                        <a:rPr lang="en-GB" sz="1600" baseline="0" dirty="0">
                          <a:latin typeface="Century Gothic" panose="020B0502020202020204" pitchFamily="34" charset="0"/>
                        </a:rPr>
                        <a:t>EEK &amp; </a:t>
                      </a:r>
                      <a:r>
                        <a:rPr lang="el-GR" sz="1600" baseline="0" dirty="0" err="1">
                          <a:latin typeface="Century Gothic" panose="020B0502020202020204" pitchFamily="34" charset="0"/>
                        </a:rPr>
                        <a:t>Εκπ</a:t>
                      </a:r>
                      <a:r>
                        <a:rPr lang="el-GR" sz="1600" baseline="0" dirty="0">
                          <a:latin typeface="Century Gothic" panose="020B0502020202020204" pitchFamily="34" charset="0"/>
                        </a:rPr>
                        <a:t>. Ενηλίκων*</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μαθητές σχολείων</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60447">
                <a:tc>
                  <a:txBody>
                    <a:bodyPr/>
                    <a:lstStyle/>
                    <a:p>
                      <a:r>
                        <a:rPr lang="el-GR" sz="1600" b="1" dirty="0">
                          <a:latin typeface="Century Gothic" panose="020B0502020202020204" pitchFamily="34" charset="0"/>
                        </a:rPr>
                        <a:t>Κατηγορία</a:t>
                      </a:r>
                      <a:r>
                        <a:rPr lang="el-GR" sz="1600" b="1" baseline="0" dirty="0">
                          <a:latin typeface="Century Gothic" panose="020B0502020202020204" pitchFamily="34" charset="0"/>
                        </a:rPr>
                        <a:t> 1</a:t>
                      </a:r>
                    </a:p>
                    <a:p>
                      <a:r>
                        <a:rPr lang="el-GR" sz="1600" b="0" dirty="0">
                          <a:latin typeface="Century Gothic" panose="020B0502020202020204" pitchFamily="34" charset="0"/>
                        </a:rPr>
                        <a:t>Αυστρία, Βέλγιο, Γαλλία, Δανία, Φινλανδία, Γερμανία, Ισλανδία, Ιρλανδία, Ιταλία, Λιχτενστάιν, Λουξεμβούργο, Ολλανδία, Νορβηγία, Σουηδία</a:t>
                      </a:r>
                      <a:endParaRPr lang="en-US" sz="1600" b="1" dirty="0">
                        <a:latin typeface="Century Gothic" panose="020B0502020202020204" pitchFamily="34" charset="0"/>
                      </a:endParaRPr>
                    </a:p>
                  </a:txBody>
                  <a:tcPr marL="87394" marR="87394" marT="45724" marB="45724"/>
                </a:tc>
                <a:tc>
                  <a:txBody>
                    <a:bodyPr/>
                    <a:lstStyle/>
                    <a:p>
                      <a:pPr algn="ctr"/>
                      <a:r>
                        <a:rPr lang="en-GB" sz="1600" b="1" dirty="0">
                          <a:latin typeface="Century Gothic" panose="020B0502020202020204" pitchFamily="34" charset="0"/>
                        </a:rPr>
                        <a:t>1</a:t>
                      </a:r>
                      <a:r>
                        <a:rPr lang="el-GR" sz="1600" b="1" dirty="0">
                          <a:latin typeface="Century Gothic" panose="020B0502020202020204" pitchFamily="34" charset="0"/>
                        </a:rPr>
                        <a:t>91</a:t>
                      </a:r>
                      <a:r>
                        <a:rPr lang="en-GB"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127</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85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10001"/>
                  </a:ext>
                </a:extLst>
              </a:tr>
              <a:tr h="1115392">
                <a:tc>
                  <a:txBody>
                    <a:bodyPr/>
                    <a:lstStyle/>
                    <a:p>
                      <a:r>
                        <a:rPr lang="el-GR" sz="1600" b="1" dirty="0">
                          <a:latin typeface="Century Gothic" panose="020B0502020202020204" pitchFamily="34" charset="0"/>
                        </a:rPr>
                        <a:t>Κατηγορία 2</a:t>
                      </a:r>
                    </a:p>
                    <a:p>
                      <a:r>
                        <a:rPr lang="el-GR" sz="1600" b="0" dirty="0">
                          <a:latin typeface="Century Gothic" panose="020B0502020202020204" pitchFamily="34" charset="0"/>
                        </a:rPr>
                        <a:t>Κύπρος, Τσεχία, Εσθονία, Ελλάδα, Λετονία, Μάλτα, Πορτογαλία, Σλοβακία, Σλοβενία, Ισπανία</a:t>
                      </a: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16</a:t>
                      </a:r>
                      <a:r>
                        <a:rPr lang="el-GR" sz="1600" b="1" dirty="0">
                          <a:latin typeface="Century Gothic" panose="020B0502020202020204" pitchFamily="34" charset="0"/>
                        </a:rPr>
                        <a:t>9</a:t>
                      </a:r>
                      <a:r>
                        <a:rPr lang="en-GB" sz="1600" b="1" dirty="0">
                          <a:latin typeface="Century Gothic" panose="020B0502020202020204" pitchFamily="34" charset="0"/>
                        </a:rPr>
                        <a:t> </a:t>
                      </a:r>
                      <a:r>
                        <a:rPr lang="en-US" sz="1600" b="1" dirty="0">
                          <a:latin typeface="Century Gothic" panose="020B0502020202020204" pitchFamily="34" charset="0"/>
                        </a:rPr>
                        <a:t>€</a:t>
                      </a: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110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74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latin typeface="Century Gothic" panose="020B0502020202020204" pitchFamily="34" charset="0"/>
                        </a:rPr>
                        <a:t>Βουλγαρία, Κροατία, Ουγγαρία, Λιθουανία, Πολωνία, Ρουμανία, Σερβία  Δημοκρατία της </a:t>
                      </a:r>
                      <a:r>
                        <a:rPr lang="en-US" sz="1600" baseline="0" dirty="0">
                          <a:latin typeface="Century Gothic" panose="020B0502020202020204" pitchFamily="34" charset="0"/>
                        </a:rPr>
                        <a:t>B</a:t>
                      </a:r>
                      <a:r>
                        <a:rPr lang="el-GR" sz="1600" baseline="0" dirty="0" err="1">
                          <a:latin typeface="Century Gothic" panose="020B0502020202020204" pitchFamily="34" charset="0"/>
                        </a:rPr>
                        <a:t>όρειας</a:t>
                      </a:r>
                      <a:r>
                        <a:rPr lang="el-GR" sz="1600" baseline="0" dirty="0">
                          <a:latin typeface="Century Gothic" panose="020B0502020202020204" pitchFamily="34" charset="0"/>
                        </a:rPr>
                        <a:t> Μακεδονίας</a:t>
                      </a:r>
                      <a:r>
                        <a:rPr lang="en-US" sz="1600" baseline="0" dirty="0">
                          <a:latin typeface="Century Gothic" panose="020B0502020202020204" pitchFamily="34" charset="0"/>
                        </a:rPr>
                        <a:t>, </a:t>
                      </a:r>
                      <a:r>
                        <a:rPr lang="el-GR" sz="1600" baseline="0" dirty="0">
                          <a:latin typeface="Century Gothic" panose="020B0502020202020204" pitchFamily="34" charset="0"/>
                        </a:rPr>
                        <a:t>Τουρκία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1</a:t>
                      </a:r>
                      <a:r>
                        <a:rPr lang="en-GB" sz="1600" b="1" dirty="0">
                          <a:latin typeface="Century Gothic" panose="020B0502020202020204" pitchFamily="34" charset="0"/>
                        </a:rPr>
                        <a:t>4</a:t>
                      </a:r>
                      <a:r>
                        <a:rPr lang="el-GR" sz="1600" b="1" dirty="0">
                          <a:latin typeface="Century Gothic" panose="020B0502020202020204" pitchFamily="34" charset="0"/>
                        </a:rPr>
                        <a:t>8</a:t>
                      </a:r>
                      <a:r>
                        <a:rPr lang="en-GB" sz="1600" b="1"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93</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64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10003"/>
                  </a:ext>
                </a:extLst>
              </a:tr>
              <a:tr h="752873">
                <a:tc gridSpan="3">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400" baseline="0" dirty="0">
                          <a:latin typeface="Century Gothic" panose="020B0502020202020204" pitchFamily="34" charset="0"/>
                        </a:rPr>
                        <a:t>E</a:t>
                      </a:r>
                      <a:r>
                        <a:rPr lang="el-GR" sz="1400" baseline="0" dirty="0" err="1">
                          <a:latin typeface="Century Gothic" panose="020B0502020202020204" pitchFamily="34" charset="0"/>
                        </a:rPr>
                        <a:t>πίδομα</a:t>
                      </a:r>
                      <a:r>
                        <a:rPr lang="el-GR" sz="1400" baseline="0" dirty="0">
                          <a:latin typeface="Century Gothic" panose="020B0502020202020204" pitchFamily="34" charset="0"/>
                        </a:rPr>
                        <a:t> διαβίωσης</a:t>
                      </a:r>
                      <a:r>
                        <a:rPr lang="en-US" sz="1400" baseline="0" dirty="0">
                          <a:latin typeface="Century Gothic" panose="020B0502020202020204" pitchFamily="34" charset="0"/>
                        </a:rPr>
                        <a:t> </a:t>
                      </a:r>
                      <a:r>
                        <a:rPr lang="el-GR" sz="1400" baseline="0" dirty="0">
                          <a:latin typeface="Century Gothic" panose="020B0502020202020204" pitchFamily="34" charset="0"/>
                        </a:rPr>
                        <a:t>για </a:t>
                      </a:r>
                      <a:r>
                        <a:rPr lang="el-GR" sz="1400" b="1" baseline="0" dirty="0">
                          <a:latin typeface="Century Gothic" panose="020B0502020202020204" pitchFamily="34" charset="0"/>
                        </a:rPr>
                        <a:t>εργάσιμες ημέρες της δραστηριότητας + 2 ημέρες </a:t>
                      </a:r>
                      <a:r>
                        <a:rPr lang="el-GR" sz="1400" b="1" baseline="0" dirty="0" err="1">
                          <a:latin typeface="Century Gothic" panose="020B0502020202020204" pitchFamily="34" charset="0"/>
                        </a:rPr>
                        <a:t>ταξιδίου</a:t>
                      </a:r>
                      <a:endParaRPr lang="en-US" sz="1400" b="1" baseline="0" dirty="0">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l-GR" sz="1400" baseline="0" dirty="0">
                          <a:latin typeface="Century Gothic" panose="020B0502020202020204" pitchFamily="34" charset="0"/>
                        </a:rPr>
                        <a:t>Από τη 15</a:t>
                      </a:r>
                      <a:r>
                        <a:rPr lang="el-GR" sz="1400" baseline="30000" dirty="0">
                          <a:latin typeface="Century Gothic" panose="020B0502020202020204" pitchFamily="34" charset="0"/>
                        </a:rPr>
                        <a:t>η</a:t>
                      </a:r>
                      <a:r>
                        <a:rPr lang="el-GR" sz="1400" baseline="0" dirty="0">
                          <a:latin typeface="Century Gothic" panose="020B0502020202020204" pitchFamily="34" charset="0"/>
                        </a:rPr>
                        <a:t> ημέρα δίνεται το 70% του συγκεκριμένου ποσού </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09409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915310838"/>
              </p:ext>
            </p:extLst>
          </p:nvPr>
        </p:nvGraphicFramePr>
        <p:xfrm>
          <a:off x="107504" y="1268760"/>
          <a:ext cx="7488832" cy="4840052"/>
        </p:xfrm>
        <a:graphic>
          <a:graphicData uri="http://schemas.openxmlformats.org/drawingml/2006/table">
            <a:tbl>
              <a:tblPr firstRow="1" bandRow="1">
                <a:tableStyleId>{5FD0F851-EC5A-4D38-B0AD-8093EC10F338}</a:tableStyleId>
              </a:tblPr>
              <a:tblGrid>
                <a:gridCol w="5487506">
                  <a:extLst>
                    <a:ext uri="{9D8B030D-6E8A-4147-A177-3AD203B41FA5}">
                      <a16:colId xmlns:a16="http://schemas.microsoft.com/office/drawing/2014/main" val="20000"/>
                    </a:ext>
                  </a:extLst>
                </a:gridCol>
                <a:gridCol w="2001326">
                  <a:extLst>
                    <a:ext uri="{9D8B030D-6E8A-4147-A177-3AD203B41FA5}">
                      <a16:colId xmlns:a16="http://schemas.microsoft.com/office/drawing/2014/main" val="20001"/>
                    </a:ext>
                  </a:extLst>
                </a:gridCol>
              </a:tblGrid>
              <a:tr h="581898">
                <a:tc>
                  <a:txBody>
                    <a:bodyPr/>
                    <a:lstStyle/>
                    <a:p>
                      <a:pPr algn="ct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800" baseline="0" dirty="0">
                          <a:latin typeface="Century Gothic" panose="020B0502020202020204" pitchFamily="34" charset="0"/>
                        </a:rPr>
                        <a:t>Ποσό ανά άτομο</a:t>
                      </a:r>
                      <a:endParaRPr lang="en-US" sz="18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423032">
                <a:tc>
                  <a:txBody>
                    <a:bodyPr/>
                    <a:lstStyle/>
                    <a:p>
                      <a:r>
                        <a:rPr kumimoji="0" lang="el-GR"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ΔΙΔΑΚΤΡΑ ΣΕΜΙΝΑΡΙΩΝ</a:t>
                      </a:r>
                      <a:endParaRPr lang="en-US" sz="24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b="1" kern="1200" dirty="0">
                          <a:solidFill>
                            <a:schemeClr val="tx1">
                              <a:lumMod val="75000"/>
                              <a:lumOff val="25000"/>
                            </a:schemeClr>
                          </a:solidFill>
                          <a:latin typeface="Century Gothic" panose="020B0502020202020204" pitchFamily="34" charset="0"/>
                          <a:ea typeface="+mn-ea"/>
                          <a:cs typeface="+mn-cs"/>
                        </a:rPr>
                        <a:t>80 €</a:t>
                      </a:r>
                      <a:r>
                        <a:rPr lang="el-GR" sz="2000" b="1" kern="1200" dirty="0">
                          <a:solidFill>
                            <a:schemeClr val="tx1">
                              <a:lumMod val="75000"/>
                              <a:lumOff val="25000"/>
                            </a:schemeClr>
                          </a:solidFill>
                          <a:latin typeface="Century Gothic" panose="020B0502020202020204" pitchFamily="34" charset="0"/>
                          <a:ea typeface="+mn-ea"/>
                          <a:cs typeface="+mn-cs"/>
                        </a:rPr>
                        <a:t> την</a:t>
                      </a:r>
                      <a:r>
                        <a:rPr lang="el-GR" sz="2000" b="1" kern="1200" baseline="0" dirty="0">
                          <a:solidFill>
                            <a:schemeClr val="tx1">
                              <a:lumMod val="75000"/>
                              <a:lumOff val="25000"/>
                            </a:schemeClr>
                          </a:solidFill>
                          <a:latin typeface="Century Gothic" panose="020B0502020202020204" pitchFamily="34" charset="0"/>
                          <a:ea typeface="+mn-ea"/>
                          <a:cs typeface="+mn-cs"/>
                        </a:rPr>
                        <a:t> ημέρα</a:t>
                      </a:r>
                      <a:endParaRPr lang="en-US" sz="20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val="10001"/>
                  </a:ext>
                </a:extLst>
              </a:tr>
              <a:tr h="610789">
                <a:tc gridSpan="2">
                  <a:txBody>
                    <a:bodyPr/>
                    <a:lstStyle/>
                    <a:p>
                      <a:endParaRPr lang="el-GR" sz="1600" baseline="0" dirty="0">
                        <a:solidFill>
                          <a:schemeClr val="tx1">
                            <a:lumMod val="75000"/>
                            <a:lumOff val="25000"/>
                          </a:schemeClr>
                        </a:solidFill>
                        <a:latin typeface="Century Gothic" panose="020B0502020202020204" pitchFamily="34" charset="0"/>
                      </a:endParaRPr>
                    </a:p>
                    <a:p>
                      <a:endParaRPr lang="el-GR" sz="1600" baseline="0" dirty="0">
                        <a:solidFill>
                          <a:schemeClr val="tx1">
                            <a:lumMod val="75000"/>
                            <a:lumOff val="25000"/>
                          </a:schemeClr>
                        </a:solidFill>
                        <a:latin typeface="Century Gothic" panose="020B0502020202020204" pitchFamily="34" charset="0"/>
                      </a:endParaRPr>
                    </a:p>
                  </a:txBody>
                  <a:tcPr marL="87394" marR="87394" marT="45724" marB="45724"/>
                </a:tc>
                <a:tc hMerge="1">
                  <a:txBody>
                    <a:bodyPr/>
                    <a:lstStyle/>
                    <a:p>
                      <a:endParaRPr lang="en-US"/>
                    </a:p>
                  </a:txBody>
                  <a:tcPr/>
                </a:tc>
                <a:extLst>
                  <a:ext uri="{0D108BD9-81ED-4DB2-BD59-A6C34878D82A}">
                    <a16:rowId xmlns:a16="http://schemas.microsoft.com/office/drawing/2014/main" val="10002"/>
                  </a:ext>
                </a:extLst>
              </a:tr>
              <a:tr h="821405">
                <a:tc>
                  <a:txBody>
                    <a:bodyPr/>
                    <a:lstStyle/>
                    <a:p>
                      <a:pPr marL="0" algn="l" defTabSz="914400" rtl="0" eaLnBrk="1" latinLnBrk="0" hangingPunct="1"/>
                      <a:r>
                        <a:rPr kumimoji="0" lang="el-GR"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ΣΤΗΡΙΞΗ ΓΙΑ ΤΗΝ ΕΝΤΑΞΗ ΓΙΑ ΟΡΓΑΝΙΣΜΟΥΣ (</a:t>
                      </a:r>
                      <a:r>
                        <a:rPr kumimoji="0" lang="en-US"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Inclusion)</a:t>
                      </a:r>
                      <a:r>
                        <a:rPr kumimoji="0" lang="el-GR"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 </a:t>
                      </a:r>
                      <a:endParaRPr kumimoji="0" lang="en-US" sz="2400" b="1" i="0" u="none" strike="noStrike" kern="1200" cap="none" spc="0" normalizeH="0" baseline="0" dirty="0">
                        <a:ln>
                          <a:noFill/>
                        </a:ln>
                        <a:solidFill>
                          <a:srgbClr val="4BACC6">
                            <a:lumMod val="75000"/>
                          </a:srgbClr>
                        </a:solidFill>
                        <a:effectLst/>
                        <a:uLnTx/>
                        <a:uFillTx/>
                        <a:latin typeface="Century Gothic" panose="020B0502020202020204" pitchFamily="34" charset="0"/>
                        <a:ea typeface="+mj-ea"/>
                        <a:cs typeface="+mj-cs"/>
                      </a:endParaRPr>
                    </a:p>
                  </a:txBody>
                  <a:tcPr marL="87394" marR="87394" marT="45724" marB="45724"/>
                </a:tc>
                <a:tc>
                  <a:txBody>
                    <a:bodyPr/>
                    <a:lstStyle/>
                    <a:p>
                      <a:r>
                        <a:rPr lang="el-GR" sz="2000" b="1" kern="1200" dirty="0">
                          <a:solidFill>
                            <a:schemeClr val="tx1">
                              <a:lumMod val="75000"/>
                              <a:lumOff val="25000"/>
                            </a:schemeClr>
                          </a:solidFill>
                          <a:latin typeface="Century Gothic" panose="020B0502020202020204" pitchFamily="34" charset="0"/>
                          <a:ea typeface="+mn-ea"/>
                          <a:cs typeface="+mn-cs"/>
                        </a:rPr>
                        <a:t>125 </a:t>
                      </a:r>
                      <a:r>
                        <a:rPr lang="en-GB" sz="2000" b="1" kern="1200" dirty="0">
                          <a:solidFill>
                            <a:schemeClr val="tx1">
                              <a:lumMod val="75000"/>
                              <a:lumOff val="25000"/>
                            </a:schemeClr>
                          </a:solidFill>
                          <a:latin typeface="Century Gothic" panose="020B0502020202020204" pitchFamily="34" charset="0"/>
                          <a:ea typeface="+mn-ea"/>
                          <a:cs typeface="+mn-cs"/>
                        </a:rPr>
                        <a:t>€</a:t>
                      </a:r>
                      <a:r>
                        <a:rPr lang="el-GR" sz="2000" b="1" kern="1200" dirty="0">
                          <a:solidFill>
                            <a:schemeClr val="tx1">
                              <a:lumMod val="75000"/>
                              <a:lumOff val="25000"/>
                            </a:schemeClr>
                          </a:solidFill>
                          <a:latin typeface="Century Gothic" panose="020B0502020202020204" pitchFamily="34" charset="0"/>
                          <a:ea typeface="+mn-ea"/>
                          <a:cs typeface="+mn-cs"/>
                        </a:rPr>
                        <a:t> για</a:t>
                      </a:r>
                      <a:r>
                        <a:rPr lang="el-GR" sz="2000" b="1" kern="1200" baseline="0" dirty="0">
                          <a:solidFill>
                            <a:schemeClr val="tx1">
                              <a:lumMod val="75000"/>
                              <a:lumOff val="25000"/>
                            </a:schemeClr>
                          </a:solidFill>
                          <a:latin typeface="Century Gothic" panose="020B0502020202020204" pitchFamily="34" charset="0"/>
                          <a:ea typeface="+mn-ea"/>
                          <a:cs typeface="+mn-cs"/>
                        </a:rPr>
                        <a:t> κάθε κινητικότητα</a:t>
                      </a:r>
                      <a:endParaRPr lang="en-GB" sz="2000" dirty="0"/>
                    </a:p>
                  </a:txBody>
                  <a:tcPr marL="87394" marR="87394" marT="45724" marB="45724"/>
                </a:tc>
                <a:extLst>
                  <a:ext uri="{0D108BD9-81ED-4DB2-BD59-A6C34878D82A}">
                    <a16:rowId xmlns:a16="http://schemas.microsoft.com/office/drawing/2014/main" val="395423846"/>
                  </a:ext>
                </a:extLst>
              </a:tr>
              <a:tr h="1703388">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l-GR"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ΠΡΟΠΑΡΑΣΚΕΥΑΣΤΙΚΕΣ ΕΠΙΣΚΕΨΕΙΣ </a:t>
                      </a: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2000" b="1" kern="1200" dirty="0">
                          <a:solidFill>
                            <a:schemeClr val="tx1">
                              <a:lumMod val="75000"/>
                              <a:lumOff val="25000"/>
                            </a:schemeClr>
                          </a:solidFill>
                          <a:latin typeface="Century Gothic" panose="020B0502020202020204" pitchFamily="34" charset="0"/>
                          <a:ea typeface="+mn-ea"/>
                          <a:cs typeface="+mn-cs"/>
                        </a:rPr>
                        <a:t>680 €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2000" b="1" kern="1200" dirty="0">
                          <a:solidFill>
                            <a:schemeClr val="tx1">
                              <a:lumMod val="75000"/>
                              <a:lumOff val="25000"/>
                            </a:schemeClr>
                          </a:solidFill>
                          <a:latin typeface="Century Gothic" panose="020B0502020202020204" pitchFamily="34" charset="0"/>
                          <a:ea typeface="+mn-ea"/>
                          <a:cs typeface="+mn-cs"/>
                        </a:rPr>
                        <a:t>για όλη τη διάρκεια της επίσκεψης</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b="1" kern="1200" dirty="0">
                          <a:solidFill>
                            <a:schemeClr val="tx1">
                              <a:lumMod val="75000"/>
                              <a:lumOff val="25000"/>
                            </a:schemeClr>
                          </a:solidFill>
                          <a:latin typeface="Century Gothic" panose="020B0502020202020204" pitchFamily="34" charset="0"/>
                          <a:ea typeface="+mn-ea"/>
                          <a:cs typeface="+mn-cs"/>
                        </a:rPr>
                        <a:t>(ταξιδιωτικά &amp;</a:t>
                      </a:r>
                      <a:r>
                        <a:rPr lang="el-GR" sz="1400" b="1" kern="1200" baseline="0" dirty="0">
                          <a:solidFill>
                            <a:schemeClr val="tx1">
                              <a:lumMod val="75000"/>
                              <a:lumOff val="25000"/>
                            </a:schemeClr>
                          </a:solidFill>
                          <a:latin typeface="Century Gothic" panose="020B0502020202020204" pitchFamily="34" charset="0"/>
                          <a:ea typeface="+mn-ea"/>
                          <a:cs typeface="+mn-cs"/>
                        </a:rPr>
                        <a:t> έξοδα διαβίωσης)</a:t>
                      </a:r>
                      <a:endParaRPr lang="en-US" sz="14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val="10004"/>
                  </a:ext>
                </a:extLst>
              </a:tr>
              <a:tr h="467999">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kern="1200" dirty="0">
                          <a:solidFill>
                            <a:schemeClr val="tx1">
                              <a:lumMod val="75000"/>
                              <a:lumOff val="25000"/>
                            </a:schemeClr>
                          </a:solidFill>
                          <a:latin typeface="Century Gothic" panose="020B0502020202020204" pitchFamily="34" charset="0"/>
                          <a:ea typeface="+mn-ea"/>
                          <a:cs typeface="+mn-cs"/>
                        </a:rPr>
                        <a:t>Max. </a:t>
                      </a:r>
                      <a:r>
                        <a:rPr lang="el-GR" sz="2000" kern="1200" dirty="0">
                          <a:solidFill>
                            <a:schemeClr val="tx1">
                              <a:lumMod val="75000"/>
                              <a:lumOff val="25000"/>
                            </a:schemeClr>
                          </a:solidFill>
                          <a:latin typeface="Century Gothic" panose="020B0502020202020204" pitchFamily="34" charset="0"/>
                          <a:ea typeface="+mn-ea"/>
                          <a:cs typeface="+mn-cs"/>
                        </a:rPr>
                        <a:t>3 άτομα για κάθε Επίσκεψη </a:t>
                      </a:r>
                      <a:endParaRPr lang="en-US" sz="2000"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tc>
                  <a:txBody>
                    <a:bodyPr/>
                    <a:lstStyle/>
                    <a:p>
                      <a:endParaRPr lang="en-US" dirty="0"/>
                    </a:p>
                  </a:txBody>
                  <a:tcPr marL="87394" marR="87394" marT="45724" marB="45724"/>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E41676CA-8225-4FCF-145D-0C67B15CA06D}"/>
              </a:ext>
            </a:extLst>
          </p:cNvPr>
          <p:cNvSpPr>
            <a:spLocks noGrp="1"/>
          </p:cNvSpPr>
          <p:nvPr>
            <p:ph type="title"/>
          </p:nvPr>
        </p:nvSpPr>
        <p:spPr>
          <a:xfrm>
            <a:off x="395536" y="188640"/>
            <a:ext cx="8229600" cy="634082"/>
          </a:xfrm>
        </p:spPr>
        <p:txBody>
          <a:bodyPr anchor="t">
            <a:normAutofit fontScale="90000"/>
          </a:bodyPr>
          <a:lstStyle/>
          <a:p>
            <a:pPr>
              <a:defRPr/>
            </a:pPr>
            <a:r>
              <a:rPr lang="el-GR" sz="2800" dirty="0">
                <a:solidFill>
                  <a:schemeClr val="accent5">
                    <a:lumMod val="75000"/>
                  </a:schemeClr>
                </a:solidFill>
                <a:latin typeface="Century Gothic" panose="020B0502020202020204" pitchFamily="34" charset="0"/>
              </a:rPr>
              <a:t>Δίδακτρα Σεμιναρίων, Στήριξη Συμπερίληψης για Οργανισμούς, Προπαρασκευαστικές Επισκέψεις</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715567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2386"/>
            <a:ext cx="8229600" cy="778098"/>
          </a:xfrm>
        </p:spPr>
        <p:txBody>
          <a:bodyPr>
            <a:normAutofit/>
          </a:bodyPr>
          <a:lstStyle/>
          <a:p>
            <a:r>
              <a:rPr lang="el-GR" sz="2800" dirty="0">
                <a:solidFill>
                  <a:schemeClr val="accent5">
                    <a:lumMod val="75000"/>
                  </a:schemeClr>
                </a:solidFill>
                <a:latin typeface="Century Gothic" panose="020B0502020202020204" pitchFamily="34" charset="0"/>
              </a:rPr>
              <a:t>Γλωσσική Υποστήριξη</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179512" y="764704"/>
            <a:ext cx="8784976" cy="4680520"/>
          </a:xfrm>
        </p:spPr>
        <p:txBody>
          <a:bodyPr>
            <a:normAutofit/>
          </a:bodyPr>
          <a:lstStyle/>
          <a:p>
            <a:pPr marL="0" indent="0">
              <a:buNone/>
            </a:pPr>
            <a:endParaRPr lang="el-GR" altLang="en-US" sz="1000" dirty="0">
              <a:latin typeface="Century Gothic" panose="020B0502020202020204" pitchFamily="34" charset="0"/>
            </a:endParaRPr>
          </a:p>
          <a:p>
            <a:pPr marL="0" indent="0" algn="just">
              <a:buNone/>
            </a:pPr>
            <a:r>
              <a:rPr lang="el-GR" altLang="en-US" sz="2400" dirty="0">
                <a:latin typeface="Century Gothic" panose="020B0502020202020204" pitchFamily="34" charset="0"/>
              </a:rPr>
              <a:t>Για εκμάθηση γλώσσας για κινητικότητες προσωπικού «</a:t>
            </a:r>
            <a:r>
              <a:rPr lang="en-GB" altLang="en-US" sz="2400" dirty="0">
                <a:latin typeface="Century Gothic" panose="020B0502020202020204" pitchFamily="34" charset="0"/>
              </a:rPr>
              <a:t>job shadowing</a:t>
            </a:r>
            <a:r>
              <a:rPr lang="el-GR" altLang="en-US" sz="2400" dirty="0">
                <a:latin typeface="Century Gothic" panose="020B0502020202020204" pitchFamily="34" charset="0"/>
              </a:rPr>
              <a:t>»</a:t>
            </a:r>
            <a:r>
              <a:rPr lang="en-GB" altLang="en-US" sz="2400" dirty="0">
                <a:latin typeface="Century Gothic" panose="020B0502020202020204" pitchFamily="34" charset="0"/>
              </a:rPr>
              <a:t>, </a:t>
            </a:r>
            <a:r>
              <a:rPr lang="el-GR" altLang="en-US" sz="2400" dirty="0">
                <a:latin typeface="Century Gothic" panose="020B0502020202020204" pitchFamily="34" charset="0"/>
              </a:rPr>
              <a:t>«</a:t>
            </a:r>
            <a:r>
              <a:rPr lang="en-GB" altLang="en-US" sz="2400" dirty="0">
                <a:latin typeface="Century Gothic" panose="020B0502020202020204" pitchFamily="34" charset="0"/>
              </a:rPr>
              <a:t>teaching and training assignments</a:t>
            </a:r>
            <a:r>
              <a:rPr lang="el-GR" altLang="en-US" sz="2400" dirty="0">
                <a:latin typeface="Century Gothic" panose="020B0502020202020204" pitchFamily="34" charset="0"/>
              </a:rPr>
              <a:t>» &amp; μαθησιακές κινητικότητες εκπαιδευομένων</a:t>
            </a:r>
            <a:r>
              <a:rPr lang="en-GB" altLang="en-US" sz="2400" dirty="0">
                <a:latin typeface="Century Gothic" panose="020B0502020202020204" pitchFamily="34" charset="0"/>
              </a:rPr>
              <a:t> </a:t>
            </a:r>
            <a:r>
              <a:rPr lang="el-GR" altLang="en-US" sz="2400" dirty="0">
                <a:latin typeface="Century Gothic" panose="020B0502020202020204" pitchFamily="34" charset="0"/>
              </a:rPr>
              <a:t>«</a:t>
            </a:r>
            <a:r>
              <a:rPr lang="en-GB" altLang="en-US" sz="2400" dirty="0">
                <a:latin typeface="Century Gothic" panose="020B0502020202020204" pitchFamily="34" charset="0"/>
              </a:rPr>
              <a:t>short-term</a:t>
            </a:r>
            <a:r>
              <a:rPr lang="el-GR" altLang="en-US" sz="2400" dirty="0">
                <a:latin typeface="Century Gothic" panose="020B0502020202020204" pitchFamily="34" charset="0"/>
              </a:rPr>
              <a:t>» και</a:t>
            </a:r>
            <a:r>
              <a:rPr lang="en-GB" altLang="en-US" sz="2400" dirty="0">
                <a:latin typeface="Century Gothic" panose="020B0502020202020204" pitchFamily="34" charset="0"/>
              </a:rPr>
              <a:t> </a:t>
            </a:r>
            <a:r>
              <a:rPr lang="el-GR" altLang="en-US" sz="2400" dirty="0">
                <a:latin typeface="Century Gothic" panose="020B0502020202020204" pitchFamily="34" charset="0"/>
              </a:rPr>
              <a:t>«</a:t>
            </a:r>
            <a:r>
              <a:rPr lang="en-GB" altLang="en-US" sz="2400" dirty="0">
                <a:latin typeface="Century Gothic" panose="020B0502020202020204" pitchFamily="34" charset="0"/>
              </a:rPr>
              <a:t>long-term</a:t>
            </a:r>
            <a:r>
              <a:rPr lang="el-GR" altLang="en-US" sz="2400" dirty="0">
                <a:latin typeface="Century Gothic" panose="020B0502020202020204" pitchFamily="34" charset="0"/>
              </a:rPr>
              <a:t>»</a:t>
            </a:r>
            <a:r>
              <a:rPr lang="en-GB" altLang="en-US" sz="2400" dirty="0">
                <a:latin typeface="Century Gothic" panose="020B0502020202020204" pitchFamily="34" charset="0"/>
              </a:rPr>
              <a:t> </a:t>
            </a:r>
            <a:endParaRPr lang="el-GR" altLang="en-US" sz="2400" dirty="0">
              <a:latin typeface="Century Gothic" panose="020B0502020202020204" pitchFamily="34" charset="0"/>
            </a:endParaRPr>
          </a:p>
          <a:p>
            <a:pPr marL="0" indent="0" algn="just">
              <a:buNone/>
            </a:pPr>
            <a:endParaRPr lang="en-US" altLang="en-US" sz="1000" b="1" dirty="0">
              <a:latin typeface="Century Gothic" panose="020B0502020202020204" pitchFamily="34" charset="0"/>
            </a:endParaRPr>
          </a:p>
          <a:p>
            <a:pPr algn="just"/>
            <a:r>
              <a:rPr lang="en-US" altLang="en-US" sz="2400" b="1" dirty="0">
                <a:latin typeface="Century Gothic" panose="020B0502020202020204" pitchFamily="34" charset="0"/>
              </a:rPr>
              <a:t>M</a:t>
            </a:r>
            <a:r>
              <a:rPr lang="el-GR" altLang="en-US" sz="2400" b="1" dirty="0" err="1">
                <a:latin typeface="Century Gothic" panose="020B0502020202020204" pitchFamily="34" charset="0"/>
              </a:rPr>
              <a:t>οναδιαίο</a:t>
            </a:r>
            <a:r>
              <a:rPr lang="el-GR" altLang="en-US" sz="2400" b="1" dirty="0">
                <a:latin typeface="Century Gothic" panose="020B0502020202020204" pitchFamily="34" charset="0"/>
              </a:rPr>
              <a:t> κόστος</a:t>
            </a:r>
            <a:r>
              <a:rPr lang="en-US" altLang="en-US" sz="2400" b="1" dirty="0">
                <a:latin typeface="Century Gothic" panose="020B0502020202020204" pitchFamily="34" charset="0"/>
              </a:rPr>
              <a:t>: </a:t>
            </a:r>
            <a:r>
              <a:rPr lang="el-GR" altLang="en-US" sz="2400" b="1" dirty="0">
                <a:latin typeface="Century Gothic" panose="020B0502020202020204" pitchFamily="34" charset="0"/>
              </a:rPr>
              <a:t>150€</a:t>
            </a:r>
            <a:r>
              <a:rPr lang="en-US" altLang="en-US" sz="2400" b="1" dirty="0">
                <a:latin typeface="Century Gothic" panose="020B0502020202020204" pitchFamily="34" charset="0"/>
              </a:rPr>
              <a:t> </a:t>
            </a:r>
            <a:r>
              <a:rPr lang="el-GR" altLang="en-US" sz="2400" b="1" dirty="0">
                <a:latin typeface="Century Gothic" panose="020B0502020202020204" pitchFamily="34" charset="0"/>
              </a:rPr>
              <a:t>ανά </a:t>
            </a:r>
            <a:r>
              <a:rPr lang="el-GR" altLang="en-US" sz="2400" b="1" dirty="0" err="1">
                <a:latin typeface="Century Gothic" panose="020B0502020202020204" pitchFamily="34" charset="0"/>
              </a:rPr>
              <a:t>άτομ</a:t>
            </a:r>
            <a:r>
              <a:rPr lang="en-US" altLang="en-US" sz="2400" b="1" dirty="0">
                <a:latin typeface="Century Gothic" panose="020B0502020202020204" pitchFamily="34" charset="0"/>
              </a:rPr>
              <a:t>o </a:t>
            </a:r>
            <a:r>
              <a:rPr lang="el-GR" altLang="en-US" sz="2400" dirty="0">
                <a:latin typeface="Century Gothic" panose="020B0502020202020204" pitchFamily="34" charset="0"/>
              </a:rPr>
              <a:t>για τις γλώσσες που δεν προσφέρονται στην πλατφόρμα    </a:t>
            </a:r>
          </a:p>
          <a:p>
            <a:pPr marL="0" indent="0" algn="just">
              <a:buNone/>
            </a:pPr>
            <a:endParaRPr lang="en-US" altLang="en-US" sz="2400" dirty="0">
              <a:latin typeface="Century Gothic" panose="020B0502020202020204" pitchFamily="34" charset="0"/>
            </a:endParaRPr>
          </a:p>
          <a:p>
            <a:pPr algn="just"/>
            <a:r>
              <a:rPr lang="el-GR" altLang="en-US" sz="2400" b="1" dirty="0">
                <a:latin typeface="Century Gothic" panose="020B0502020202020204" pitchFamily="34" charset="0"/>
              </a:rPr>
              <a:t>Επιπλέον 150€</a:t>
            </a:r>
            <a:r>
              <a:rPr lang="en-US" altLang="en-US" sz="2400" b="1" dirty="0">
                <a:latin typeface="Century Gothic" panose="020B0502020202020204" pitchFamily="34" charset="0"/>
              </a:rPr>
              <a:t> </a:t>
            </a:r>
            <a:r>
              <a:rPr lang="el-GR" altLang="en-US" sz="2400" b="1" dirty="0">
                <a:latin typeface="Century Gothic" panose="020B0502020202020204" pitchFamily="34" charset="0"/>
              </a:rPr>
              <a:t>ανά </a:t>
            </a:r>
            <a:r>
              <a:rPr lang="el-GR" altLang="en-US" sz="2400" b="1" dirty="0" err="1">
                <a:latin typeface="Century Gothic" panose="020B0502020202020204" pitchFamily="34" charset="0"/>
              </a:rPr>
              <a:t>άτομ</a:t>
            </a:r>
            <a:r>
              <a:rPr lang="en-US" altLang="en-US" sz="2400" b="1" dirty="0">
                <a:latin typeface="Century Gothic" panose="020B0502020202020204" pitchFamily="34" charset="0"/>
              </a:rPr>
              <a:t>o</a:t>
            </a:r>
            <a:r>
              <a:rPr lang="el-GR" altLang="en-US" sz="2400" b="1" dirty="0">
                <a:latin typeface="Century Gothic" panose="020B0502020202020204" pitchFamily="34" charset="0"/>
              </a:rPr>
              <a:t> </a:t>
            </a:r>
            <a:r>
              <a:rPr lang="el-GR" altLang="en-US" sz="2400" dirty="0">
                <a:latin typeface="Century Gothic" panose="020B0502020202020204" pitchFamily="34" charset="0"/>
              </a:rPr>
              <a:t>για</a:t>
            </a:r>
            <a:r>
              <a:rPr lang="el-GR" altLang="en-US" sz="2400" b="1" dirty="0">
                <a:latin typeface="Century Gothic" panose="020B0502020202020204" pitchFamily="34" charset="0"/>
              </a:rPr>
              <a:t> </a:t>
            </a:r>
            <a:r>
              <a:rPr lang="el-GR" altLang="en-US" sz="2400" dirty="0">
                <a:latin typeface="Century Gothic" panose="020B0502020202020204" pitchFamily="34" charset="0"/>
              </a:rPr>
              <a:t>τους εκπαιδευόμενους</a:t>
            </a:r>
            <a:r>
              <a:rPr lang="en-US" altLang="en-US" sz="2400" dirty="0">
                <a:latin typeface="Century Gothic" panose="020B0502020202020204" pitchFamily="34" charset="0"/>
              </a:rPr>
              <a:t> </a:t>
            </a:r>
            <a:r>
              <a:rPr lang="el-GR" altLang="en-US" sz="2400" dirty="0">
                <a:latin typeface="Century Gothic" panose="020B0502020202020204" pitchFamily="34" charset="0"/>
              </a:rPr>
              <a:t>σε μεγάλης διάρκειας κινητικότητες (</a:t>
            </a:r>
            <a:r>
              <a:rPr lang="en-US" altLang="en-US" sz="2400" dirty="0">
                <a:latin typeface="Century Gothic" panose="020B0502020202020204" pitchFamily="34" charset="0"/>
              </a:rPr>
              <a:t>Long term mobility of pupils/learners)</a:t>
            </a:r>
          </a:p>
          <a:p>
            <a:pPr marL="0" indent="0">
              <a:buNone/>
            </a:pPr>
            <a:endParaRPr lang="el-GR" altLang="en-US" sz="2000" dirty="0">
              <a:latin typeface="Century Gothic" panose="020B0502020202020204" pitchFamily="34" charset="0"/>
            </a:endParaRPr>
          </a:p>
          <a:p>
            <a:pPr algn="just">
              <a:defRPr/>
            </a:pPr>
            <a:endParaRPr lang="el-GR" altLang="en-US" sz="2400" dirty="0">
              <a:latin typeface="Century Gothic" panose="020B0502020202020204" pitchFamily="34" charset="0"/>
            </a:endParaRPr>
          </a:p>
          <a:p>
            <a:pPr marL="0" indent="0">
              <a:buNone/>
            </a:pPr>
            <a:endParaRPr lang="en-GB" dirty="0"/>
          </a:p>
        </p:txBody>
      </p:sp>
    </p:spTree>
    <p:extLst>
      <p:ext uri="{BB962C8B-B14F-4D97-AF65-F5344CB8AC3E}">
        <p14:creationId xmlns:p14="http://schemas.microsoft.com/office/powerpoint/2010/main" val="107690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normAutofit/>
          </a:bodyPr>
          <a:lstStyle/>
          <a:p>
            <a:r>
              <a:rPr lang="el-GR" sz="2800" dirty="0">
                <a:solidFill>
                  <a:schemeClr val="accent5">
                    <a:lumMod val="75000"/>
                  </a:schemeClr>
                </a:solidFill>
                <a:latin typeface="Century Gothic" panose="020B0502020202020204" pitchFamily="34" charset="0"/>
              </a:rPr>
              <a:t>ΓΛΩΣΣΙΚΗ ΥΠΟΣΤΗΡΙΞΗ -</a:t>
            </a:r>
            <a:r>
              <a:rPr lang="en-US" sz="2800" dirty="0">
                <a:solidFill>
                  <a:schemeClr val="accent5">
                    <a:lumMod val="75000"/>
                  </a:schemeClr>
                </a:solidFill>
                <a:latin typeface="Century Gothic" panose="020B0502020202020204" pitchFamily="34" charset="0"/>
              </a:rPr>
              <a:t> OLS</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251520" y="980728"/>
            <a:ext cx="8640960" cy="4680520"/>
          </a:xfrm>
        </p:spPr>
        <p:txBody>
          <a:bodyPr>
            <a:normAutofit/>
          </a:bodyPr>
          <a:lstStyle/>
          <a:p>
            <a:pPr marL="0" indent="0" algn="just">
              <a:buNone/>
              <a:defRPr/>
            </a:pPr>
            <a:endParaRPr lang="el-GR" altLang="en-US" sz="2400" dirty="0">
              <a:latin typeface="Century Gothic" panose="020B0502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Αποτελεί εργαλείο του Προγράμματος για την εκμάθηση γλωσσών</a:t>
            </a:r>
            <a:endParaRPr lang="el-GR" sz="1800" b="1" dirty="0">
              <a:solidFill>
                <a:prstClr val="black">
                  <a:lumMod val="75000"/>
                  <a:lumOff val="25000"/>
                </a:prstClr>
              </a:solidFill>
              <a:latin typeface="Verdana" panose="020B060403050404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Η πρόσβαση γίνεται μέσω του </a:t>
            </a: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hlinkClick r:id="rId3"/>
              </a:rPr>
              <a:t>Ε</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hlinkClick r:id="rId3"/>
              </a:rPr>
              <a:t>U Academy</a:t>
            </a: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A</a:t>
            </a:r>
            <a:r>
              <a:rPr kumimoji="0" lang="el-GR" sz="1800" b="0" i="0" u="none" strike="noStrike" kern="1200" cap="none" spc="0" normalizeH="0" baseline="0" noProof="0" dirty="0" err="1">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παιτείται</a:t>
            </a: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 </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EU Login Account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Δυνατότητα Αξιολόγησης του συμμετέχοντα </a:t>
            </a:r>
            <a:r>
              <a:rPr lang="el-GR" sz="1800" dirty="0">
                <a:solidFill>
                  <a:prstClr val="black">
                    <a:lumMod val="75000"/>
                    <a:lumOff val="25000"/>
                  </a:prstClr>
                </a:solidFill>
                <a:latin typeface="Verdana" panose="020B0604030504040204" pitchFamily="34" charset="0"/>
                <a:ea typeface="Verdana" panose="020B0604030504040204" pitchFamily="34" charset="0"/>
                <a:cs typeface="Calibri" panose="020F0502020204030204" pitchFamily="34" charset="0"/>
              </a:rPr>
              <a:t>στη </a:t>
            </a: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γλώσσα που τον αφορά</a:t>
            </a:r>
            <a:endPar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hlinkClick r:id="rId4"/>
              </a:rPr>
              <a:t>Helpdesk</a:t>
            </a:r>
            <a:endPar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B95E8A1D-AA64-9153-D560-71ED9A6FF9FC}"/>
              </a:ext>
            </a:extLst>
          </p:cNvPr>
          <p:cNvPicPr>
            <a:picLocks noChangeAspect="1"/>
          </p:cNvPicPr>
          <p:nvPr/>
        </p:nvPicPr>
        <p:blipFill rotWithShape="1">
          <a:blip r:embed="rId5"/>
          <a:srcRect l="1411" t="2763" r="1908"/>
          <a:stretch/>
        </p:blipFill>
        <p:spPr>
          <a:xfrm>
            <a:off x="2342819" y="4221088"/>
            <a:ext cx="4335033" cy="2228066"/>
          </a:xfrm>
          <a:prstGeom prst="rect">
            <a:avLst/>
          </a:prstGeom>
        </p:spPr>
      </p:pic>
    </p:spTree>
    <p:extLst>
      <p:ext uri="{BB962C8B-B14F-4D97-AF65-F5344CB8AC3E}">
        <p14:creationId xmlns:p14="http://schemas.microsoft.com/office/powerpoint/2010/main" val="2316309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850106"/>
          </a:xfrm>
        </p:spPr>
        <p:txBody>
          <a:bodyPr>
            <a:noAutofit/>
          </a:bodyPr>
          <a:lstStyle/>
          <a:p>
            <a:pPr>
              <a:defRPr/>
            </a:pPr>
            <a:r>
              <a:rPr lang="el-GR" sz="2600" dirty="0">
                <a:solidFill>
                  <a:schemeClr val="accent5">
                    <a:lumMod val="75000"/>
                  </a:schemeClr>
                </a:solidFill>
                <a:latin typeface="Century Gothic" panose="020B0502020202020204" pitchFamily="34" charset="0"/>
              </a:rPr>
              <a:t>Στήριξη Συμμετεχόντων με Λιγότερες Ευκαιρίες, Έκτακτες Δαπάνες</a:t>
            </a:r>
            <a:endParaRPr lang="en-GB" sz="2600" dirty="0">
              <a:solidFill>
                <a:schemeClr val="accent5">
                  <a:lumMod val="75000"/>
                </a:schemeClr>
              </a:solidFill>
              <a:latin typeface="Century Gothic" panose="020B0502020202020204" pitchFamily="34" charset="0"/>
            </a:endParaRPr>
          </a:p>
        </p:txBody>
      </p:sp>
      <p:sp>
        <p:nvSpPr>
          <p:cNvPr id="20483" name="Content Placeholder 2"/>
          <p:cNvSpPr>
            <a:spLocks noGrp="1"/>
          </p:cNvSpPr>
          <p:nvPr>
            <p:ph idx="4294967295"/>
          </p:nvPr>
        </p:nvSpPr>
        <p:spPr bwMode="auto">
          <a:xfrm>
            <a:off x="4016792" y="1311860"/>
            <a:ext cx="4954855" cy="50405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just">
              <a:buNone/>
              <a:defRPr/>
            </a:pPr>
            <a:endParaRPr lang="el-GR" altLang="en-US" sz="2100" b="1" dirty="0">
              <a:latin typeface="Century Gothic" panose="020B0502020202020204" pitchFamily="34" charset="0"/>
            </a:endParaRPr>
          </a:p>
          <a:p>
            <a:pPr marL="0" indent="0" algn="just">
              <a:buNone/>
              <a:defRPr/>
            </a:pP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τα τυπικά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ή/και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διαβίωσης</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buFontTx/>
              <a:buNone/>
              <a:defRPr/>
            </a:pPr>
            <a:endParaRPr lang="el-GR" altLang="en-US" sz="2400" b="1" dirty="0">
              <a:solidFill>
                <a:schemeClr val="tx1">
                  <a:lumMod val="75000"/>
                  <a:lumOff val="25000"/>
                </a:schemeClr>
              </a:solidFill>
            </a:endParaRPr>
          </a:p>
        </p:txBody>
      </p:sp>
      <p:grpSp>
        <p:nvGrpSpPr>
          <p:cNvPr id="9" name="Group 8">
            <a:extLst>
              <a:ext uri="{FF2B5EF4-FFF2-40B4-BE49-F238E27FC236}">
                <a16:creationId xmlns:a16="http://schemas.microsoft.com/office/drawing/2014/main" id="{64333373-F5A5-1322-A0AC-E340B8E2C76B}"/>
              </a:ext>
            </a:extLst>
          </p:cNvPr>
          <p:cNvGrpSpPr/>
          <p:nvPr/>
        </p:nvGrpSpPr>
        <p:grpSpPr>
          <a:xfrm>
            <a:off x="0" y="1399106"/>
            <a:ext cx="8926670" cy="1635493"/>
            <a:chOff x="369876" y="1737896"/>
            <a:chExt cx="11534608" cy="1973903"/>
          </a:xfrm>
        </p:grpSpPr>
        <p:sp>
          <p:nvSpPr>
            <p:cNvPr id="10" name="Rectangle 9">
              <a:extLst>
                <a:ext uri="{FF2B5EF4-FFF2-40B4-BE49-F238E27FC236}">
                  <a16:creationId xmlns:a16="http://schemas.microsoft.com/office/drawing/2014/main" id="{C1977A59-FB77-965E-3332-533FA8381229}"/>
                </a:ext>
              </a:extLst>
            </p:cNvPr>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92CAB2FD-14DB-0E71-F174-FC4278EA6F59}"/>
                </a:ext>
              </a:extLst>
            </p:cNvPr>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FF978B-91C8-3C64-4A13-4D4B03CF2B37}"/>
                </a:ext>
              </a:extLst>
            </p:cNvPr>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EFF21C6-BA6F-208B-D01A-3012EFA4DD38}"/>
              </a:ext>
            </a:extLst>
          </p:cNvPr>
          <p:cNvGrpSpPr/>
          <p:nvPr/>
        </p:nvGrpSpPr>
        <p:grpSpPr>
          <a:xfrm>
            <a:off x="0" y="3135309"/>
            <a:ext cx="8918856" cy="2167683"/>
            <a:chOff x="369876" y="4250623"/>
            <a:chExt cx="11552192" cy="1598390"/>
          </a:xfrm>
        </p:grpSpPr>
        <p:sp>
          <p:nvSpPr>
            <p:cNvPr id="14" name="Rectangle 13">
              <a:extLst>
                <a:ext uri="{FF2B5EF4-FFF2-40B4-BE49-F238E27FC236}">
                  <a16:creationId xmlns:a16="http://schemas.microsoft.com/office/drawing/2014/main" id="{2E257FD9-4E86-C822-4A8D-C6357E422146}"/>
                </a:ext>
              </a:extLst>
            </p:cNvPr>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5987625-2D5A-D1D3-4241-6EE3F0D700CB}"/>
                </a:ext>
              </a:extLst>
            </p:cNvPr>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64BA4-AEA7-C8FE-4E3D-8DFA435FFE5B}"/>
                </a:ext>
              </a:extLst>
            </p:cNvPr>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7E9BD5E3-29AC-4492-269B-317580095F28}"/>
              </a:ext>
            </a:extLst>
          </p:cNvPr>
          <p:cNvSpPr txBox="1"/>
          <p:nvPr/>
        </p:nvSpPr>
        <p:spPr>
          <a:xfrm>
            <a:off x="4007294" y="3147306"/>
            <a:ext cx="4911562"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 </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0" name="TextBox 19">
            <a:extLst>
              <a:ext uri="{FF2B5EF4-FFF2-40B4-BE49-F238E27FC236}">
                <a16:creationId xmlns:a16="http://schemas.microsoft.com/office/drawing/2014/main" id="{091166F4-1926-22D6-4EE7-CB9466E04210}"/>
              </a:ext>
            </a:extLst>
          </p:cNvPr>
          <p:cNvSpPr txBox="1"/>
          <p:nvPr/>
        </p:nvSpPr>
        <p:spPr>
          <a:xfrm>
            <a:off x="1835696" y="5486678"/>
            <a:ext cx="580171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Στρατηγική του ΙΔΕΠ Διά Βίου Μάθησης για την ένταξη και την πολυμορφία στο πλαίσιο του </a:t>
            </a:r>
            <a:r>
              <a:rPr kumimoji="0" lang="el-GR" sz="1800" b="1" i="0" u="none" strike="noStrike" kern="1200" cap="none" spc="0" normalizeH="0" baseline="0" noProof="0" dirty="0" err="1">
                <a:ln>
                  <a:noFill/>
                </a:ln>
                <a:solidFill>
                  <a:prstClr val="white"/>
                </a:solidFill>
                <a:effectLst/>
                <a:uLnTx/>
                <a:uFillTx/>
                <a:latin typeface="Calibri" panose="020F0502020204030204"/>
                <a:ea typeface="+mn-ea"/>
                <a:cs typeface="+mn-cs"/>
                <a:hlinkClick r:id="rId3"/>
              </a:rPr>
              <a:t>Erasmus</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31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763000" cy="1143000"/>
          </a:xfrm>
        </p:spPr>
        <p:txBody>
          <a:bodyPr>
            <a:noAutofit/>
          </a:bodyPr>
          <a:lstStyle/>
          <a:p>
            <a:r>
              <a:rPr lang="el-GR" sz="2800" dirty="0">
                <a:solidFill>
                  <a:schemeClr val="accent5">
                    <a:lumMod val="75000"/>
                  </a:schemeClr>
                </a:solidFill>
                <a:latin typeface="Century Gothic" panose="020B0502020202020204" pitchFamily="34" charset="0"/>
              </a:rPr>
              <a:t>ΚΑΤΑΛΗΚΤΙΚΗ ΗΜΕΡΟΜΗΝΙΑ</a:t>
            </a:r>
            <a:br>
              <a:rPr lang="en-GB" sz="2800" dirty="0">
                <a:solidFill>
                  <a:schemeClr val="accent5">
                    <a:lumMod val="75000"/>
                  </a:schemeClr>
                </a:solidFill>
                <a:latin typeface="Century Gothic" panose="020B0502020202020204" pitchFamily="34" charset="0"/>
              </a:rPr>
            </a:br>
            <a:r>
              <a:rPr lang="el-GR" sz="2800" dirty="0">
                <a:solidFill>
                  <a:schemeClr val="accent5">
                    <a:lumMod val="75000"/>
                  </a:schemeClr>
                </a:solidFill>
                <a:latin typeface="Century Gothic" panose="020B0502020202020204" pitchFamily="34" charset="0"/>
              </a:rPr>
              <a:t>ΥΠΟΒΟΛΗΣ ΑΙΤΗΣΗΣ </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0" y="1600201"/>
            <a:ext cx="9144000" cy="4493095"/>
          </a:xfrm>
          <a:solidFill>
            <a:schemeClr val="bg1">
              <a:lumMod val="95000"/>
            </a:schemeClr>
          </a:solidFill>
        </p:spPr>
        <p:txBody>
          <a:bodyPr/>
          <a:lstStyle/>
          <a:p>
            <a:pPr marL="0" lvl="0" indent="0" algn="ctr">
              <a:buNone/>
            </a:pPr>
            <a:endParaRPr lang="el-GR" altLang="en-US" sz="2800" b="1" dirty="0">
              <a:solidFill>
                <a:schemeClr val="accent5"/>
              </a:solidFill>
              <a:latin typeface="Century Gothic" panose="020B0502020202020204" pitchFamily="34" charset="0"/>
            </a:endParaRPr>
          </a:p>
          <a:p>
            <a:pPr marL="0" lvl="0" indent="0" algn="ctr">
              <a:buNone/>
            </a:pPr>
            <a:r>
              <a:rPr lang="en-US" altLang="en-US" sz="2800" b="1" dirty="0">
                <a:solidFill>
                  <a:srgbClr val="FF0000"/>
                </a:solidFill>
                <a:latin typeface="Century Gothic" panose="020B0502020202020204" pitchFamily="34" charset="0"/>
              </a:rPr>
              <a:t>19</a:t>
            </a:r>
            <a:r>
              <a:rPr lang="el-GR" altLang="en-US" sz="2800" b="1" dirty="0">
                <a:solidFill>
                  <a:srgbClr val="FF0000"/>
                </a:solidFill>
                <a:latin typeface="Century Gothic" panose="020B0502020202020204" pitchFamily="34" charset="0"/>
              </a:rPr>
              <a:t>/</a:t>
            </a:r>
            <a:r>
              <a:rPr lang="en-US" altLang="en-US" sz="2800" b="1" dirty="0">
                <a:solidFill>
                  <a:srgbClr val="FF0000"/>
                </a:solidFill>
                <a:latin typeface="Century Gothic" panose="020B0502020202020204" pitchFamily="34" charset="0"/>
              </a:rPr>
              <a:t>0</a:t>
            </a:r>
            <a:r>
              <a:rPr lang="el-GR" altLang="en-US" sz="2800" b="1" dirty="0">
                <a:solidFill>
                  <a:srgbClr val="FF0000"/>
                </a:solidFill>
                <a:latin typeface="Century Gothic" panose="020B0502020202020204" pitchFamily="34" charset="0"/>
              </a:rPr>
              <a:t>2</a:t>
            </a:r>
            <a:r>
              <a:rPr lang="en-US" altLang="en-US" sz="2800" b="1" dirty="0">
                <a:solidFill>
                  <a:srgbClr val="FF0000"/>
                </a:solidFill>
                <a:latin typeface="Century Gothic" panose="020B0502020202020204" pitchFamily="34" charset="0"/>
              </a:rPr>
              <a:t>/</a:t>
            </a:r>
            <a:r>
              <a:rPr lang="el-GR" altLang="en-US" sz="2800" b="1" dirty="0">
                <a:solidFill>
                  <a:srgbClr val="FF0000"/>
                </a:solidFill>
                <a:latin typeface="Century Gothic" panose="020B0502020202020204" pitchFamily="34" charset="0"/>
              </a:rPr>
              <a:t>20</a:t>
            </a:r>
            <a:r>
              <a:rPr lang="en-US" altLang="en-US" sz="2800" b="1" dirty="0">
                <a:solidFill>
                  <a:srgbClr val="FF0000"/>
                </a:solidFill>
                <a:latin typeface="Century Gothic" panose="020B0502020202020204" pitchFamily="34" charset="0"/>
              </a:rPr>
              <a:t>2</a:t>
            </a:r>
            <a:r>
              <a:rPr lang="en-GB" altLang="en-US" sz="2800" b="1" dirty="0">
                <a:solidFill>
                  <a:srgbClr val="FF0000"/>
                </a:solidFill>
                <a:latin typeface="Century Gothic" panose="020B0502020202020204" pitchFamily="34" charset="0"/>
              </a:rPr>
              <a:t>5</a:t>
            </a:r>
            <a:endParaRPr lang="el-GR" altLang="en-US" sz="2800" b="1" dirty="0">
              <a:solidFill>
                <a:srgbClr val="FF0000"/>
              </a:solidFill>
              <a:latin typeface="Century Gothic" panose="020B0502020202020204" pitchFamily="34" charset="0"/>
            </a:endParaRPr>
          </a:p>
          <a:p>
            <a:pPr marL="0" lvl="0" indent="0" algn="ctr">
              <a:buNone/>
            </a:pPr>
            <a:r>
              <a:rPr lang="el-GR" altLang="en-US" sz="2800" b="1" dirty="0">
                <a:solidFill>
                  <a:srgbClr val="FF0000"/>
                </a:solidFill>
                <a:latin typeface="Century Gothic" panose="020B0502020202020204" pitchFamily="34" charset="0"/>
              </a:rPr>
              <a:t>1</a:t>
            </a:r>
            <a:r>
              <a:rPr lang="en-GB" altLang="en-US" sz="2800" b="1" dirty="0">
                <a:solidFill>
                  <a:srgbClr val="FF0000"/>
                </a:solidFill>
                <a:latin typeface="Century Gothic" panose="020B0502020202020204" pitchFamily="34" charset="0"/>
              </a:rPr>
              <a:t>3</a:t>
            </a:r>
            <a:r>
              <a:rPr lang="en-US" altLang="en-US" sz="2800" b="1" dirty="0">
                <a:solidFill>
                  <a:srgbClr val="FF0000"/>
                </a:solidFill>
                <a:latin typeface="Century Gothic" panose="020B0502020202020204" pitchFamily="34" charset="0"/>
              </a:rPr>
              <a:t>:</a:t>
            </a:r>
            <a:r>
              <a:rPr lang="el-GR" altLang="en-US" sz="2800" b="1" dirty="0">
                <a:solidFill>
                  <a:srgbClr val="FF0000"/>
                </a:solidFill>
                <a:latin typeface="Century Gothic" panose="020B0502020202020204" pitchFamily="34" charset="0"/>
              </a:rPr>
              <a:t>00 ώρα Κύπρου </a:t>
            </a:r>
            <a:endParaRPr lang="en-GB" altLang="en-US" sz="2800" b="1" dirty="0">
              <a:solidFill>
                <a:srgbClr val="FF0000"/>
              </a:solidFill>
              <a:latin typeface="Century Gothic" panose="020B0502020202020204" pitchFamily="34" charset="0"/>
            </a:endParaRPr>
          </a:p>
          <a:p>
            <a:pPr marL="0" lvl="0" indent="0" algn="ctr">
              <a:buNone/>
            </a:pPr>
            <a:endParaRPr lang="el-GR" altLang="en-US" sz="2800" b="1" dirty="0">
              <a:solidFill>
                <a:schemeClr val="tx1"/>
              </a:solidFill>
              <a:latin typeface="Century Gothic" panose="020B0502020202020204" pitchFamily="34" charset="0"/>
            </a:endParaRPr>
          </a:p>
          <a:p>
            <a:pPr marL="0" lvl="1" indent="0" algn="ctr">
              <a:buFontTx/>
              <a:buNone/>
              <a:defRPr/>
            </a:pPr>
            <a:r>
              <a:rPr lang="el-GR" altLang="en-US" b="1" dirty="0">
                <a:solidFill>
                  <a:schemeClr val="tx1"/>
                </a:solidFill>
                <a:latin typeface="Century Gothic" panose="020B0502020202020204" pitchFamily="34" charset="0"/>
              </a:rPr>
              <a:t>Ημερομηνία έναρξης σχεδίων: </a:t>
            </a:r>
            <a:endParaRPr lang="en-GB" altLang="en-US" b="1" dirty="0">
              <a:solidFill>
                <a:schemeClr val="tx1"/>
              </a:solidFill>
              <a:latin typeface="Century Gothic" panose="020B0502020202020204" pitchFamily="34" charset="0"/>
            </a:endParaRPr>
          </a:p>
          <a:p>
            <a:pPr marL="0" lvl="1" indent="0" algn="ctr">
              <a:buFontTx/>
              <a:buNone/>
              <a:defRPr/>
            </a:pPr>
            <a:r>
              <a:rPr lang="en-GB" altLang="en-US" dirty="0">
                <a:solidFill>
                  <a:schemeClr val="tx1"/>
                </a:solidFill>
                <a:latin typeface="Century Gothic" panose="020B0502020202020204" pitchFamily="34" charset="0"/>
              </a:rPr>
              <a:t>1</a:t>
            </a:r>
            <a:r>
              <a:rPr lang="el-GR" altLang="en-US" baseline="30000" dirty="0">
                <a:solidFill>
                  <a:schemeClr val="tx1"/>
                </a:solidFill>
                <a:latin typeface="Century Gothic" panose="020B0502020202020204" pitchFamily="34" charset="0"/>
              </a:rPr>
              <a:t>η</a:t>
            </a:r>
            <a:r>
              <a:rPr lang="el-GR" altLang="en-US" dirty="0">
                <a:solidFill>
                  <a:schemeClr val="tx1"/>
                </a:solidFill>
                <a:latin typeface="Century Gothic" panose="020B0502020202020204" pitchFamily="34" charset="0"/>
              </a:rPr>
              <a:t> Ιουνίου –</a:t>
            </a:r>
            <a:r>
              <a:rPr lang="en-GB" altLang="en-US" dirty="0">
                <a:solidFill>
                  <a:schemeClr val="tx1"/>
                </a:solidFill>
                <a:latin typeface="Century Gothic" panose="020B0502020202020204" pitchFamily="34" charset="0"/>
              </a:rPr>
              <a:t> </a:t>
            </a:r>
            <a:r>
              <a:rPr lang="el-GR" altLang="en-US" dirty="0">
                <a:solidFill>
                  <a:schemeClr val="tx1"/>
                </a:solidFill>
                <a:latin typeface="Century Gothic" panose="020B0502020202020204" pitchFamily="34" charset="0"/>
              </a:rPr>
              <a:t>31</a:t>
            </a:r>
            <a:r>
              <a:rPr lang="el-GR" altLang="en-US" baseline="30000" dirty="0">
                <a:solidFill>
                  <a:schemeClr val="tx1"/>
                </a:solidFill>
                <a:latin typeface="Century Gothic" panose="020B0502020202020204" pitchFamily="34" charset="0"/>
              </a:rPr>
              <a:t>η</a:t>
            </a:r>
            <a:r>
              <a:rPr lang="el-GR" altLang="en-US" dirty="0">
                <a:solidFill>
                  <a:schemeClr val="tx1"/>
                </a:solidFill>
                <a:latin typeface="Century Gothic" panose="020B0502020202020204" pitchFamily="34" charset="0"/>
              </a:rPr>
              <a:t> Δεκεμβρίου 20</a:t>
            </a:r>
            <a:r>
              <a:rPr lang="en-US" altLang="en-US" dirty="0">
                <a:solidFill>
                  <a:schemeClr val="tx1"/>
                </a:solidFill>
                <a:latin typeface="Century Gothic" panose="020B0502020202020204" pitchFamily="34" charset="0"/>
              </a:rPr>
              <a:t>2</a:t>
            </a:r>
            <a:r>
              <a:rPr lang="en-GB" altLang="en-US" dirty="0">
                <a:solidFill>
                  <a:schemeClr val="tx1"/>
                </a:solidFill>
                <a:latin typeface="Century Gothic" panose="020B0502020202020204" pitchFamily="34" charset="0"/>
              </a:rPr>
              <a:t>5</a:t>
            </a:r>
            <a:endParaRPr lang="el-GR" altLang="en-US" dirty="0">
              <a:solidFill>
                <a:schemeClr val="tx1"/>
              </a:solidFill>
              <a:latin typeface="Century Gothic" panose="020B0502020202020204" pitchFamily="34" charset="0"/>
            </a:endParaRPr>
          </a:p>
          <a:p>
            <a:pPr marL="0" lvl="0" indent="0" algn="ctr">
              <a:buNone/>
            </a:pPr>
            <a:endParaRPr lang="en-US" altLang="en-US" sz="4400" b="1" dirty="0">
              <a:solidFill>
                <a:schemeClr val="accent5">
                  <a:lumMod val="50000"/>
                </a:schemeClr>
              </a:solidFill>
            </a:endParaRPr>
          </a:p>
          <a:p>
            <a:endParaRPr lang="en-US" dirty="0">
              <a:solidFill>
                <a:schemeClr val="accent5">
                  <a:lumMod val="50000"/>
                </a:schemeClr>
              </a:solidFill>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85744C23-9803-4354-A6B7-06E492893AD0}" type="slidenum">
              <a:rPr lang="el-GR" altLang="en-US" smtClean="0"/>
              <a:pPr/>
              <a:t>37</a:t>
            </a:fld>
            <a:endParaRPr lang="el-GR" altLang="en-US"/>
          </a:p>
        </p:txBody>
      </p:sp>
      <p:pic>
        <p:nvPicPr>
          <p:cNvPr id="3074" name="Picture 2" descr="\\nicfilesrv\LLP_Users\Shared Documnets\5.COMMUNICATION\3.logo\FINAL\idep_transparent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216" y="4509120"/>
            <a:ext cx="1811784" cy="15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30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5746650"/>
          </a:xfrm>
        </p:spPr>
        <p:txBody>
          <a:bodyPr>
            <a:normAutofit/>
          </a:bodyPr>
          <a:lstStyle/>
          <a:p>
            <a:br>
              <a:rPr lang="el-GR" sz="2800" dirty="0">
                <a:solidFill>
                  <a:schemeClr val="tx1"/>
                </a:solidFill>
                <a:latin typeface="Century Gothic" panose="020B0502020202020204" pitchFamily="34" charset="0"/>
              </a:rPr>
            </a:br>
            <a:br>
              <a:rPr lang="el-GR" sz="2800" dirty="0">
                <a:solidFill>
                  <a:schemeClr val="tx1"/>
                </a:solidFill>
                <a:latin typeface="Century Gothic" panose="020B0502020202020204" pitchFamily="34" charset="0"/>
              </a:rPr>
            </a:br>
            <a:r>
              <a:rPr lang="en-GB" sz="2800" dirty="0">
                <a:solidFill>
                  <a:schemeClr val="tx1"/>
                </a:solidFill>
                <a:latin typeface="Century Gothic" panose="020B0502020202020204" pitchFamily="34" charset="0"/>
              </a:rPr>
              <a:t>T</a:t>
            </a:r>
            <a:r>
              <a:rPr lang="en-US" sz="2800" dirty="0">
                <a:solidFill>
                  <a:schemeClr val="tx1"/>
                </a:solidFill>
                <a:latin typeface="Century Gothic" panose="020B0502020202020204" pitchFamily="34" charset="0"/>
              </a:rPr>
              <a:t>A </a:t>
            </a:r>
            <a:r>
              <a:rPr lang="el-GR" sz="2800" dirty="0">
                <a:solidFill>
                  <a:schemeClr val="tx1"/>
                </a:solidFill>
                <a:latin typeface="Century Gothic" panose="020B0502020202020204" pitchFamily="34" charset="0"/>
              </a:rPr>
              <a:t>ΜΕΡΗ ΤΗΣ ΑΙΤΗΣΗΣ</a:t>
            </a:r>
            <a:br>
              <a:rPr lang="el-GR" sz="2800" dirty="0">
                <a:solidFill>
                  <a:schemeClr val="tx1"/>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r>
              <a:rPr lang="el-GR" sz="2800" b="0" dirty="0">
                <a:solidFill>
                  <a:schemeClr val="bg1">
                    <a:lumMod val="50000"/>
                  </a:schemeClr>
                </a:solidFill>
                <a:latin typeface="Century Gothic" panose="020B0502020202020204" pitchFamily="34" charset="0"/>
              </a:rPr>
              <a:t>Συμπλήρωση Πεδίων &amp; Προϋπολογισμός</a:t>
            </a: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575603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90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ΒΑΣΙΚΕΣ ΠΛΗΡΟΦΟΡΙΕΣ ΓΙΑ ΤΗΝ ΑΙΤΗΣΗ</a:t>
            </a:r>
            <a:endParaRPr lang="en-GB" sz="2800" dirty="0">
              <a:solidFill>
                <a:schemeClr val="accent5">
                  <a:lumMod val="75000"/>
                </a:schemeClr>
              </a:solidFill>
              <a:latin typeface="Century Gothic" panose="020B0502020202020204" pitchFamily="34" charset="0"/>
            </a:endParaRPr>
          </a:p>
        </p:txBody>
      </p:sp>
      <p:sp>
        <p:nvSpPr>
          <p:cNvPr id="31747" name="Content Placeholder 2"/>
          <p:cNvSpPr>
            <a:spLocks noGrp="1"/>
          </p:cNvSpPr>
          <p:nvPr>
            <p:ph idx="4294967295"/>
          </p:nvPr>
        </p:nvSpPr>
        <p:spPr bwMode="auto">
          <a:xfrm>
            <a:off x="440761" y="1381149"/>
            <a:ext cx="8229600" cy="45681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a:solidFill>
                <a:schemeClr val="tx1">
                  <a:lumMod val="75000"/>
                  <a:lumOff val="25000"/>
                </a:schemeClr>
              </a:solidFill>
              <a:sym typeface="Wingdings" pitchFamily="2" charset="2"/>
            </a:endParaRPr>
          </a:p>
          <a:p>
            <a:pPr marL="0" indent="0" algn="just">
              <a:buFontTx/>
              <a:buNone/>
              <a:defRPr/>
            </a:pPr>
            <a:endParaRPr lang="el-GR" altLang="en-US" sz="1000" dirty="0">
              <a:solidFill>
                <a:schemeClr val="tx1">
                  <a:lumMod val="75000"/>
                  <a:lumOff val="25000"/>
                </a:schemeClr>
              </a:solidFill>
              <a:sym typeface="Wingdings" pitchFamily="2" charset="2"/>
            </a:endParaRPr>
          </a:p>
          <a:p>
            <a:pPr marL="0" indent="0" algn="just">
              <a:buFontTx/>
              <a:buNone/>
              <a:defRPr/>
            </a:pPr>
            <a:endParaRPr lang="el-GR" altLang="en-US" sz="800" dirty="0">
              <a:solidFill>
                <a:schemeClr val="tx1">
                  <a:lumMod val="75000"/>
                  <a:lumOff val="25000"/>
                </a:schemeClr>
              </a:solidFill>
            </a:endParaRPr>
          </a:p>
          <a:p>
            <a:pPr marL="0" indent="0" algn="just">
              <a:buFontTx/>
              <a:buNone/>
              <a:defRPr/>
            </a:pPr>
            <a:endParaRPr lang="el-GR" altLang="en-US" sz="2000" dirty="0">
              <a:solidFill>
                <a:schemeClr val="tx1">
                  <a:lumMod val="75000"/>
                  <a:lumOff val="25000"/>
                </a:schemeClr>
              </a:solidFill>
            </a:endParaRPr>
          </a:p>
        </p:txBody>
      </p:sp>
      <p:sp>
        <p:nvSpPr>
          <p:cNvPr id="6" name="Content Placeholder 2"/>
          <p:cNvSpPr txBox="1">
            <a:spLocks/>
          </p:cNvSpPr>
          <p:nvPr/>
        </p:nvSpPr>
        <p:spPr bwMode="auto">
          <a:xfrm>
            <a:off x="323528" y="836712"/>
            <a:ext cx="8229601" cy="52407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endParaRPr lang="el-GR" sz="2900" dirty="0">
              <a:latin typeface="Century Gothic" panose="020B0502020202020204" pitchFamily="34" charset="0"/>
            </a:endParaRPr>
          </a:p>
          <a:p>
            <a:pPr algn="just">
              <a:buFont typeface="Wingdings" panose="05000000000000000000" pitchFamily="2" charset="2"/>
              <a:buChar char="Ø"/>
              <a:defRPr/>
            </a:pPr>
            <a:r>
              <a:rPr lang="el-GR" sz="2900" dirty="0">
                <a:latin typeface="Century Gothic" panose="020B0502020202020204" pitchFamily="34" charset="0"/>
              </a:rPr>
              <a:t>Συμπλήρωση της αίτησης </a:t>
            </a:r>
            <a:r>
              <a:rPr lang="el-GR" sz="2900" b="1" dirty="0">
                <a:latin typeface="Century Gothic" panose="020B0502020202020204" pitchFamily="34" charset="0"/>
              </a:rPr>
              <a:t>είτε στα Ελληνικά είτε στα Αγγλικά</a:t>
            </a:r>
            <a:r>
              <a:rPr lang="en-US" sz="2900" dirty="0">
                <a:latin typeface="Century Gothic" panose="020B0502020202020204" pitchFamily="34" charset="0"/>
              </a:rPr>
              <a:t>.</a:t>
            </a:r>
            <a:r>
              <a:rPr lang="el-GR" sz="2900" dirty="0">
                <a:latin typeface="Century Gothic" panose="020B0502020202020204" pitchFamily="34" charset="0"/>
              </a:rPr>
              <a:t> Σε περίπτωση που θα συμπληρωθεί στα Ελληνικά, συγκεκριμένα κομμάτια (</a:t>
            </a:r>
            <a:r>
              <a:rPr lang="el-GR" sz="2900" dirty="0" err="1">
                <a:latin typeface="Century Gothic" panose="020B0502020202020204" pitchFamily="34" charset="0"/>
              </a:rPr>
              <a:t>π.χ</a:t>
            </a:r>
            <a:r>
              <a:rPr lang="el-GR" sz="2900" dirty="0">
                <a:latin typeface="Century Gothic" panose="020B0502020202020204" pitchFamily="34" charset="0"/>
              </a:rPr>
              <a:t> </a:t>
            </a:r>
            <a:r>
              <a:rPr lang="en-US" sz="2900" dirty="0">
                <a:latin typeface="Century Gothic" panose="020B0502020202020204" pitchFamily="34" charset="0"/>
              </a:rPr>
              <a:t>Title, </a:t>
            </a:r>
            <a:r>
              <a:rPr lang="en-GB" sz="2900" dirty="0">
                <a:latin typeface="Century Gothic" panose="020B0502020202020204" pitchFamily="34" charset="0"/>
              </a:rPr>
              <a:t>Project Summary) </a:t>
            </a:r>
            <a:r>
              <a:rPr lang="el-GR" sz="2900" dirty="0">
                <a:latin typeface="Century Gothic" panose="020B0502020202020204" pitchFamily="34" charset="0"/>
              </a:rPr>
              <a:t>θα πρέπει να συμπληρωθούν </a:t>
            </a:r>
            <a:r>
              <a:rPr lang="el-GR" sz="2900" b="1" dirty="0">
                <a:latin typeface="Century Gothic" panose="020B0502020202020204" pitchFamily="34" charset="0"/>
              </a:rPr>
              <a:t>και στα Αγγλικά</a:t>
            </a:r>
          </a:p>
          <a:p>
            <a:pPr marL="0" indent="0" algn="just">
              <a:buNone/>
              <a:defRPr/>
            </a:pPr>
            <a:endParaRPr lang="el-GR" sz="2900" b="1" dirty="0">
              <a:latin typeface="Century Gothic" panose="020B0502020202020204" pitchFamily="34" charset="0"/>
            </a:endParaRPr>
          </a:p>
          <a:p>
            <a:pPr algn="just">
              <a:buFont typeface="Wingdings" panose="05000000000000000000" pitchFamily="2" charset="2"/>
              <a:buChar char="Ø"/>
              <a:defRPr/>
            </a:pPr>
            <a:r>
              <a:rPr lang="el-GR" sz="2900" dirty="0">
                <a:latin typeface="Century Gothic" panose="020B0502020202020204" pitchFamily="34" charset="0"/>
              </a:rPr>
              <a:t>Η αίτηση είναι διαθέσιμη μόνο στην αγγλική γλώσσα</a:t>
            </a:r>
            <a:endParaRPr lang="en-US" sz="2900" dirty="0">
              <a:latin typeface="Century Gothic" panose="020B0502020202020204" pitchFamily="34" charset="0"/>
            </a:endParaRPr>
          </a:p>
          <a:p>
            <a:pPr marL="0" indent="0" algn="just">
              <a:buNone/>
              <a:defRPr/>
            </a:pPr>
            <a:endParaRPr lang="el-GR" sz="1400" dirty="0">
              <a:latin typeface="Century Gothic" panose="020B0502020202020204" pitchFamily="34" charset="0"/>
            </a:endParaRPr>
          </a:p>
          <a:p>
            <a:pPr algn="just">
              <a:buFont typeface="Wingdings" panose="05000000000000000000" pitchFamily="2" charset="2"/>
              <a:buChar char="Ø"/>
              <a:defRPr/>
            </a:pPr>
            <a:r>
              <a:rPr lang="el-GR" sz="2900" dirty="0">
                <a:latin typeface="Century Gothic" panose="020B0502020202020204" pitchFamily="34" charset="0"/>
              </a:rPr>
              <a:t>Η αίτηση γίνεται </a:t>
            </a:r>
            <a:r>
              <a:rPr lang="en-US" sz="2900" dirty="0">
                <a:latin typeface="Century Gothic" panose="020B0502020202020204" pitchFamily="34" charset="0"/>
              </a:rPr>
              <a:t>saved </a:t>
            </a:r>
            <a:r>
              <a:rPr lang="el-GR" sz="2900" dirty="0">
                <a:latin typeface="Century Gothic" panose="020B0502020202020204" pitchFamily="34" charset="0"/>
              </a:rPr>
              <a:t>αυτόματα</a:t>
            </a:r>
            <a:endParaRPr lang="en-US" sz="2900" dirty="0">
              <a:latin typeface="Century Gothic" panose="020B0502020202020204" pitchFamily="34" charset="0"/>
            </a:endParaRPr>
          </a:p>
          <a:p>
            <a:pPr algn="just">
              <a:buFont typeface="Wingdings" panose="05000000000000000000" pitchFamily="2" charset="2"/>
              <a:buChar char="Ø"/>
              <a:defRPr/>
            </a:pPr>
            <a:endParaRPr lang="el-GR" sz="1400" dirty="0">
              <a:latin typeface="Century Gothic" panose="020B0502020202020204" pitchFamily="34" charset="0"/>
            </a:endParaRPr>
          </a:p>
          <a:p>
            <a:pPr algn="just">
              <a:buFont typeface="Wingdings" panose="05000000000000000000" pitchFamily="2" charset="2"/>
              <a:buChar char="Ø"/>
              <a:defRPr/>
            </a:pPr>
            <a:r>
              <a:rPr lang="el-GR" altLang="en-US" sz="2900" dirty="0">
                <a:solidFill>
                  <a:schemeClr val="tx1"/>
                </a:solidFill>
                <a:latin typeface="Century Gothic" panose="020B0502020202020204" pitchFamily="34" charset="0"/>
              </a:rPr>
              <a:t>Τα πεδία που είναι γκρίζα συμπληρώνονται αυτόματα</a:t>
            </a:r>
            <a:endParaRPr lang="en-US" altLang="en-US" sz="2900" dirty="0">
              <a:solidFill>
                <a:schemeClr val="tx1"/>
              </a:solidFill>
              <a:latin typeface="Century Gothic" panose="020B0502020202020204" pitchFamily="34" charset="0"/>
            </a:endParaRPr>
          </a:p>
          <a:p>
            <a:pPr marL="0" indent="0" algn="just">
              <a:buNone/>
              <a:defRPr/>
            </a:pPr>
            <a:endParaRPr lang="en-US" altLang="en-US" sz="1400" dirty="0">
              <a:solidFill>
                <a:schemeClr val="tx1"/>
              </a:solidFill>
              <a:latin typeface="Century Gothic" panose="020B0502020202020204" pitchFamily="34" charset="0"/>
            </a:endParaRPr>
          </a:p>
          <a:p>
            <a:pPr algn="just">
              <a:buFont typeface="Wingdings" panose="05000000000000000000" pitchFamily="2" charset="2"/>
              <a:buChar char="Ø"/>
              <a:defRPr/>
            </a:pPr>
            <a:r>
              <a:rPr lang="el-GR" altLang="en-US" sz="2900" dirty="0">
                <a:solidFill>
                  <a:schemeClr val="tx1"/>
                </a:solidFill>
                <a:latin typeface="Century Gothic" panose="020B0502020202020204" pitchFamily="34" charset="0"/>
              </a:rPr>
              <a:t>Τα πεδία με αστερίσκο είναι υποχρεωτικό να συμπληρωθούν και </a:t>
            </a:r>
            <a:r>
              <a:rPr lang="el-GR" altLang="en-US" sz="2900" b="1" dirty="0">
                <a:solidFill>
                  <a:srgbClr val="FF0000"/>
                </a:solidFill>
                <a:latin typeface="Century Gothic" panose="020B0502020202020204" pitchFamily="34" charset="0"/>
              </a:rPr>
              <a:t>κοκκινίζουν αν δεν έχουν συμπληρωθεί</a:t>
            </a:r>
          </a:p>
          <a:p>
            <a:pPr algn="just">
              <a:buFont typeface="Wingdings" panose="05000000000000000000" pitchFamily="2" charset="2"/>
              <a:buChar char="Ø"/>
              <a:defRPr/>
            </a:pPr>
            <a:endParaRPr lang="el-GR" altLang="en-US" sz="1400" b="1" dirty="0">
              <a:solidFill>
                <a:srgbClr val="FF0000"/>
              </a:solidFill>
              <a:latin typeface="Century Gothic" panose="020B0502020202020204" pitchFamily="34" charset="0"/>
            </a:endParaRPr>
          </a:p>
          <a:p>
            <a:pPr algn="just">
              <a:buFont typeface="Wingdings" panose="05000000000000000000" pitchFamily="2" charset="2"/>
              <a:buChar char="Ø"/>
              <a:defRPr/>
            </a:pPr>
            <a:r>
              <a:rPr lang="el-GR" altLang="en-US" sz="2900" dirty="0">
                <a:solidFill>
                  <a:schemeClr val="tx1"/>
                </a:solidFill>
                <a:latin typeface="Century Gothic" panose="020B0502020202020204" pitchFamily="34" charset="0"/>
              </a:rPr>
              <a:t>Συγκεκριμένα πεδία της αίτησης έχουν περιορισμό χαρακτήρων</a:t>
            </a:r>
          </a:p>
          <a:p>
            <a:pPr algn="just">
              <a:buFont typeface="Wingdings" panose="05000000000000000000" pitchFamily="2" charset="2"/>
              <a:buChar char="Ø"/>
              <a:defRPr/>
            </a:pPr>
            <a:endParaRPr lang="el-GR" altLang="en-US" sz="1400" dirty="0">
              <a:solidFill>
                <a:schemeClr val="tx1"/>
              </a:solidFill>
              <a:latin typeface="Century Gothic" panose="020B0502020202020204" pitchFamily="34" charset="0"/>
            </a:endParaRPr>
          </a:p>
          <a:p>
            <a:pPr algn="just">
              <a:buFont typeface="Wingdings" panose="05000000000000000000" pitchFamily="2" charset="2"/>
              <a:buChar char="Ø"/>
              <a:defRPr/>
            </a:pPr>
            <a:r>
              <a:rPr lang="el-GR" altLang="en-US" sz="2900" dirty="0">
                <a:latin typeface="Century Gothic" panose="020B0502020202020204" pitchFamily="34" charset="0"/>
              </a:rPr>
              <a:t>Η αίτηση συχνά περιλαμβάνει διάφορες ειδοποιήσεις</a:t>
            </a:r>
            <a:endParaRPr lang="el-GR" altLang="en-US" sz="1600" dirty="0">
              <a:latin typeface="Century Gothic" panose="020B050202020202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spTree>
    <p:extLst>
      <p:ext uri="{BB962C8B-B14F-4D97-AF65-F5344CB8AC3E}">
        <p14:creationId xmlns:p14="http://schemas.microsoft.com/office/powerpoint/2010/main" val="112856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464494"/>
          </a:xfrm>
        </p:spPr>
        <p:txBody>
          <a:bodyPr>
            <a:normAutofit/>
          </a:bodyPr>
          <a:lstStyle/>
          <a:p>
            <a:r>
              <a:rPr lang="el-GR" sz="2800" dirty="0">
                <a:solidFill>
                  <a:schemeClr val="tx1"/>
                </a:solidFill>
                <a:latin typeface="Century Gothic" panose="020B0502020202020204" pitchFamily="34" charset="0"/>
              </a:rPr>
              <a:t>ΒΑΣΙΚΕΣ ΠΛΗΡΟΦΟΡΙΕΣ ΓΙΑ ΤΗ ΔΡΑΣΗ</a:t>
            </a:r>
            <a:br>
              <a:rPr lang="el-GR" sz="2800" dirty="0">
                <a:solidFill>
                  <a:schemeClr val="bg1">
                    <a:lumMod val="50000"/>
                  </a:schemeClr>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254665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26" y="4159263"/>
            <a:ext cx="294447" cy="27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73818"/>
            <a:ext cx="8229600" cy="617551"/>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KA122</a:t>
            </a:r>
            <a:endParaRPr lang="en-GB" sz="2800" dirty="0">
              <a:solidFill>
                <a:schemeClr val="accent5">
                  <a:lumMod val="75000"/>
                </a:schemeClr>
              </a:solidFill>
              <a:latin typeface="Century Gothic" panose="020B0502020202020204" pitchFamily="34" charset="0"/>
            </a:endParaRPr>
          </a:p>
        </p:txBody>
      </p:sp>
      <p:sp>
        <p:nvSpPr>
          <p:cNvPr id="31747" name="Content Placeholder 2"/>
          <p:cNvSpPr>
            <a:spLocks noGrp="1"/>
          </p:cNvSpPr>
          <p:nvPr>
            <p:ph idx="4294967295"/>
          </p:nvPr>
        </p:nvSpPr>
        <p:spPr bwMode="auto">
          <a:xfrm>
            <a:off x="457200" y="1124744"/>
            <a:ext cx="8229600" cy="50014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a:solidFill>
                <a:schemeClr val="tx1">
                  <a:lumMod val="75000"/>
                  <a:lumOff val="25000"/>
                </a:schemeClr>
              </a:solidFill>
              <a:sym typeface="Wingdings" pitchFamily="2" charset="2"/>
            </a:endParaRPr>
          </a:p>
          <a:p>
            <a:pPr marL="0" indent="0" algn="just">
              <a:buFontTx/>
              <a:buNone/>
              <a:defRPr/>
            </a:pPr>
            <a:endParaRPr lang="el-GR" altLang="en-US" sz="1000" dirty="0">
              <a:solidFill>
                <a:schemeClr val="tx1">
                  <a:lumMod val="75000"/>
                  <a:lumOff val="25000"/>
                </a:schemeClr>
              </a:solidFill>
              <a:sym typeface="Wingdings" pitchFamily="2" charset="2"/>
            </a:endParaRPr>
          </a:p>
          <a:p>
            <a:pPr marL="0" indent="0" algn="just">
              <a:buFontTx/>
              <a:buNone/>
              <a:defRPr/>
            </a:pPr>
            <a:endParaRPr lang="el-GR" altLang="en-US" sz="800" dirty="0">
              <a:solidFill>
                <a:schemeClr val="tx1">
                  <a:lumMod val="75000"/>
                  <a:lumOff val="25000"/>
                </a:schemeClr>
              </a:solidFill>
            </a:endParaRPr>
          </a:p>
          <a:p>
            <a:pPr marL="0" indent="0" algn="just">
              <a:buFontTx/>
              <a:buNone/>
              <a:defRPr/>
            </a:pPr>
            <a:endParaRPr lang="el-GR" altLang="en-US" sz="2000" dirty="0">
              <a:solidFill>
                <a:schemeClr val="tx1">
                  <a:lumMod val="75000"/>
                  <a:lumOff val="25000"/>
                </a:schemeClr>
              </a:solidFill>
            </a:endParaRPr>
          </a:p>
        </p:txBody>
      </p:sp>
      <p:grpSp>
        <p:nvGrpSpPr>
          <p:cNvPr id="5" name="Group 4"/>
          <p:cNvGrpSpPr/>
          <p:nvPr/>
        </p:nvGrpSpPr>
        <p:grpSpPr>
          <a:xfrm>
            <a:off x="107504" y="3284984"/>
            <a:ext cx="6264697" cy="2208930"/>
            <a:chOff x="179512" y="3284984"/>
            <a:chExt cx="6768752" cy="2208930"/>
          </a:xfrm>
        </p:grpSpPr>
        <p:sp>
          <p:nvSpPr>
            <p:cNvPr id="6" name="Content Placeholder 2"/>
            <p:cNvSpPr txBox="1">
              <a:spLocks/>
            </p:cNvSpPr>
            <p:nvPr/>
          </p:nvSpPr>
          <p:spPr bwMode="auto">
            <a:xfrm>
              <a:off x="179512" y="3284984"/>
              <a:ext cx="6768752" cy="22089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2000" dirty="0">
                  <a:latin typeface="Century Gothic" panose="020B0502020202020204" pitchFamily="34" charset="0"/>
                </a:rPr>
                <a:t>1. </a:t>
              </a:r>
              <a:r>
                <a:rPr lang="el-GR" sz="2000" dirty="0">
                  <a:latin typeface="Century Gothic" panose="020B0502020202020204" pitchFamily="34" charset="0"/>
                </a:rPr>
                <a:t>Αριθμός αίτησης</a:t>
              </a:r>
            </a:p>
            <a:p>
              <a:pPr marL="0" indent="0">
                <a:buNone/>
                <a:defRPr/>
              </a:pPr>
              <a:r>
                <a:rPr lang="en-GB" sz="2000" dirty="0">
                  <a:latin typeface="Century Gothic" panose="020B0502020202020204" pitchFamily="34" charset="0"/>
                </a:rPr>
                <a:t>2. </a:t>
              </a:r>
              <a:r>
                <a:rPr lang="el-GR" sz="2000" dirty="0">
                  <a:latin typeface="Century Gothic" panose="020B0502020202020204" pitchFamily="34" charset="0"/>
                </a:rPr>
                <a:t>Τομέας</a:t>
              </a:r>
              <a:endParaRPr lang="en-GB" sz="2000" dirty="0">
                <a:latin typeface="Century Gothic" panose="020B0502020202020204" pitchFamily="34" charset="0"/>
              </a:endParaRPr>
            </a:p>
            <a:p>
              <a:pPr marL="0" indent="0">
                <a:buNone/>
                <a:defRPr/>
              </a:pPr>
              <a:r>
                <a:rPr lang="en-GB" sz="2000" dirty="0">
                  <a:latin typeface="Century Gothic" panose="020B0502020202020204" pitchFamily="34" charset="0"/>
                </a:rPr>
                <a:t>3. </a:t>
              </a:r>
              <a:r>
                <a:rPr lang="en-US" sz="2000" dirty="0">
                  <a:latin typeface="Century Gothic" panose="020B0502020202020204" pitchFamily="34" charset="0"/>
                </a:rPr>
                <a:t>Content Menu</a:t>
              </a:r>
              <a:r>
                <a:rPr lang="en-GB" sz="2000" dirty="0">
                  <a:latin typeface="Century Gothic" panose="020B0502020202020204" pitchFamily="34" charset="0"/>
                </a:rPr>
                <a:t>: </a:t>
              </a:r>
              <a:r>
                <a:rPr lang="el-GR" sz="2000" dirty="0">
                  <a:latin typeface="Century Gothic" panose="020B0502020202020204" pitchFamily="34" charset="0"/>
                </a:rPr>
                <a:t>Εμφανίζει όλα τα πεδία της αίτησης</a:t>
              </a:r>
              <a:endParaRPr lang="en-GB" sz="2000" dirty="0">
                <a:latin typeface="Century Gothic" panose="020B0502020202020204" pitchFamily="34" charset="0"/>
              </a:endParaRPr>
            </a:p>
            <a:p>
              <a:pPr marL="0" indent="0">
                <a:buNone/>
                <a:defRPr/>
              </a:pPr>
              <a:r>
                <a:rPr lang="en-GB" sz="2000" dirty="0">
                  <a:latin typeface="Century Gothic" panose="020B0502020202020204" pitchFamily="34" charset="0"/>
                </a:rPr>
                <a:t>-     To        </a:t>
              </a:r>
              <a:r>
                <a:rPr lang="el-GR" sz="2000" dirty="0">
                  <a:latin typeface="Century Gothic" panose="020B0502020202020204" pitchFamily="34" charset="0"/>
                </a:rPr>
                <a:t>εικονίδιο περιγράφει τι απαιτείται στο κάθε πεδίο</a:t>
              </a:r>
            </a:p>
            <a:p>
              <a:pPr>
                <a:buFontTx/>
                <a:buChar char="-"/>
                <a:defRPr/>
              </a:pPr>
              <a:r>
                <a:rPr lang="el-GR" sz="2000" dirty="0">
                  <a:latin typeface="Century Gothic" panose="020B0502020202020204" pitchFamily="34" charset="0"/>
                </a:rPr>
                <a:t>Με       εμφανίζονται όσα είναι συμπληρωμένα</a:t>
              </a:r>
            </a:p>
            <a:p>
              <a:pPr>
                <a:buFontTx/>
                <a:buChar char="-"/>
                <a:defRPr/>
              </a:pPr>
              <a:r>
                <a:rPr lang="el-GR" sz="2000" dirty="0">
                  <a:latin typeface="Century Gothic" panose="020B0502020202020204" pitchFamily="34" charset="0"/>
                </a:rPr>
                <a:t>Με       εμφανίζονται τα πεδία στα οποία υπάρχουν εκκρεμότητες και αποτρέπουν την υποβολή της αίτησης</a:t>
              </a:r>
              <a:endParaRPr lang="el-GR" altLang="en-US" sz="1600" dirty="0">
                <a:latin typeface="Century Gothic" panose="020B050202020202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572" y="4420665"/>
              <a:ext cx="273415" cy="29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562" y="4700265"/>
              <a:ext cx="3524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a:extLst>
              <a:ext uri="{FF2B5EF4-FFF2-40B4-BE49-F238E27FC236}">
                <a16:creationId xmlns:a16="http://schemas.microsoft.com/office/drawing/2014/main" id="{3C372F59-B61C-B904-11F0-68E11F16D5BF}"/>
              </a:ext>
            </a:extLst>
          </p:cNvPr>
          <p:cNvPicPr>
            <a:picLocks noChangeAspect="1"/>
          </p:cNvPicPr>
          <p:nvPr/>
        </p:nvPicPr>
        <p:blipFill>
          <a:blip r:embed="rId6"/>
          <a:stretch>
            <a:fillRect/>
          </a:stretch>
        </p:blipFill>
        <p:spPr>
          <a:xfrm>
            <a:off x="0" y="849348"/>
            <a:ext cx="9144000" cy="2016224"/>
          </a:xfrm>
          <a:prstGeom prst="rect">
            <a:avLst/>
          </a:prstGeom>
        </p:spPr>
      </p:pic>
      <p:sp>
        <p:nvSpPr>
          <p:cNvPr id="7" name="Rectangle 6">
            <a:extLst>
              <a:ext uri="{FF2B5EF4-FFF2-40B4-BE49-F238E27FC236}">
                <a16:creationId xmlns:a16="http://schemas.microsoft.com/office/drawing/2014/main" id="{623E1DA6-7B51-E50F-3C22-7B2D3BC2AC01}"/>
              </a:ext>
            </a:extLst>
          </p:cNvPr>
          <p:cNvSpPr/>
          <p:nvPr/>
        </p:nvSpPr>
        <p:spPr>
          <a:xfrm>
            <a:off x="194249" y="1988840"/>
            <a:ext cx="1800200" cy="295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9871DD1-3FE8-A05C-3027-59F5A102F99A}"/>
              </a:ext>
            </a:extLst>
          </p:cNvPr>
          <p:cNvSpPr/>
          <p:nvPr/>
        </p:nvSpPr>
        <p:spPr>
          <a:xfrm>
            <a:off x="3037787" y="2500099"/>
            <a:ext cx="3888432" cy="216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28832D-53F2-783B-87F4-EF98D114C26F}"/>
              </a:ext>
            </a:extLst>
          </p:cNvPr>
          <p:cNvPicPr>
            <a:picLocks noChangeAspect="1"/>
          </p:cNvPicPr>
          <p:nvPr/>
        </p:nvPicPr>
        <p:blipFill>
          <a:blip r:embed="rId7"/>
          <a:stretch>
            <a:fillRect/>
          </a:stretch>
        </p:blipFill>
        <p:spPr>
          <a:xfrm>
            <a:off x="6440196" y="2892834"/>
            <a:ext cx="1473734" cy="3193852"/>
          </a:xfrm>
          <a:prstGeom prst="rect">
            <a:avLst/>
          </a:prstGeom>
        </p:spPr>
      </p:pic>
      <p:grpSp>
        <p:nvGrpSpPr>
          <p:cNvPr id="15" name="Group 14">
            <a:extLst>
              <a:ext uri="{FF2B5EF4-FFF2-40B4-BE49-F238E27FC236}">
                <a16:creationId xmlns:a16="http://schemas.microsoft.com/office/drawing/2014/main" id="{8E08CB52-8AE6-9664-51CD-C2C292728A21}"/>
              </a:ext>
            </a:extLst>
          </p:cNvPr>
          <p:cNvGrpSpPr/>
          <p:nvPr/>
        </p:nvGrpSpPr>
        <p:grpSpPr>
          <a:xfrm>
            <a:off x="2275471" y="1622782"/>
            <a:ext cx="360040" cy="469355"/>
            <a:chOff x="8714671" y="1522944"/>
            <a:chExt cx="360040" cy="469355"/>
          </a:xfrm>
        </p:grpSpPr>
        <p:sp>
          <p:nvSpPr>
            <p:cNvPr id="16" name="Teardrop 15">
              <a:extLst>
                <a:ext uri="{FF2B5EF4-FFF2-40B4-BE49-F238E27FC236}">
                  <a16:creationId xmlns:a16="http://schemas.microsoft.com/office/drawing/2014/main" id="{9C4AABC0-5042-390B-9EF3-F1A601915D12}"/>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a:extLst>
                <a:ext uri="{FF2B5EF4-FFF2-40B4-BE49-F238E27FC236}">
                  <a16:creationId xmlns:a16="http://schemas.microsoft.com/office/drawing/2014/main" id="{3D7C012B-B43F-FE83-4723-8CC6E56BC6AA}"/>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8" name="Group 17">
            <a:extLst>
              <a:ext uri="{FF2B5EF4-FFF2-40B4-BE49-F238E27FC236}">
                <a16:creationId xmlns:a16="http://schemas.microsoft.com/office/drawing/2014/main" id="{1C51EBDF-5EEF-C354-0A4E-A6ABA346B1AC}"/>
              </a:ext>
            </a:extLst>
          </p:cNvPr>
          <p:cNvGrpSpPr/>
          <p:nvPr/>
        </p:nvGrpSpPr>
        <p:grpSpPr>
          <a:xfrm>
            <a:off x="7206286" y="2030744"/>
            <a:ext cx="360040" cy="469355"/>
            <a:chOff x="8714671" y="1522944"/>
            <a:chExt cx="360040" cy="469355"/>
          </a:xfrm>
        </p:grpSpPr>
        <p:sp>
          <p:nvSpPr>
            <p:cNvPr id="19" name="Teardrop 18">
              <a:extLst>
                <a:ext uri="{FF2B5EF4-FFF2-40B4-BE49-F238E27FC236}">
                  <a16:creationId xmlns:a16="http://schemas.microsoft.com/office/drawing/2014/main" id="{A2AED996-1990-6F7F-04DB-0867A29616CE}"/>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a:extLst>
                <a:ext uri="{FF2B5EF4-FFF2-40B4-BE49-F238E27FC236}">
                  <a16:creationId xmlns:a16="http://schemas.microsoft.com/office/drawing/2014/main" id="{D0002694-D125-CCBF-0F09-3E0607989015}"/>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1" name="Group 20">
            <a:extLst>
              <a:ext uri="{FF2B5EF4-FFF2-40B4-BE49-F238E27FC236}">
                <a16:creationId xmlns:a16="http://schemas.microsoft.com/office/drawing/2014/main" id="{B5B6CB70-6D8B-0566-B74A-FA01046002CF}"/>
              </a:ext>
            </a:extLst>
          </p:cNvPr>
          <p:cNvGrpSpPr/>
          <p:nvPr/>
        </p:nvGrpSpPr>
        <p:grpSpPr>
          <a:xfrm rot="10800000" flipV="1">
            <a:off x="5603540" y="2770246"/>
            <a:ext cx="360040" cy="458442"/>
            <a:chOff x="8714671" y="1522944"/>
            <a:chExt cx="360040" cy="469355"/>
          </a:xfrm>
        </p:grpSpPr>
        <p:sp>
          <p:nvSpPr>
            <p:cNvPr id="22" name="Teardrop 21">
              <a:extLst>
                <a:ext uri="{FF2B5EF4-FFF2-40B4-BE49-F238E27FC236}">
                  <a16:creationId xmlns:a16="http://schemas.microsoft.com/office/drawing/2014/main" id="{DE75EDE4-B854-0794-E996-24596604FA7D}"/>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a:extLst>
                <a:ext uri="{FF2B5EF4-FFF2-40B4-BE49-F238E27FC236}">
                  <a16:creationId xmlns:a16="http://schemas.microsoft.com/office/drawing/2014/main" id="{9511450D-BEF2-2F1A-1200-0CE15947AB67}"/>
                </a:ext>
              </a:extLst>
            </p:cNvPr>
            <p:cNvSpPr txBox="1"/>
            <p:nvPr/>
          </p:nvSpPr>
          <p:spPr>
            <a:xfrm>
              <a:off x="8729765" y="1568560"/>
              <a:ext cx="321910" cy="378124"/>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spTree>
    <p:extLst>
      <p:ext uri="{BB962C8B-B14F-4D97-AF65-F5344CB8AC3E}">
        <p14:creationId xmlns:p14="http://schemas.microsoft.com/office/powerpoint/2010/main" val="29065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CONTEXT</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179512" y="692696"/>
            <a:ext cx="8784976" cy="1908215"/>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Context</a:t>
            </a:r>
          </a:p>
          <a:p>
            <a:pPr>
              <a:defRPr/>
            </a:pPr>
            <a:endParaRPr lang="en-US" altLang="en-US" sz="1000" b="1" u="sng" dirty="0">
              <a:solidFill>
                <a:schemeClr val="accent6">
                  <a:lumMod val="75000"/>
                </a:schemeClr>
              </a:solidFill>
              <a:latin typeface="Century Gothic" panose="020B0502020202020204" pitchFamily="34" charset="0"/>
            </a:endParaRPr>
          </a:p>
          <a:p>
            <a:pPr>
              <a:defRPr/>
            </a:pPr>
            <a:r>
              <a:rPr lang="el-GR" altLang="en-US" b="1" dirty="0">
                <a:solidFill>
                  <a:schemeClr val="tx1">
                    <a:lumMod val="75000"/>
                    <a:lumOff val="25000"/>
                  </a:schemeClr>
                </a:solidFill>
                <a:latin typeface="Century Gothic" panose="020B0502020202020204" pitchFamily="34" charset="0"/>
              </a:rPr>
              <a:t>1. </a:t>
            </a:r>
            <a:r>
              <a:rPr lang="en-US" altLang="en-US" b="1" dirty="0">
                <a:solidFill>
                  <a:schemeClr val="tx1">
                    <a:lumMod val="75000"/>
                    <a:lumOff val="25000"/>
                  </a:schemeClr>
                </a:solidFill>
                <a:latin typeface="Century Gothic" panose="020B0502020202020204" pitchFamily="34" charset="0"/>
              </a:rPr>
              <a:t>Project Title</a:t>
            </a:r>
          </a:p>
          <a:p>
            <a:pPr>
              <a:defRPr/>
            </a:pPr>
            <a:r>
              <a:rPr lang="el-GR" altLang="en-US" b="1" dirty="0">
                <a:solidFill>
                  <a:schemeClr val="tx1">
                    <a:lumMod val="75000"/>
                    <a:lumOff val="25000"/>
                  </a:schemeClr>
                </a:solidFill>
                <a:latin typeface="Century Gothic" panose="020B0502020202020204" pitchFamily="34" charset="0"/>
                <a:sym typeface="Wingdings" pitchFamily="2" charset="2"/>
              </a:rPr>
              <a:t>2. </a:t>
            </a:r>
            <a:r>
              <a:rPr lang="en-US" altLang="en-US" b="1" dirty="0">
                <a:solidFill>
                  <a:schemeClr val="tx1">
                    <a:lumMod val="75000"/>
                    <a:lumOff val="25000"/>
                  </a:schemeClr>
                </a:solidFill>
                <a:latin typeface="Century Gothic" panose="020B0502020202020204" pitchFamily="34" charset="0"/>
                <a:sym typeface="Wingdings" pitchFamily="2" charset="2"/>
              </a:rPr>
              <a:t>Project</a:t>
            </a:r>
            <a:r>
              <a:rPr lang="el-GR" altLang="en-US" b="1" dirty="0">
                <a:solidFill>
                  <a:schemeClr val="tx1">
                    <a:lumMod val="75000"/>
                    <a:lumOff val="25000"/>
                  </a:schemeClr>
                </a:solidFill>
                <a:latin typeface="Century Gothic" panose="020B0502020202020204" pitchFamily="34" charset="0"/>
                <a:sym typeface="Wingdings" pitchFamily="2" charset="2"/>
              </a:rPr>
              <a:t> </a:t>
            </a:r>
            <a:r>
              <a:rPr lang="en-GB" altLang="en-US" b="1" dirty="0">
                <a:solidFill>
                  <a:schemeClr val="tx1">
                    <a:lumMod val="75000"/>
                    <a:lumOff val="25000"/>
                  </a:schemeClr>
                </a:solidFill>
                <a:latin typeface="Century Gothic" panose="020B0502020202020204" pitchFamily="34" charset="0"/>
                <a:sym typeface="Wingdings" pitchFamily="2" charset="2"/>
              </a:rPr>
              <a:t>Start Date: </a:t>
            </a:r>
            <a:r>
              <a:rPr lang="el-GR" altLang="en-US" dirty="0">
                <a:latin typeface="Century Gothic" panose="020B0502020202020204" pitchFamily="34" charset="0"/>
                <a:sym typeface="Wingdings" pitchFamily="2" charset="2"/>
              </a:rPr>
              <a:t>Επιλογή ημερομηνίας έναρξης και διάρκειας σχεδίου</a:t>
            </a:r>
            <a:r>
              <a:rPr lang="en-GB" altLang="en-US" dirty="0">
                <a:latin typeface="Century Gothic" panose="020B0502020202020204" pitchFamily="34" charset="0"/>
                <a:sym typeface="Wingdings" pitchFamily="2" charset="2"/>
              </a:rPr>
              <a:t>. </a:t>
            </a:r>
            <a:r>
              <a:rPr lang="el-GR" altLang="en-US" dirty="0">
                <a:solidFill>
                  <a:schemeClr val="tx1">
                    <a:lumMod val="75000"/>
                    <a:lumOff val="25000"/>
                  </a:schemeClr>
                </a:solidFill>
                <a:latin typeface="Century Gothic" panose="020B0502020202020204" pitchFamily="34" charset="0"/>
                <a:sym typeface="Wingdings" pitchFamily="2" charset="2"/>
              </a:rPr>
              <a:t>Η ημερομηνία λήξης εισάγεται αυτόματα</a:t>
            </a:r>
            <a:endParaRPr lang="en-GB" altLang="en-US" dirty="0">
              <a:solidFill>
                <a:schemeClr val="tx1">
                  <a:lumMod val="75000"/>
                  <a:lumOff val="25000"/>
                </a:schemeClr>
              </a:solidFill>
              <a:latin typeface="Century Gothic" panose="020B0502020202020204" pitchFamily="34" charset="0"/>
              <a:sym typeface="Wingdings" pitchFamily="2" charset="2"/>
            </a:endParaRPr>
          </a:p>
          <a:p>
            <a:pPr algn="just">
              <a:defRPr/>
            </a:pPr>
            <a:r>
              <a:rPr lang="el-GR" altLang="en-US" b="1" u="sng" dirty="0">
                <a:solidFill>
                  <a:schemeClr val="tx1">
                    <a:lumMod val="75000"/>
                    <a:lumOff val="25000"/>
                  </a:schemeClr>
                </a:solidFill>
                <a:latin typeface="Century Gothic" panose="020B0502020202020204" pitchFamily="34" charset="0"/>
              </a:rPr>
              <a:t>3. </a:t>
            </a:r>
            <a:r>
              <a:rPr lang="en-US" altLang="en-US" b="1" u="sng" dirty="0">
                <a:solidFill>
                  <a:schemeClr val="tx1">
                    <a:lumMod val="75000"/>
                    <a:lumOff val="25000"/>
                  </a:schemeClr>
                </a:solidFill>
                <a:latin typeface="Century Gothic" panose="020B0502020202020204" pitchFamily="34" charset="0"/>
              </a:rPr>
              <a:t>National Agency of the applicant </a:t>
            </a:r>
            <a:r>
              <a:rPr lang="en-US" altLang="en-US" b="1" u="sng" dirty="0" err="1">
                <a:solidFill>
                  <a:schemeClr val="tx1">
                    <a:lumMod val="75000"/>
                    <a:lumOff val="25000"/>
                  </a:schemeClr>
                </a:solidFill>
                <a:latin typeface="Century Gothic" panose="020B0502020202020204" pitchFamily="34" charset="0"/>
              </a:rPr>
              <a:t>organisation</a:t>
            </a:r>
            <a:r>
              <a:rPr lang="en-US" altLang="en-US" b="1" u="sng" dirty="0">
                <a:solidFill>
                  <a:schemeClr val="tx1">
                    <a:lumMod val="75000"/>
                    <a:lumOff val="25000"/>
                  </a:schemeClr>
                </a:solidFill>
                <a:latin typeface="Century Gothic" panose="020B0502020202020204" pitchFamily="34" charset="0"/>
              </a:rPr>
              <a:t>:</a:t>
            </a:r>
            <a:r>
              <a:rPr lang="en-US" altLang="en-US" b="1" dirty="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Επιλέγετε </a:t>
            </a:r>
            <a:r>
              <a:rPr lang="en-US" altLang="en-US" b="1" dirty="0">
                <a:solidFill>
                  <a:schemeClr val="tx1">
                    <a:lumMod val="75000"/>
                    <a:lumOff val="25000"/>
                  </a:schemeClr>
                </a:solidFill>
                <a:latin typeface="Century Gothic" panose="020B0502020202020204" pitchFamily="34" charset="0"/>
              </a:rPr>
              <a:t>CY01</a:t>
            </a:r>
            <a:endParaRPr lang="en-GB" altLang="en-US" b="1" dirty="0">
              <a:solidFill>
                <a:schemeClr val="tx1">
                  <a:lumMod val="75000"/>
                  <a:lumOff val="25000"/>
                </a:schemeClr>
              </a:solidFill>
              <a:latin typeface="Century Gothic" panose="020B0502020202020204" pitchFamily="34" charset="0"/>
            </a:endParaRPr>
          </a:p>
          <a:p>
            <a:pPr algn="just">
              <a:defRPr/>
            </a:pPr>
            <a:endParaRPr lang="el-GR" altLang="en-US" dirty="0">
              <a:solidFill>
                <a:schemeClr val="tx1">
                  <a:lumMod val="75000"/>
                  <a:lumOff val="25000"/>
                </a:schemeClr>
              </a:solidFill>
              <a:latin typeface="Century Gothic" panose="020B0502020202020204" pitchFamily="34" charset="0"/>
            </a:endParaRPr>
          </a:p>
        </p:txBody>
      </p:sp>
      <p:pic>
        <p:nvPicPr>
          <p:cNvPr id="12" name="Picture 11">
            <a:extLst>
              <a:ext uri="{FF2B5EF4-FFF2-40B4-BE49-F238E27FC236}">
                <a16:creationId xmlns:a16="http://schemas.microsoft.com/office/drawing/2014/main" id="{941E4A4C-3E0B-A08F-C7EC-53F2D5DBA972}"/>
              </a:ext>
            </a:extLst>
          </p:cNvPr>
          <p:cNvPicPr>
            <a:picLocks noChangeAspect="1"/>
          </p:cNvPicPr>
          <p:nvPr/>
        </p:nvPicPr>
        <p:blipFill>
          <a:blip r:embed="rId3"/>
          <a:stretch>
            <a:fillRect/>
          </a:stretch>
        </p:blipFill>
        <p:spPr>
          <a:xfrm>
            <a:off x="179512" y="2420888"/>
            <a:ext cx="8784976" cy="2555885"/>
          </a:xfrm>
          <a:prstGeom prst="rect">
            <a:avLst/>
          </a:prstGeom>
        </p:spPr>
      </p:pic>
      <p:grpSp>
        <p:nvGrpSpPr>
          <p:cNvPr id="18" name="Group 17">
            <a:extLst>
              <a:ext uri="{FF2B5EF4-FFF2-40B4-BE49-F238E27FC236}">
                <a16:creationId xmlns:a16="http://schemas.microsoft.com/office/drawing/2014/main" id="{59BC38C2-D172-B91E-127E-4A6590E909DD}"/>
              </a:ext>
            </a:extLst>
          </p:cNvPr>
          <p:cNvGrpSpPr/>
          <p:nvPr/>
        </p:nvGrpSpPr>
        <p:grpSpPr>
          <a:xfrm>
            <a:off x="1043608" y="2990240"/>
            <a:ext cx="360040" cy="568361"/>
            <a:chOff x="8714671" y="1522944"/>
            <a:chExt cx="360040" cy="469355"/>
          </a:xfrm>
        </p:grpSpPr>
        <p:sp>
          <p:nvSpPr>
            <p:cNvPr id="19" name="Teardrop 18">
              <a:extLst>
                <a:ext uri="{FF2B5EF4-FFF2-40B4-BE49-F238E27FC236}">
                  <a16:creationId xmlns:a16="http://schemas.microsoft.com/office/drawing/2014/main" id="{B974F97D-13F2-A939-7880-6057076311AD}"/>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a:extLst>
                <a:ext uri="{FF2B5EF4-FFF2-40B4-BE49-F238E27FC236}">
                  <a16:creationId xmlns:a16="http://schemas.microsoft.com/office/drawing/2014/main" id="{3D40C6B6-9AC3-AEA6-CEB3-144F2AAD4459}"/>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24" name="Group 23">
            <a:extLst>
              <a:ext uri="{FF2B5EF4-FFF2-40B4-BE49-F238E27FC236}">
                <a16:creationId xmlns:a16="http://schemas.microsoft.com/office/drawing/2014/main" id="{081BA88C-0C71-4DA9-8E10-D372429B11B3}"/>
              </a:ext>
            </a:extLst>
          </p:cNvPr>
          <p:cNvGrpSpPr/>
          <p:nvPr/>
        </p:nvGrpSpPr>
        <p:grpSpPr>
          <a:xfrm>
            <a:off x="1619672" y="3853703"/>
            <a:ext cx="360040" cy="469355"/>
            <a:chOff x="8714671" y="1522944"/>
            <a:chExt cx="360040" cy="469355"/>
          </a:xfrm>
        </p:grpSpPr>
        <p:sp>
          <p:nvSpPr>
            <p:cNvPr id="25" name="Teardrop 24">
              <a:extLst>
                <a:ext uri="{FF2B5EF4-FFF2-40B4-BE49-F238E27FC236}">
                  <a16:creationId xmlns:a16="http://schemas.microsoft.com/office/drawing/2014/main" id="{842BB38B-E26C-814B-DE5F-BC39D13C3596}"/>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a:extLst>
                <a:ext uri="{FF2B5EF4-FFF2-40B4-BE49-F238E27FC236}">
                  <a16:creationId xmlns:a16="http://schemas.microsoft.com/office/drawing/2014/main" id="{6BDD79E2-F8CA-A0C0-FF61-825A311702F2}"/>
                </a:ext>
              </a:extLst>
            </p:cNvPr>
            <p:cNvSpPr txBox="1"/>
            <p:nvPr/>
          </p:nvSpPr>
          <p:spPr>
            <a:xfrm>
              <a:off x="8729765" y="1572955"/>
              <a:ext cx="321910" cy="369332"/>
            </a:xfrm>
            <a:prstGeom prst="rect">
              <a:avLst/>
            </a:prstGeom>
            <a:noFill/>
          </p:spPr>
          <p:txBody>
            <a:bodyPr wrap="square" rtlCol="0">
              <a:spAutoFit/>
            </a:bodyPr>
            <a:lstStyle/>
            <a:p>
              <a:r>
                <a:rPr lang="en-GB" b="1" dirty="0">
                  <a:solidFill>
                    <a:srgbClr val="FFC000"/>
                  </a:solidFill>
                </a:rPr>
                <a:t>2</a:t>
              </a:r>
              <a:endParaRPr lang="en-US" b="1" dirty="0">
                <a:solidFill>
                  <a:srgbClr val="FFC000"/>
                </a:solidFill>
              </a:endParaRPr>
            </a:p>
          </p:txBody>
        </p:sp>
      </p:grpSp>
      <p:grpSp>
        <p:nvGrpSpPr>
          <p:cNvPr id="30" name="Group 29">
            <a:extLst>
              <a:ext uri="{FF2B5EF4-FFF2-40B4-BE49-F238E27FC236}">
                <a16:creationId xmlns:a16="http://schemas.microsoft.com/office/drawing/2014/main" id="{DBCA7069-7A1A-1979-DC2D-044868057BCB}"/>
              </a:ext>
            </a:extLst>
          </p:cNvPr>
          <p:cNvGrpSpPr/>
          <p:nvPr/>
        </p:nvGrpSpPr>
        <p:grpSpPr>
          <a:xfrm>
            <a:off x="3435645" y="4258206"/>
            <a:ext cx="393168" cy="469355"/>
            <a:chOff x="8698913" y="1541719"/>
            <a:chExt cx="393168" cy="469355"/>
          </a:xfrm>
        </p:grpSpPr>
        <p:sp>
          <p:nvSpPr>
            <p:cNvPr id="31" name="Teardrop 30">
              <a:extLst>
                <a:ext uri="{FF2B5EF4-FFF2-40B4-BE49-F238E27FC236}">
                  <a16:creationId xmlns:a16="http://schemas.microsoft.com/office/drawing/2014/main" id="{DEC3446C-56E4-D7BC-7004-65FE51C0D562}"/>
                </a:ext>
              </a:extLst>
            </p:cNvPr>
            <p:cNvSpPr/>
            <p:nvPr/>
          </p:nvSpPr>
          <p:spPr>
            <a:xfrm rot="17517794" flipH="1">
              <a:off x="8677383" y="1596377"/>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a:extLst>
                <a:ext uri="{FF2B5EF4-FFF2-40B4-BE49-F238E27FC236}">
                  <a16:creationId xmlns:a16="http://schemas.microsoft.com/office/drawing/2014/main" id="{DF130B87-E6FF-4F47-7399-7D9128F31DAF}"/>
                </a:ext>
              </a:extLst>
            </p:cNvPr>
            <p:cNvSpPr txBox="1"/>
            <p:nvPr/>
          </p:nvSpPr>
          <p:spPr>
            <a:xfrm>
              <a:off x="8698913" y="1572956"/>
              <a:ext cx="321910" cy="369332"/>
            </a:xfrm>
            <a:prstGeom prst="rect">
              <a:avLst/>
            </a:prstGeom>
            <a:noFill/>
          </p:spPr>
          <p:txBody>
            <a:bodyPr wrap="square" rtlCol="0">
              <a:spAutoFit/>
            </a:bodyPr>
            <a:lstStyle/>
            <a:p>
              <a:r>
                <a:rPr lang="en-GB" b="1" dirty="0">
                  <a:solidFill>
                    <a:srgbClr val="FFC000"/>
                  </a:solidFill>
                </a:rPr>
                <a:t>3</a:t>
              </a:r>
              <a:endParaRPr lang="en-US" b="1" dirty="0">
                <a:solidFill>
                  <a:srgbClr val="FFC000"/>
                </a:solidFill>
              </a:endParaRPr>
            </a:p>
          </p:txBody>
        </p:sp>
      </p:grpSp>
    </p:spTree>
    <p:extLst>
      <p:ext uri="{BB962C8B-B14F-4D97-AF65-F5344CB8AC3E}">
        <p14:creationId xmlns:p14="http://schemas.microsoft.com/office/powerpoint/2010/main" val="2739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PARTICIPATING ORGANIZATIONS</a:t>
            </a:r>
          </a:p>
        </p:txBody>
      </p:sp>
      <p:sp>
        <p:nvSpPr>
          <p:cNvPr id="4" name="Rectangle 3"/>
          <p:cNvSpPr/>
          <p:nvPr/>
        </p:nvSpPr>
        <p:spPr>
          <a:xfrm>
            <a:off x="107504" y="692696"/>
            <a:ext cx="8928992" cy="1338828"/>
          </a:xfrm>
          <a:prstGeom prst="rect">
            <a:avLst/>
          </a:prstGeom>
        </p:spPr>
        <p:txBody>
          <a:bodyPr wrap="square">
            <a:spAutoFit/>
          </a:bodyPr>
          <a:lstStyle/>
          <a:p>
            <a:pPr>
              <a:defRPr/>
            </a:pPr>
            <a:r>
              <a:rPr lang="en-US" altLang="en-US" sz="1900" b="1" u="sng" dirty="0">
                <a:solidFill>
                  <a:schemeClr val="accent6">
                    <a:lumMod val="75000"/>
                  </a:schemeClr>
                </a:solidFill>
                <a:latin typeface="Century Gothic" panose="020B0502020202020204" pitchFamily="34" charset="0"/>
              </a:rPr>
              <a:t>Participating Organizations</a:t>
            </a: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l-GR" altLang="en-US" b="1" dirty="0">
                <a:solidFill>
                  <a:schemeClr val="tx1">
                    <a:lumMod val="75000"/>
                    <a:lumOff val="25000"/>
                  </a:schemeClr>
                </a:solidFill>
                <a:latin typeface="Century Gothic" panose="020B0502020202020204" pitchFamily="34" charset="0"/>
              </a:rPr>
              <a:t>1.</a:t>
            </a:r>
            <a:r>
              <a:rPr lang="en-US" altLang="en-US" b="1" dirty="0">
                <a:solidFill>
                  <a:schemeClr val="tx1">
                    <a:lumMod val="75000"/>
                    <a:lumOff val="25000"/>
                  </a:schemeClr>
                </a:solidFill>
                <a:latin typeface="Century Gothic" panose="020B0502020202020204" pitchFamily="34" charset="0"/>
              </a:rPr>
              <a:t>Applicant Organization</a:t>
            </a:r>
            <a:r>
              <a:rPr lang="en-GB" altLang="en-US" b="1" dirty="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Χρειάζεστε αποκλειστικά το </a:t>
            </a:r>
            <a:r>
              <a:rPr lang="en-GB" altLang="en-US" dirty="0">
                <a:solidFill>
                  <a:schemeClr val="tx1">
                    <a:lumMod val="75000"/>
                    <a:lumOff val="25000"/>
                  </a:schemeClr>
                </a:solidFill>
                <a:latin typeface="Century Gothic" panose="020B0502020202020204" pitchFamily="34" charset="0"/>
              </a:rPr>
              <a:t>O</a:t>
            </a:r>
            <a:r>
              <a:rPr lang="en-US" altLang="en-US" dirty="0">
                <a:solidFill>
                  <a:schemeClr val="tx1">
                    <a:lumMod val="75000"/>
                    <a:lumOff val="25000"/>
                  </a:schemeClr>
                </a:solidFill>
                <a:latin typeface="Century Gothic" panose="020B0502020202020204" pitchFamily="34" charset="0"/>
              </a:rPr>
              <a:t>ID </a:t>
            </a:r>
            <a:r>
              <a:rPr lang="el-GR" altLang="en-US" dirty="0">
                <a:solidFill>
                  <a:schemeClr val="tx1">
                    <a:lumMod val="75000"/>
                    <a:lumOff val="25000"/>
                  </a:schemeClr>
                </a:solidFill>
                <a:latin typeface="Century Gothic" panose="020B0502020202020204" pitchFamily="34" charset="0"/>
              </a:rPr>
              <a:t>του οργανισμού σας</a:t>
            </a:r>
            <a:endParaRPr lang="en-US" altLang="en-US" dirty="0">
              <a:solidFill>
                <a:schemeClr val="tx1">
                  <a:lumMod val="75000"/>
                  <a:lumOff val="25000"/>
                </a:schemeClr>
              </a:solidFill>
              <a:latin typeface="Century Gothic" panose="020B0502020202020204" pitchFamily="34" charset="0"/>
            </a:endParaRPr>
          </a:p>
          <a:p>
            <a:pPr algn="just">
              <a:defRPr/>
            </a:pPr>
            <a:r>
              <a:rPr lang="el-GR" altLang="en-US" b="1" dirty="0">
                <a:solidFill>
                  <a:schemeClr val="tx1">
                    <a:lumMod val="75000"/>
                    <a:lumOff val="25000"/>
                  </a:schemeClr>
                </a:solidFill>
                <a:latin typeface="Century Gothic" panose="020B0502020202020204" pitchFamily="34" charset="0"/>
              </a:rPr>
              <a:t>2.</a:t>
            </a:r>
            <a:r>
              <a:rPr lang="en-US" altLang="en-US" b="1" dirty="0">
                <a:solidFill>
                  <a:schemeClr val="tx1">
                    <a:lumMod val="75000"/>
                    <a:lumOff val="25000"/>
                  </a:schemeClr>
                </a:solidFill>
                <a:latin typeface="Century Gothic" panose="020B0502020202020204" pitchFamily="34" charset="0"/>
              </a:rPr>
              <a:t>Supporting Organizations</a:t>
            </a:r>
            <a:r>
              <a:rPr lang="el-GR" altLang="en-US" dirty="0">
                <a:solidFill>
                  <a:schemeClr val="tx1">
                    <a:lumMod val="75000"/>
                    <a:lumOff val="25000"/>
                  </a:schemeClr>
                </a:solidFill>
                <a:latin typeface="Century Gothic" panose="020B0502020202020204" pitchFamily="34" charset="0"/>
              </a:rPr>
              <a:t>. Αν επιλέξετε </a:t>
            </a:r>
            <a:r>
              <a:rPr lang="en-US" altLang="en-US" dirty="0">
                <a:solidFill>
                  <a:schemeClr val="tx1">
                    <a:lumMod val="75000"/>
                    <a:lumOff val="25000"/>
                  </a:schemeClr>
                </a:solidFill>
                <a:latin typeface="Century Gothic" panose="020B0502020202020204" pitchFamily="34" charset="0"/>
              </a:rPr>
              <a:t>yes</a:t>
            </a:r>
            <a:r>
              <a:rPr lang="el-GR" altLang="en-US" dirty="0">
                <a:solidFill>
                  <a:schemeClr val="tx1">
                    <a:lumMod val="75000"/>
                    <a:lumOff val="25000"/>
                  </a:schemeClr>
                </a:solidFill>
                <a:latin typeface="Century Gothic" panose="020B0502020202020204" pitchFamily="34" charset="0"/>
              </a:rPr>
              <a:t>, η αίτηση θα ζητήσει τη συμπλήρωση επιπλέον πεδίων</a:t>
            </a:r>
          </a:p>
        </p:txBody>
      </p:sp>
      <p:pic>
        <p:nvPicPr>
          <p:cNvPr id="7" name="Picture 6">
            <a:extLst>
              <a:ext uri="{FF2B5EF4-FFF2-40B4-BE49-F238E27FC236}">
                <a16:creationId xmlns:a16="http://schemas.microsoft.com/office/drawing/2014/main" id="{FB784EA4-075E-FB9B-F212-016F3CA24B83}"/>
              </a:ext>
            </a:extLst>
          </p:cNvPr>
          <p:cNvPicPr>
            <a:picLocks noChangeAspect="1"/>
          </p:cNvPicPr>
          <p:nvPr/>
        </p:nvPicPr>
        <p:blipFill>
          <a:blip r:embed="rId3"/>
          <a:stretch>
            <a:fillRect/>
          </a:stretch>
        </p:blipFill>
        <p:spPr>
          <a:xfrm>
            <a:off x="88520" y="2146604"/>
            <a:ext cx="9144000" cy="2737413"/>
          </a:xfrm>
          <a:prstGeom prst="rect">
            <a:avLst/>
          </a:prstGeom>
        </p:spPr>
      </p:pic>
      <p:sp>
        <p:nvSpPr>
          <p:cNvPr id="3" name="Rectangle 2">
            <a:extLst>
              <a:ext uri="{FF2B5EF4-FFF2-40B4-BE49-F238E27FC236}">
                <a16:creationId xmlns:a16="http://schemas.microsoft.com/office/drawing/2014/main" id="{B01AC272-18EA-02CF-BD87-7C97E42525AF}"/>
              </a:ext>
            </a:extLst>
          </p:cNvPr>
          <p:cNvSpPr/>
          <p:nvPr/>
        </p:nvSpPr>
        <p:spPr>
          <a:xfrm>
            <a:off x="179512" y="3284984"/>
            <a:ext cx="1008112"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1849408-D07C-4677-405C-30FB48EA23A1}"/>
              </a:ext>
            </a:extLst>
          </p:cNvPr>
          <p:cNvSpPr/>
          <p:nvPr/>
        </p:nvSpPr>
        <p:spPr>
          <a:xfrm>
            <a:off x="179512" y="4509120"/>
            <a:ext cx="648072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5D7BFED-7B47-8323-6E7B-1C9C9F7EC016}"/>
              </a:ext>
            </a:extLst>
          </p:cNvPr>
          <p:cNvGrpSpPr/>
          <p:nvPr/>
        </p:nvGrpSpPr>
        <p:grpSpPr>
          <a:xfrm>
            <a:off x="1497189" y="2901058"/>
            <a:ext cx="453049" cy="568361"/>
            <a:chOff x="8664196" y="1572882"/>
            <a:chExt cx="453049" cy="469355"/>
          </a:xfrm>
        </p:grpSpPr>
        <p:sp>
          <p:nvSpPr>
            <p:cNvPr id="10" name="Teardrop 9">
              <a:extLst>
                <a:ext uri="{FF2B5EF4-FFF2-40B4-BE49-F238E27FC236}">
                  <a16:creationId xmlns:a16="http://schemas.microsoft.com/office/drawing/2014/main" id="{E5B7CB44-506D-B753-6758-53BB9390B966}"/>
                </a:ext>
              </a:extLst>
            </p:cNvPr>
            <p:cNvSpPr/>
            <p:nvPr/>
          </p:nvSpPr>
          <p:spPr>
            <a:xfrm rot="17517794" flipH="1">
              <a:off x="8656043" y="1581035"/>
              <a:ext cx="469355" cy="453049"/>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a:extLst>
                <a:ext uri="{FF2B5EF4-FFF2-40B4-BE49-F238E27FC236}">
                  <a16:creationId xmlns:a16="http://schemas.microsoft.com/office/drawing/2014/main" id="{71D9D962-CD8F-CF76-DD04-DC829208B949}"/>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2" name="Group 11">
            <a:extLst>
              <a:ext uri="{FF2B5EF4-FFF2-40B4-BE49-F238E27FC236}">
                <a16:creationId xmlns:a16="http://schemas.microsoft.com/office/drawing/2014/main" id="{17D13B48-2B23-8269-9D5B-F6F9D747202E}"/>
              </a:ext>
            </a:extLst>
          </p:cNvPr>
          <p:cNvGrpSpPr/>
          <p:nvPr/>
        </p:nvGrpSpPr>
        <p:grpSpPr>
          <a:xfrm>
            <a:off x="7020272" y="4126728"/>
            <a:ext cx="360040" cy="469355"/>
            <a:chOff x="8714671" y="1522944"/>
            <a:chExt cx="360040" cy="469355"/>
          </a:xfrm>
        </p:grpSpPr>
        <p:sp>
          <p:nvSpPr>
            <p:cNvPr id="13" name="Teardrop 12">
              <a:extLst>
                <a:ext uri="{FF2B5EF4-FFF2-40B4-BE49-F238E27FC236}">
                  <a16:creationId xmlns:a16="http://schemas.microsoft.com/office/drawing/2014/main" id="{CD6B63F1-E65C-0AF9-0745-9CE57A2A1D1C}"/>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a16="http://schemas.microsoft.com/office/drawing/2014/main" id="{C69CA457-56A6-A483-6CDD-42D9AA8313EB}"/>
                </a:ext>
              </a:extLst>
            </p:cNvPr>
            <p:cNvSpPr txBox="1"/>
            <p:nvPr/>
          </p:nvSpPr>
          <p:spPr>
            <a:xfrm>
              <a:off x="8729765" y="1572955"/>
              <a:ext cx="321910" cy="369332"/>
            </a:xfrm>
            <a:prstGeom prst="rect">
              <a:avLst/>
            </a:prstGeom>
            <a:noFill/>
          </p:spPr>
          <p:txBody>
            <a:bodyPr wrap="square" rtlCol="0">
              <a:spAutoFit/>
            </a:bodyPr>
            <a:lstStyle/>
            <a:p>
              <a:r>
                <a:rPr lang="en-GB" b="1" dirty="0">
                  <a:solidFill>
                    <a:srgbClr val="FFC000"/>
                  </a:solidFill>
                </a:rPr>
                <a:t>2</a:t>
              </a:r>
              <a:endParaRPr lang="en-US" b="1" dirty="0">
                <a:solidFill>
                  <a:srgbClr val="FFC000"/>
                </a:solidFill>
              </a:endParaRPr>
            </a:p>
          </p:txBody>
        </p:sp>
      </p:grpSp>
    </p:spTree>
    <p:extLst>
      <p:ext uri="{BB962C8B-B14F-4D97-AF65-F5344CB8AC3E}">
        <p14:creationId xmlns:p14="http://schemas.microsoft.com/office/powerpoint/2010/main" val="13774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28"/>
            <a:ext cx="8229600" cy="778098"/>
          </a:xfrm>
        </p:spPr>
        <p:txBody>
          <a:bodyPr>
            <a:normAutofit/>
          </a:bodyPr>
          <a:lstStyle/>
          <a:p>
            <a:pPr>
              <a:defRPr/>
            </a:pPr>
            <a:r>
              <a:rPr lang="en-GB" sz="2800" dirty="0">
                <a:solidFill>
                  <a:schemeClr val="accent5">
                    <a:lumMod val="75000"/>
                  </a:schemeClr>
                </a:solidFill>
                <a:latin typeface="Century Gothic" panose="020B0502020202020204" pitchFamily="34" charset="0"/>
              </a:rPr>
              <a:t>Supporting Organizations 1/2</a:t>
            </a:r>
          </a:p>
        </p:txBody>
      </p:sp>
      <p:sp>
        <p:nvSpPr>
          <p:cNvPr id="31747" name="Content Placeholder 2"/>
          <p:cNvSpPr>
            <a:spLocks noGrp="1"/>
          </p:cNvSpPr>
          <p:nvPr>
            <p:ph idx="4294967295"/>
          </p:nvPr>
        </p:nvSpPr>
        <p:spPr bwMode="auto">
          <a:xfrm>
            <a:off x="457200" y="1124744"/>
            <a:ext cx="8229600" cy="45681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a:solidFill>
                <a:schemeClr val="tx1">
                  <a:lumMod val="75000"/>
                  <a:lumOff val="25000"/>
                </a:schemeClr>
              </a:solidFill>
              <a:sym typeface="Wingdings" pitchFamily="2" charset="2"/>
            </a:endParaRPr>
          </a:p>
          <a:p>
            <a:pPr marL="0" indent="0" algn="just">
              <a:buFontTx/>
              <a:buNone/>
              <a:defRPr/>
            </a:pPr>
            <a:endParaRPr lang="el-GR" altLang="en-US" sz="1000" dirty="0">
              <a:solidFill>
                <a:schemeClr val="tx1">
                  <a:lumMod val="75000"/>
                  <a:lumOff val="25000"/>
                </a:schemeClr>
              </a:solidFill>
              <a:sym typeface="Wingdings" pitchFamily="2" charset="2"/>
            </a:endParaRPr>
          </a:p>
          <a:p>
            <a:pPr marL="0" indent="0" algn="just">
              <a:buFontTx/>
              <a:buNone/>
              <a:defRPr/>
            </a:pPr>
            <a:endParaRPr lang="el-GR" altLang="en-US" sz="800" dirty="0">
              <a:solidFill>
                <a:schemeClr val="tx1">
                  <a:lumMod val="75000"/>
                  <a:lumOff val="25000"/>
                </a:schemeClr>
              </a:solidFill>
            </a:endParaRPr>
          </a:p>
          <a:p>
            <a:pPr marL="0" indent="0" algn="just">
              <a:buFontTx/>
              <a:buNone/>
              <a:defRPr/>
            </a:pPr>
            <a:endParaRPr lang="el-GR" altLang="en-US" sz="2000" dirty="0">
              <a:solidFill>
                <a:schemeClr val="tx1">
                  <a:lumMod val="75000"/>
                  <a:lumOff val="25000"/>
                </a:schemeClr>
              </a:solidFill>
            </a:endParaRPr>
          </a:p>
        </p:txBody>
      </p:sp>
      <p:sp>
        <p:nvSpPr>
          <p:cNvPr id="6" name="Content Placeholder 2"/>
          <p:cNvSpPr txBox="1">
            <a:spLocks/>
          </p:cNvSpPr>
          <p:nvPr/>
        </p:nvSpPr>
        <p:spPr bwMode="auto">
          <a:xfrm>
            <a:off x="611560" y="908720"/>
            <a:ext cx="7632848" cy="4824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l-GR" altLang="en-US" sz="1600" dirty="0">
              <a:latin typeface="Century Gothic" panose="020B050202020202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sp>
        <p:nvSpPr>
          <p:cNvPr id="8" name="TextBox 7">
            <a:extLst>
              <a:ext uri="{FF2B5EF4-FFF2-40B4-BE49-F238E27FC236}">
                <a16:creationId xmlns:a16="http://schemas.microsoft.com/office/drawing/2014/main" id="{710F8E8A-B560-B241-4638-15129F4DE30D}"/>
              </a:ext>
            </a:extLst>
          </p:cNvPr>
          <p:cNvSpPr txBox="1"/>
          <p:nvPr/>
        </p:nvSpPr>
        <p:spPr>
          <a:xfrm>
            <a:off x="392950" y="260648"/>
            <a:ext cx="8358100" cy="5339282"/>
          </a:xfrm>
          <a:prstGeom prst="rect">
            <a:avLst/>
          </a:prstGeom>
          <a:noFill/>
        </p:spPr>
        <p:txBody>
          <a:bodyPr wrap="square">
            <a:spAutoFit/>
          </a:bodyPr>
          <a:lstStyle/>
          <a:p>
            <a:pPr algn="just" defTabSz="685800"/>
            <a:endParaRPr lang="en-US" sz="1600" dirty="0">
              <a:solidFill>
                <a:prstClr val="black">
                  <a:lumMod val="75000"/>
                  <a:lumOff val="25000"/>
                </a:prstClr>
              </a:solidFill>
              <a:latin typeface="Century Gothic" panose="020B0502020202020204" pitchFamily="34" charset="0"/>
              <a:sym typeface="Wingdings" panose="05000000000000000000" pitchFamily="2" charset="2"/>
            </a:endParaRPr>
          </a:p>
          <a:p>
            <a:pPr algn="just" defTabSz="685800"/>
            <a:endParaRPr lang="en-US" sz="1600" dirty="0">
              <a:solidFill>
                <a:prstClr val="black">
                  <a:lumMod val="75000"/>
                  <a:lumOff val="25000"/>
                </a:prstClr>
              </a:solidFill>
              <a:latin typeface="Century Gothic" panose="020B0502020202020204" pitchFamily="34" charset="0"/>
              <a:sym typeface="Wingdings" panose="05000000000000000000" pitchFamily="2" charset="2"/>
            </a:endParaRPr>
          </a:p>
          <a:p>
            <a:pPr algn="just" defTabSz="685800"/>
            <a:endParaRPr lang="en-US" sz="1600" dirty="0">
              <a:solidFill>
                <a:prstClr val="black">
                  <a:lumMod val="75000"/>
                  <a:lumOff val="25000"/>
                </a:prstClr>
              </a:solidFill>
              <a:latin typeface="Century Gothic" panose="020B0502020202020204" pitchFamily="34" charset="0"/>
              <a:sym typeface="Wingdings" panose="05000000000000000000" pitchFamily="2" charset="2"/>
            </a:endParaRPr>
          </a:p>
          <a:p>
            <a:pPr algn="just" defTabSz="685800"/>
            <a:r>
              <a:rPr lang="el-GR" sz="1600" b="1" dirty="0">
                <a:solidFill>
                  <a:srgbClr val="FF0000"/>
                </a:solidFill>
                <a:latin typeface="Century Gothic" panose="020B0502020202020204" pitchFamily="34" charset="0"/>
                <a:sym typeface="Wingdings" panose="05000000000000000000" pitchFamily="2" charset="2"/>
              </a:rPr>
              <a:t>Η</a:t>
            </a:r>
            <a:r>
              <a:rPr lang="el-GR" sz="1600" b="1" dirty="0">
                <a:solidFill>
                  <a:prstClr val="black">
                    <a:lumMod val="75000"/>
                    <a:lumOff val="25000"/>
                  </a:prstClr>
                </a:solidFill>
                <a:latin typeface="Century Gothic" panose="020B0502020202020204" pitchFamily="34" charset="0"/>
                <a:sym typeface="Wingdings" panose="05000000000000000000" pitchFamily="2" charset="2"/>
              </a:rPr>
              <a:t> </a:t>
            </a:r>
            <a:r>
              <a:rPr lang="el-GR" sz="1600" b="1" dirty="0">
                <a:solidFill>
                  <a:srgbClr val="FF0000"/>
                </a:solidFill>
                <a:latin typeface="Century Gothic" panose="020B0502020202020204" pitchFamily="34" charset="0"/>
                <a:sym typeface="Wingdings" panose="05000000000000000000" pitchFamily="2" charset="2"/>
              </a:rPr>
              <a:t>αγορά υπηρεσιών από </a:t>
            </a:r>
            <a:r>
              <a:rPr lang="el-GR" sz="1600" b="1" dirty="0">
                <a:solidFill>
                  <a:srgbClr val="FF0000"/>
                </a:solidFill>
                <a:latin typeface="Century Gothic" panose="020B0502020202020204" pitchFamily="34" charset="0"/>
                <a:sym typeface="Wingdings" panose="05000000000000000000" pitchFamily="2" charset="2"/>
                <a:hlinkClick r:id="rId3"/>
              </a:rPr>
              <a:t>οργανισμούς υποστήριξης</a:t>
            </a:r>
            <a:r>
              <a:rPr lang="el-GR" sz="1600" b="1" dirty="0">
                <a:solidFill>
                  <a:srgbClr val="FF0000"/>
                </a:solidFill>
                <a:latin typeface="Century Gothic" panose="020B0502020202020204" pitchFamily="34" charset="0"/>
                <a:sym typeface="Wingdings" panose="05000000000000000000" pitchFamily="2" charset="2"/>
              </a:rPr>
              <a:t> για βασικά κομμάτια υλοποίησης των Σχεδίων</a:t>
            </a:r>
            <a:r>
              <a:rPr lang="en-US" sz="1600" b="1" dirty="0">
                <a:solidFill>
                  <a:srgbClr val="FF0000"/>
                </a:solidFill>
                <a:latin typeface="Century Gothic" panose="020B0502020202020204" pitchFamily="34" charset="0"/>
                <a:sym typeface="Wingdings" panose="05000000000000000000" pitchFamily="2" charset="2"/>
              </a:rPr>
              <a:t> (core tasks)</a:t>
            </a:r>
            <a:r>
              <a:rPr lang="el-GR" sz="1600" b="1" dirty="0">
                <a:solidFill>
                  <a:srgbClr val="FF0000"/>
                </a:solidFill>
                <a:latin typeface="Century Gothic" panose="020B0502020202020204" pitchFamily="34" charset="0"/>
                <a:sym typeface="Wingdings" panose="05000000000000000000" pitchFamily="2" charset="2"/>
              </a:rPr>
              <a:t> δεν επιτρέπεται</a:t>
            </a:r>
            <a:endParaRPr lang="el-GR" sz="1600" dirty="0">
              <a:solidFill>
                <a:prstClr val="black">
                  <a:lumMod val="75000"/>
                  <a:lumOff val="25000"/>
                </a:prstClr>
              </a:solidFill>
              <a:latin typeface="Century Gothic" panose="020B0502020202020204" pitchFamily="34" charset="0"/>
              <a:sym typeface="Wingdings" panose="05000000000000000000" pitchFamily="2" charset="2"/>
            </a:endParaRPr>
          </a:p>
          <a:p>
            <a:pPr algn="just" defTabSz="685800">
              <a:lnSpc>
                <a:spcPct val="150000"/>
              </a:lnSpc>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Οι πιο κάτω εργασίες αποτελούν ευθύνη του δικαιούχου οργανισμού και </a:t>
            </a:r>
            <a:r>
              <a:rPr lang="el-GR" sz="1600" b="1" dirty="0">
                <a:solidFill>
                  <a:srgbClr val="FF0000"/>
                </a:solidFill>
                <a:latin typeface="Century Gothic" panose="020B0502020202020204" pitchFamily="34" charset="0"/>
                <a:sym typeface="Wingdings" panose="05000000000000000000" pitchFamily="2" charset="2"/>
              </a:rPr>
              <a:t>δεν επιτρέπεται η ανάθεσή τους σε οργανισμούς υποστήριξης: </a:t>
            </a:r>
            <a:endParaRPr lang="en-US" sz="1600" b="1" dirty="0">
              <a:solidFill>
                <a:srgbClr val="FF0000"/>
              </a:solidFill>
              <a:latin typeface="Century Gothic" panose="020B0502020202020204" pitchFamily="34" charset="0"/>
              <a:sym typeface="Wingdings" panose="05000000000000000000" pitchFamily="2" charset="2"/>
            </a:endParaRP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επικοινωνία με τους οργανισμούς υποδοχής για το περιεχόμενο της κατάρτισης </a:t>
            </a:r>
            <a:endParaRPr lang="en-US" sz="1600" dirty="0">
              <a:solidFill>
                <a:prstClr val="black">
                  <a:lumMod val="75000"/>
                  <a:lumOff val="25000"/>
                </a:prstClr>
              </a:solidFill>
              <a:latin typeface="Century Gothic" panose="020B0502020202020204" pitchFamily="34" charset="0"/>
              <a:sym typeface="Wingdings" panose="05000000000000000000" pitchFamily="2" charset="2"/>
            </a:endParaRP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διευθέτηση του προγράμματος εκπαίδευσης/κατάρτισης</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συμπλήρωση/υπογραφή συμφωνιών και των συμφωνιών εκμάθησης (</a:t>
            </a:r>
            <a:r>
              <a:rPr lang="en-US" sz="1600" dirty="0">
                <a:solidFill>
                  <a:prstClr val="black">
                    <a:lumMod val="75000"/>
                    <a:lumOff val="25000"/>
                  </a:prstClr>
                </a:solidFill>
                <a:latin typeface="Century Gothic" panose="020B0502020202020204" pitchFamily="34" charset="0"/>
                <a:sym typeface="Wingdings" panose="05000000000000000000" pitchFamily="2" charset="2"/>
              </a:rPr>
              <a:t>learning agreements</a:t>
            </a:r>
            <a:r>
              <a:rPr lang="el-GR" sz="1600" dirty="0">
                <a:solidFill>
                  <a:prstClr val="black">
                    <a:lumMod val="75000"/>
                    <a:lumOff val="25000"/>
                  </a:prstClr>
                </a:solidFill>
                <a:latin typeface="Century Gothic" panose="020B0502020202020204" pitchFamily="34" charset="0"/>
                <a:sym typeface="Wingdings" panose="05000000000000000000" pitchFamily="2" charset="2"/>
              </a:rPr>
              <a:t>)</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διαχείριση του κονδυλίου</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αξιολόγηση των κινητικοτήτων</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αξιολόγηση των μαθησιακών αποτελεσμάτων της κινητικότητας</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επικοινωνία και η υποβολή εκθέσεων προς την Εθνική Υπηρεσία</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διάδοση των αποτελεσμάτων</a:t>
            </a:r>
          </a:p>
        </p:txBody>
      </p:sp>
    </p:spTree>
    <p:extLst>
      <p:ext uri="{BB962C8B-B14F-4D97-AF65-F5344CB8AC3E}">
        <p14:creationId xmlns:p14="http://schemas.microsoft.com/office/powerpoint/2010/main" val="538842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28"/>
            <a:ext cx="8229600" cy="778098"/>
          </a:xfrm>
        </p:spPr>
        <p:txBody>
          <a:bodyPr>
            <a:normAutofit/>
          </a:bodyPr>
          <a:lstStyle/>
          <a:p>
            <a:pPr>
              <a:defRPr/>
            </a:pPr>
            <a:r>
              <a:rPr lang="en-GB" sz="2800" dirty="0">
                <a:solidFill>
                  <a:schemeClr val="accent5">
                    <a:lumMod val="75000"/>
                  </a:schemeClr>
                </a:solidFill>
                <a:latin typeface="Century Gothic" panose="020B0502020202020204" pitchFamily="34" charset="0"/>
              </a:rPr>
              <a:t>Supporting Organizations 2/2</a:t>
            </a:r>
          </a:p>
        </p:txBody>
      </p:sp>
      <p:sp>
        <p:nvSpPr>
          <p:cNvPr id="31747" name="Content Placeholder 2"/>
          <p:cNvSpPr>
            <a:spLocks noGrp="1"/>
          </p:cNvSpPr>
          <p:nvPr>
            <p:ph idx="4294967295"/>
          </p:nvPr>
        </p:nvSpPr>
        <p:spPr bwMode="auto">
          <a:xfrm>
            <a:off x="457200" y="1124744"/>
            <a:ext cx="8229600" cy="45681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a:solidFill>
                <a:schemeClr val="tx1">
                  <a:lumMod val="75000"/>
                  <a:lumOff val="25000"/>
                </a:schemeClr>
              </a:solidFill>
              <a:sym typeface="Wingdings" pitchFamily="2" charset="2"/>
            </a:endParaRPr>
          </a:p>
          <a:p>
            <a:pPr marL="0" indent="0" algn="just">
              <a:buFontTx/>
              <a:buNone/>
              <a:defRPr/>
            </a:pPr>
            <a:endParaRPr lang="el-GR" altLang="en-US" sz="1000" dirty="0">
              <a:solidFill>
                <a:schemeClr val="tx1">
                  <a:lumMod val="75000"/>
                  <a:lumOff val="25000"/>
                </a:schemeClr>
              </a:solidFill>
              <a:sym typeface="Wingdings" pitchFamily="2" charset="2"/>
            </a:endParaRPr>
          </a:p>
          <a:p>
            <a:pPr marL="0" indent="0" algn="just">
              <a:buFontTx/>
              <a:buNone/>
              <a:defRPr/>
            </a:pPr>
            <a:endParaRPr lang="el-GR" altLang="en-US" sz="800" dirty="0">
              <a:solidFill>
                <a:schemeClr val="tx1">
                  <a:lumMod val="75000"/>
                  <a:lumOff val="25000"/>
                </a:schemeClr>
              </a:solidFill>
            </a:endParaRPr>
          </a:p>
          <a:p>
            <a:pPr marL="0" indent="0" algn="just">
              <a:buFontTx/>
              <a:buNone/>
              <a:defRPr/>
            </a:pPr>
            <a:endParaRPr lang="el-GR" altLang="en-US" sz="2000" dirty="0">
              <a:solidFill>
                <a:schemeClr val="tx1">
                  <a:lumMod val="75000"/>
                  <a:lumOff val="25000"/>
                </a:schemeClr>
              </a:solidFill>
            </a:endParaRPr>
          </a:p>
        </p:txBody>
      </p:sp>
      <p:sp>
        <p:nvSpPr>
          <p:cNvPr id="6" name="Content Placeholder 2"/>
          <p:cNvSpPr txBox="1">
            <a:spLocks/>
          </p:cNvSpPr>
          <p:nvPr/>
        </p:nvSpPr>
        <p:spPr bwMode="auto">
          <a:xfrm>
            <a:off x="611560" y="908720"/>
            <a:ext cx="7632848" cy="4824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l-GR" altLang="en-US" sz="1600" dirty="0">
              <a:latin typeface="Century Gothic" panose="020B050202020202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sp>
        <p:nvSpPr>
          <p:cNvPr id="9" name="TextBox 8">
            <a:extLst>
              <a:ext uri="{FF2B5EF4-FFF2-40B4-BE49-F238E27FC236}">
                <a16:creationId xmlns:a16="http://schemas.microsoft.com/office/drawing/2014/main" id="{89ADC29A-879B-4B4E-9577-75557DD66DE1}"/>
              </a:ext>
            </a:extLst>
          </p:cNvPr>
          <p:cNvSpPr txBox="1"/>
          <p:nvPr/>
        </p:nvSpPr>
        <p:spPr>
          <a:xfrm>
            <a:off x="169168" y="927851"/>
            <a:ext cx="7931223" cy="6028702"/>
          </a:xfrm>
          <a:prstGeom prst="rect">
            <a:avLst/>
          </a:prstGeom>
          <a:noFill/>
        </p:spPr>
        <p:txBody>
          <a:bodyPr wrap="square">
            <a:spAutoFit/>
          </a:bodyPr>
          <a:lstStyle/>
          <a:p>
            <a:pPr marL="257175" indent="-257175" algn="just" defTabSz="685800">
              <a:lnSpc>
                <a:spcPct val="150000"/>
              </a:lnSpc>
              <a:buFont typeface="Wingdings" panose="05000000000000000000" pitchFamily="2" charset="2"/>
              <a:buChar char="ü"/>
            </a:pPr>
            <a:r>
              <a:rPr lang="el-GR" sz="1600" dirty="0">
                <a:solidFill>
                  <a:prstClr val="black">
                    <a:lumMod val="75000"/>
                    <a:lumOff val="25000"/>
                  </a:prstClr>
                </a:solidFill>
                <a:latin typeface="Century Gothic" panose="020B0502020202020204" pitchFamily="34" charset="0"/>
                <a:sym typeface="Wingdings" panose="05000000000000000000" pitchFamily="2" charset="2"/>
              </a:rPr>
              <a:t>Υπηρεσίες που γίνονται αποδεκτές από έναν οργανισμό υποστήριξης</a:t>
            </a:r>
            <a:r>
              <a:rPr lang="en-US" sz="1600" dirty="0">
                <a:solidFill>
                  <a:prstClr val="black">
                    <a:lumMod val="75000"/>
                    <a:lumOff val="25000"/>
                  </a:prstClr>
                </a:solidFill>
                <a:latin typeface="Century Gothic" panose="020B0502020202020204" pitchFamily="34" charset="0"/>
                <a:sym typeface="Wingdings" panose="05000000000000000000" pitchFamily="2" charset="2"/>
              </a:rPr>
              <a:t>:</a:t>
            </a:r>
            <a:endParaRPr lang="el-GR" sz="1600" dirty="0">
              <a:solidFill>
                <a:prstClr val="black">
                  <a:lumMod val="75000"/>
                  <a:lumOff val="25000"/>
                </a:prstClr>
              </a:solidFill>
              <a:latin typeface="Century Gothic" panose="020B0502020202020204" pitchFamily="34" charset="0"/>
              <a:sym typeface="Wingdings" panose="05000000000000000000" pitchFamily="2" charset="2"/>
            </a:endParaRP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Διευθέτηση αεροπορικών εισιτηρίων/ξενοδοχείων/</a:t>
            </a:r>
            <a:r>
              <a:rPr lang="en-US" sz="1600" dirty="0">
                <a:solidFill>
                  <a:prstClr val="black">
                    <a:lumMod val="75000"/>
                    <a:lumOff val="25000"/>
                  </a:prstClr>
                </a:solidFill>
                <a:latin typeface="Century Gothic" panose="020B0502020202020204" pitchFamily="34" charset="0"/>
                <a:sym typeface="Wingdings" panose="05000000000000000000" pitchFamily="2" charset="2"/>
              </a:rPr>
              <a:t>visas/</a:t>
            </a:r>
            <a:r>
              <a:rPr lang="el-GR" sz="1600" dirty="0">
                <a:solidFill>
                  <a:prstClr val="black">
                    <a:lumMod val="75000"/>
                    <a:lumOff val="25000"/>
                  </a:prstClr>
                </a:solidFill>
                <a:latin typeface="Century Gothic" panose="020B0502020202020204" pitchFamily="34" charset="0"/>
                <a:sym typeface="Wingdings" panose="05000000000000000000" pitchFamily="2" charset="2"/>
              </a:rPr>
              <a:t>ασφαλειών</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Εξεύρεση οργανισμών υποδοχής (όταν αυτό δεν είναι εφικτό από τον ίδιο τον οργανισμό)</a:t>
            </a:r>
            <a:endParaRPr lang="en-US" sz="1600" dirty="0">
              <a:solidFill>
                <a:prstClr val="black"/>
              </a:solidFill>
              <a:latin typeface="Century Gothic" panose="020B0502020202020204" pitchFamily="34" charset="0"/>
              <a:sym typeface="Wingdings" panose="05000000000000000000" pitchFamily="2" charset="2"/>
            </a:endParaRPr>
          </a:p>
          <a:p>
            <a:pPr marL="257175" lvl="1" indent="-257175" algn="just" defTabSz="796016">
              <a:lnSpc>
                <a:spcPct val="150000"/>
              </a:lnSpc>
              <a:spcBef>
                <a:spcPct val="0"/>
              </a:spcBef>
              <a:spcAft>
                <a:spcPct val="15000"/>
              </a:spcAft>
              <a:buFont typeface="Wingdings" panose="05000000000000000000" pitchFamily="2" charset="2"/>
              <a:buChar char="ü"/>
            </a:pPr>
            <a:r>
              <a:rPr lang="el-GR" sz="1600" dirty="0">
                <a:solidFill>
                  <a:prstClr val="black">
                    <a:lumMod val="75000"/>
                    <a:lumOff val="25000"/>
                  </a:prstClr>
                </a:solidFill>
                <a:latin typeface="Century Gothic" panose="020B0502020202020204" pitchFamily="34" charset="0"/>
              </a:rPr>
              <a:t>Σε όλες τις περιπτώσεις πρέπει να υπάρχουν </a:t>
            </a:r>
            <a:r>
              <a:rPr lang="el-GR" sz="1600" b="1" dirty="0">
                <a:solidFill>
                  <a:srgbClr val="FF0000"/>
                </a:solidFill>
                <a:latin typeface="Century Gothic" panose="020B0502020202020204" pitchFamily="34" charset="0"/>
              </a:rPr>
              <a:t>υπογεγραμμένες συμφωνίες με τ</a:t>
            </a:r>
            <a:r>
              <a:rPr lang="en-US" sz="1600" b="1" dirty="0">
                <a:solidFill>
                  <a:srgbClr val="FF0000"/>
                </a:solidFill>
                <a:latin typeface="Century Gothic" panose="020B0502020202020204" pitchFamily="34" charset="0"/>
              </a:rPr>
              <a:t>o</a:t>
            </a:r>
            <a:r>
              <a:rPr lang="el-GR" sz="1600" b="1" dirty="0" err="1">
                <a:solidFill>
                  <a:srgbClr val="FF0000"/>
                </a:solidFill>
                <a:latin typeface="Century Gothic" panose="020B0502020202020204" pitchFamily="34" charset="0"/>
              </a:rPr>
              <a:t>υς</a:t>
            </a:r>
            <a:r>
              <a:rPr lang="el-GR" sz="1600" b="1" dirty="0">
                <a:solidFill>
                  <a:srgbClr val="FF0000"/>
                </a:solidFill>
                <a:latin typeface="Century Gothic" panose="020B0502020202020204" pitchFamily="34" charset="0"/>
              </a:rPr>
              <a:t> οργανισμούς υποστήριξης</a:t>
            </a:r>
            <a:r>
              <a:rPr lang="en-US" sz="1600" dirty="0">
                <a:solidFill>
                  <a:prstClr val="black"/>
                </a:solidFill>
                <a:latin typeface="Century Gothic" panose="020B0502020202020204" pitchFamily="34" charset="0"/>
              </a:rPr>
              <a:t>, </a:t>
            </a:r>
            <a:r>
              <a:rPr lang="el-GR" sz="1600" dirty="0">
                <a:solidFill>
                  <a:prstClr val="black">
                    <a:lumMod val="75000"/>
                    <a:lumOff val="25000"/>
                  </a:prstClr>
                </a:solidFill>
                <a:latin typeface="Century Gothic" panose="020B0502020202020204" pitchFamily="34" charset="0"/>
              </a:rPr>
              <a:t>στις οποίες θα αναγράφονται τα καθήκοντα προς εκτέλεση, μηχανισμοί ελέγχου της ποιότητας, συνέπειες σε περίπτωση πλημμελούς εκτέλεσης ή μη εκτέλεσης, καθώς και μηχανισμοί ευελιξίας σε περίπτωση ακύρωσης ή αλλαγής προγραμματισμού για την παροχή υπηρεσιών που έχουν συμφωνηθεί</a:t>
            </a:r>
            <a:endParaRPr lang="el-GR" sz="1600" dirty="0">
              <a:solidFill>
                <a:prstClr val="black"/>
              </a:solidFill>
              <a:latin typeface="Century Gothic" panose="020B0502020202020204" pitchFamily="34" charset="0"/>
            </a:endParaRPr>
          </a:p>
          <a:p>
            <a:pPr marL="257175" lvl="1" indent="-257175" algn="just" defTabSz="796016">
              <a:lnSpc>
                <a:spcPct val="150000"/>
              </a:lnSpc>
              <a:spcBef>
                <a:spcPct val="0"/>
              </a:spcBef>
              <a:spcAft>
                <a:spcPct val="15000"/>
              </a:spcAft>
              <a:buFont typeface="Wingdings" panose="05000000000000000000" pitchFamily="2" charset="2"/>
              <a:buChar char="ü"/>
            </a:pPr>
            <a:r>
              <a:rPr lang="el-GR" sz="1600" dirty="0">
                <a:solidFill>
                  <a:prstClr val="black">
                    <a:lumMod val="75000"/>
                    <a:lumOff val="25000"/>
                  </a:prstClr>
                </a:solidFill>
                <a:latin typeface="Century Gothic" panose="020B0502020202020204" pitchFamily="34" charset="0"/>
              </a:rPr>
              <a:t>Ο δικαιούχος οργανισμός παραμένει υπεύθυνος για τα αποτελέσματα και την ποιότητα των υλοποιούμενων δραστηριοτήτων</a:t>
            </a:r>
          </a:p>
          <a:p>
            <a:pPr marL="257175" lvl="1" indent="-257175" algn="just" defTabSz="796016">
              <a:lnSpc>
                <a:spcPct val="150000"/>
              </a:lnSpc>
              <a:spcBef>
                <a:spcPct val="0"/>
              </a:spcBef>
              <a:spcAft>
                <a:spcPct val="15000"/>
              </a:spcAft>
              <a:buFont typeface="Wingdings" panose="05000000000000000000" pitchFamily="2" charset="2"/>
              <a:buChar char="ü"/>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257175" lvl="1" indent="-257175" algn="just" defTabSz="796016">
              <a:lnSpc>
                <a:spcPct val="150000"/>
              </a:lnSpc>
              <a:spcBef>
                <a:spcPct val="0"/>
              </a:spcBef>
              <a:spcAft>
                <a:spcPct val="15000"/>
              </a:spcAft>
              <a:buFont typeface="Wingdings" panose="05000000000000000000" pitchFamily="2" charset="2"/>
              <a:buChar char="ü"/>
            </a:pPr>
            <a:endParaRPr lang="en-US" sz="1600" dirty="0">
              <a:solidFill>
                <a:prstClr val="black">
                  <a:lumMod val="75000"/>
                  <a:lumOff val="25000"/>
                </a:prstClr>
              </a:solidFill>
              <a:latin typeface="Century Gothic" panose="020B0502020202020204" pitchFamily="34" charset="0"/>
            </a:endParaRPr>
          </a:p>
        </p:txBody>
      </p:sp>
    </p:spTree>
    <p:extLst>
      <p:ext uri="{BB962C8B-B14F-4D97-AF65-F5344CB8AC3E}">
        <p14:creationId xmlns:p14="http://schemas.microsoft.com/office/powerpoint/2010/main" val="1547716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PARTICIPATING ORGANIZATIONS</a:t>
            </a:r>
          </a:p>
        </p:txBody>
      </p:sp>
      <p:sp>
        <p:nvSpPr>
          <p:cNvPr id="4" name="Rectangle 3"/>
          <p:cNvSpPr/>
          <p:nvPr/>
        </p:nvSpPr>
        <p:spPr>
          <a:xfrm>
            <a:off x="107504" y="692696"/>
            <a:ext cx="8928992" cy="1969770"/>
          </a:xfrm>
          <a:prstGeom prst="rect">
            <a:avLst/>
          </a:prstGeom>
        </p:spPr>
        <p:txBody>
          <a:bodyPr wrap="square">
            <a:spAutoFit/>
          </a:bodyPr>
          <a:lstStyle/>
          <a:p>
            <a:pPr>
              <a:defRPr/>
            </a:pPr>
            <a:r>
              <a:rPr lang="en-US" altLang="en-US" sz="1900" b="1" u="sng" dirty="0">
                <a:solidFill>
                  <a:schemeClr val="accent6">
                    <a:lumMod val="75000"/>
                  </a:schemeClr>
                </a:solidFill>
                <a:latin typeface="Century Gothic" panose="020B0502020202020204" pitchFamily="34" charset="0"/>
              </a:rPr>
              <a:t>Participating Organizations</a:t>
            </a:r>
            <a:r>
              <a:rPr lang="el-GR" altLang="en-US" sz="1900" b="1" u="sng" dirty="0">
                <a:solidFill>
                  <a:schemeClr val="accent6">
                    <a:lumMod val="75000"/>
                  </a:schemeClr>
                </a:solidFill>
                <a:latin typeface="Century Gothic" panose="020B0502020202020204" pitchFamily="34" charset="0"/>
              </a:rPr>
              <a:t> </a:t>
            </a:r>
            <a:endParaRPr lang="en-US" altLang="en-US" sz="1900"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n-US" altLang="en-US" sz="1900" b="1" dirty="0">
                <a:solidFill>
                  <a:schemeClr val="tx1">
                    <a:lumMod val="75000"/>
                    <a:lumOff val="25000"/>
                  </a:schemeClr>
                </a:solidFill>
                <a:latin typeface="Century Gothic" panose="020B0502020202020204" pitchFamily="34" charset="0"/>
              </a:rPr>
              <a:t>Applicant Organization</a:t>
            </a:r>
            <a:r>
              <a:rPr lang="el-GR" altLang="en-US" sz="1900" b="1" dirty="0">
                <a:solidFill>
                  <a:schemeClr val="tx1">
                    <a:lumMod val="75000"/>
                    <a:lumOff val="25000"/>
                  </a:schemeClr>
                </a:solidFill>
                <a:latin typeface="Century Gothic" panose="020B0502020202020204" pitchFamily="34" charset="0"/>
              </a:rPr>
              <a:t> – </a:t>
            </a:r>
            <a:r>
              <a:rPr lang="en-US" altLang="en-US" sz="1900" b="1" dirty="0">
                <a:solidFill>
                  <a:schemeClr val="tx1">
                    <a:lumMod val="75000"/>
                    <a:lumOff val="25000"/>
                  </a:schemeClr>
                </a:solidFill>
                <a:latin typeface="Century Gothic" panose="020B0502020202020204" pitchFamily="34" charset="0"/>
              </a:rPr>
              <a:t>Associated Persons</a:t>
            </a:r>
            <a:r>
              <a:rPr lang="en-GB" altLang="en-US" sz="1900" b="1" dirty="0">
                <a:solidFill>
                  <a:schemeClr val="tx1">
                    <a:lumMod val="75000"/>
                    <a:lumOff val="25000"/>
                  </a:schemeClr>
                </a:solidFill>
                <a:latin typeface="Century Gothic" panose="020B0502020202020204" pitchFamily="34" charset="0"/>
              </a:rPr>
              <a:t> </a:t>
            </a:r>
          </a:p>
          <a:p>
            <a:pPr>
              <a:defRPr/>
            </a:pPr>
            <a:r>
              <a:rPr lang="el-GR" altLang="en-US" sz="1900" dirty="0">
                <a:solidFill>
                  <a:schemeClr val="tx1">
                    <a:lumMod val="75000"/>
                    <a:lumOff val="25000"/>
                  </a:schemeClr>
                </a:solidFill>
                <a:latin typeface="Century Gothic" panose="020B0502020202020204" pitchFamily="34" charset="0"/>
              </a:rPr>
              <a:t>Η αίτηση απαιτεί να δηλωθούν τουλάχιστον 2 διαφορετικά άτομα επικοινωνίας, που είναι συνήθως τα ακόλουθα:</a:t>
            </a:r>
          </a:p>
          <a:p>
            <a:pPr marL="342900" indent="-342900">
              <a:buFontTx/>
              <a:buChar char="-"/>
              <a:defRPr/>
            </a:pPr>
            <a:r>
              <a:rPr lang="el-GR" altLang="en-US" sz="1900" dirty="0">
                <a:solidFill>
                  <a:schemeClr val="tx1">
                    <a:lumMod val="75000"/>
                    <a:lumOff val="25000"/>
                  </a:schemeClr>
                </a:solidFill>
                <a:latin typeface="Century Gothic" panose="020B0502020202020204" pitchFamily="34" charset="0"/>
              </a:rPr>
              <a:t>Το κύριο άτομο επικοινωνίας (</a:t>
            </a:r>
            <a:r>
              <a:rPr lang="en-GB" altLang="en-US" sz="1900" dirty="0">
                <a:solidFill>
                  <a:schemeClr val="tx1">
                    <a:lumMod val="75000"/>
                    <a:lumOff val="25000"/>
                  </a:schemeClr>
                </a:solidFill>
                <a:latin typeface="Century Gothic" panose="020B0502020202020204" pitchFamily="34" charset="0"/>
              </a:rPr>
              <a:t>Primary contact person</a:t>
            </a:r>
            <a:r>
              <a:rPr lang="el-GR" altLang="en-US" sz="1900" dirty="0">
                <a:solidFill>
                  <a:schemeClr val="tx1">
                    <a:lumMod val="75000"/>
                    <a:lumOff val="25000"/>
                  </a:schemeClr>
                </a:solidFill>
                <a:latin typeface="Century Gothic" panose="020B0502020202020204" pitchFamily="34" charset="0"/>
              </a:rPr>
              <a:t>)</a:t>
            </a:r>
          </a:p>
          <a:p>
            <a:pPr marL="342900" indent="-342900">
              <a:buFontTx/>
              <a:buChar char="-"/>
              <a:defRPr/>
            </a:pPr>
            <a:r>
              <a:rPr lang="el-GR" altLang="en-US" sz="1900" dirty="0">
                <a:solidFill>
                  <a:schemeClr val="tx1">
                    <a:lumMod val="75000"/>
                    <a:lumOff val="25000"/>
                  </a:schemeClr>
                </a:solidFill>
                <a:latin typeface="Century Gothic" panose="020B0502020202020204" pitchFamily="34" charset="0"/>
              </a:rPr>
              <a:t>Τον νόμιμο εκπρόσωπο του οργανισμού (</a:t>
            </a:r>
            <a:r>
              <a:rPr lang="en-US" altLang="en-US" sz="1900" dirty="0">
                <a:solidFill>
                  <a:schemeClr val="tx1">
                    <a:lumMod val="75000"/>
                    <a:lumOff val="25000"/>
                  </a:schemeClr>
                </a:solidFill>
                <a:latin typeface="Century Gothic" panose="020B0502020202020204" pitchFamily="34" charset="0"/>
              </a:rPr>
              <a:t>Legal Representative)</a:t>
            </a:r>
            <a:endParaRPr lang="el-GR" altLang="en-US" sz="1900" dirty="0">
              <a:solidFill>
                <a:schemeClr val="tx1">
                  <a:lumMod val="75000"/>
                  <a:lumOff val="2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67E5106A-2F22-0DD7-3570-A5A55F615F30}"/>
              </a:ext>
            </a:extLst>
          </p:cNvPr>
          <p:cNvPicPr>
            <a:picLocks noChangeAspect="1"/>
          </p:cNvPicPr>
          <p:nvPr/>
        </p:nvPicPr>
        <p:blipFill>
          <a:blip r:embed="rId3"/>
          <a:stretch>
            <a:fillRect/>
          </a:stretch>
        </p:blipFill>
        <p:spPr>
          <a:xfrm>
            <a:off x="119352" y="3068960"/>
            <a:ext cx="7621000" cy="3232266"/>
          </a:xfrm>
          <a:prstGeom prst="rect">
            <a:avLst/>
          </a:prstGeom>
        </p:spPr>
      </p:pic>
    </p:spTree>
    <p:extLst>
      <p:ext uri="{BB962C8B-B14F-4D97-AF65-F5344CB8AC3E}">
        <p14:creationId xmlns:p14="http://schemas.microsoft.com/office/powerpoint/2010/main" val="734146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PARTICIPATING ORGANIZATIONS</a:t>
            </a:r>
          </a:p>
        </p:txBody>
      </p:sp>
      <p:sp>
        <p:nvSpPr>
          <p:cNvPr id="4" name="Rectangle 3"/>
          <p:cNvSpPr/>
          <p:nvPr/>
        </p:nvSpPr>
        <p:spPr>
          <a:xfrm>
            <a:off x="107504" y="692696"/>
            <a:ext cx="8928992" cy="1969770"/>
          </a:xfrm>
          <a:prstGeom prst="rect">
            <a:avLst/>
          </a:prstGeom>
        </p:spPr>
        <p:txBody>
          <a:bodyPr wrap="square">
            <a:spAutoFit/>
          </a:bodyPr>
          <a:lstStyle/>
          <a:p>
            <a:pPr>
              <a:defRPr/>
            </a:pPr>
            <a:r>
              <a:rPr lang="en-US" altLang="en-US" sz="1900" b="1" u="sng" dirty="0">
                <a:solidFill>
                  <a:schemeClr val="accent6">
                    <a:lumMod val="75000"/>
                  </a:schemeClr>
                </a:solidFill>
                <a:latin typeface="Century Gothic" panose="020B0502020202020204" pitchFamily="34" charset="0"/>
              </a:rPr>
              <a:t>Participating Organizations</a:t>
            </a:r>
            <a:r>
              <a:rPr lang="el-GR" altLang="en-US" sz="1900" b="1" u="sng" dirty="0">
                <a:solidFill>
                  <a:schemeClr val="accent6">
                    <a:lumMod val="75000"/>
                  </a:schemeClr>
                </a:solidFill>
                <a:latin typeface="Century Gothic" panose="020B0502020202020204" pitchFamily="34" charset="0"/>
              </a:rPr>
              <a:t> </a:t>
            </a:r>
            <a:endParaRPr lang="en-US" altLang="en-US" sz="1900"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n-US" altLang="en-US" sz="1900" b="1" dirty="0">
                <a:solidFill>
                  <a:schemeClr val="tx1">
                    <a:lumMod val="75000"/>
                    <a:lumOff val="25000"/>
                  </a:schemeClr>
                </a:solidFill>
                <a:latin typeface="Century Gothic" panose="020B0502020202020204" pitchFamily="34" charset="0"/>
              </a:rPr>
              <a:t>Add Associated Persons</a:t>
            </a:r>
            <a:endParaRPr lang="en-GB" altLang="en-US" sz="1900" b="1" dirty="0">
              <a:solidFill>
                <a:schemeClr val="tx1">
                  <a:lumMod val="75000"/>
                  <a:lumOff val="25000"/>
                </a:schemeClr>
              </a:solidFill>
              <a:latin typeface="Century Gothic" panose="020B0502020202020204" pitchFamily="34" charset="0"/>
            </a:endParaRPr>
          </a:p>
          <a:p>
            <a:pPr marL="342900" indent="-342900">
              <a:buFont typeface="Wingdings" panose="05000000000000000000" pitchFamily="2" charset="2"/>
              <a:buChar char="Ø"/>
              <a:defRPr/>
            </a:pPr>
            <a:r>
              <a:rPr lang="en-GB" altLang="en-US" sz="1900" dirty="0">
                <a:solidFill>
                  <a:schemeClr val="tx1">
                    <a:lumMod val="75000"/>
                    <a:lumOff val="25000"/>
                  </a:schemeClr>
                </a:solidFill>
                <a:latin typeface="Century Gothic" panose="020B0502020202020204" pitchFamily="34" charset="0"/>
              </a:rPr>
              <a:t>Add an associated person</a:t>
            </a:r>
          </a:p>
          <a:p>
            <a:pPr marL="342900" indent="-342900">
              <a:buFont typeface="Wingdings" panose="05000000000000000000" pitchFamily="2" charset="2"/>
              <a:buChar char="Ø"/>
              <a:defRPr/>
            </a:pPr>
            <a:r>
              <a:rPr lang="en-GB" altLang="en-US" sz="1900" dirty="0">
                <a:solidFill>
                  <a:schemeClr val="tx1">
                    <a:lumMod val="75000"/>
                    <a:lumOff val="25000"/>
                  </a:schemeClr>
                </a:solidFill>
                <a:latin typeface="Century Gothic" panose="020B0502020202020204" pitchFamily="34" charset="0"/>
              </a:rPr>
              <a:t>Add from my contact list</a:t>
            </a:r>
          </a:p>
          <a:p>
            <a:pPr>
              <a:defRPr/>
            </a:pPr>
            <a:r>
              <a:rPr lang="en-US" altLang="en-US" sz="1900" dirty="0">
                <a:solidFill>
                  <a:schemeClr val="tx1">
                    <a:lumMod val="75000"/>
                    <a:lumOff val="25000"/>
                  </a:schemeClr>
                </a:solidFill>
                <a:latin typeface="Century Gothic" panose="020B0502020202020204" pitchFamily="34" charset="0"/>
              </a:rPr>
              <a:t>O </a:t>
            </a:r>
            <a:r>
              <a:rPr lang="el-GR" altLang="en-US" sz="1900" dirty="0">
                <a:solidFill>
                  <a:schemeClr val="tx1">
                    <a:lumMod val="75000"/>
                    <a:lumOff val="25000"/>
                  </a:schemeClr>
                </a:solidFill>
                <a:latin typeface="Century Gothic" panose="020B0502020202020204" pitchFamily="34" charset="0"/>
              </a:rPr>
              <a:t>νόμιμος εκπρόσωπος μπορεί να είναι και το</a:t>
            </a:r>
            <a:r>
              <a:rPr lang="en-GB" altLang="en-US" sz="1900" dirty="0">
                <a:solidFill>
                  <a:schemeClr val="tx1">
                    <a:lumMod val="75000"/>
                    <a:lumOff val="25000"/>
                  </a:schemeClr>
                </a:solidFill>
                <a:latin typeface="Century Gothic" panose="020B0502020202020204" pitchFamily="34" charset="0"/>
              </a:rPr>
              <a:t> </a:t>
            </a:r>
            <a:r>
              <a:rPr lang="el-GR" altLang="en-US" sz="1900" dirty="0">
                <a:solidFill>
                  <a:schemeClr val="tx1">
                    <a:lumMod val="75000"/>
                    <a:lumOff val="25000"/>
                  </a:schemeClr>
                </a:solidFill>
                <a:latin typeface="Century Gothic" panose="020B0502020202020204" pitchFamily="34" charset="0"/>
              </a:rPr>
              <a:t>βασικό πρόσωπο επικοινωνίας του οργανισμού.  </a:t>
            </a:r>
            <a:endParaRPr lang="en-US" altLang="en-US" sz="1900" dirty="0">
              <a:solidFill>
                <a:schemeClr val="tx1">
                  <a:lumMod val="75000"/>
                  <a:lumOff val="2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39E3BC6C-38C6-5CEE-EACC-9104736C23EB}"/>
              </a:ext>
            </a:extLst>
          </p:cNvPr>
          <p:cNvPicPr>
            <a:picLocks noChangeAspect="1"/>
          </p:cNvPicPr>
          <p:nvPr/>
        </p:nvPicPr>
        <p:blipFill>
          <a:blip r:embed="rId3"/>
          <a:stretch>
            <a:fillRect/>
          </a:stretch>
        </p:blipFill>
        <p:spPr>
          <a:xfrm>
            <a:off x="4037887" y="1190341"/>
            <a:ext cx="5106113" cy="666843"/>
          </a:xfrm>
          <a:prstGeom prst="rect">
            <a:avLst/>
          </a:prstGeom>
        </p:spPr>
      </p:pic>
      <p:pic>
        <p:nvPicPr>
          <p:cNvPr id="9" name="Picture 8">
            <a:extLst>
              <a:ext uri="{FF2B5EF4-FFF2-40B4-BE49-F238E27FC236}">
                <a16:creationId xmlns:a16="http://schemas.microsoft.com/office/drawing/2014/main" id="{E4BB726B-BCFD-5740-775E-B99D3F899E68}"/>
              </a:ext>
            </a:extLst>
          </p:cNvPr>
          <p:cNvPicPr>
            <a:picLocks noChangeAspect="1"/>
          </p:cNvPicPr>
          <p:nvPr/>
        </p:nvPicPr>
        <p:blipFill>
          <a:blip r:embed="rId4"/>
          <a:stretch>
            <a:fillRect/>
          </a:stretch>
        </p:blipFill>
        <p:spPr>
          <a:xfrm>
            <a:off x="0" y="2662466"/>
            <a:ext cx="9144000" cy="2338351"/>
          </a:xfrm>
          <a:prstGeom prst="rect">
            <a:avLst/>
          </a:prstGeom>
        </p:spPr>
      </p:pic>
      <p:pic>
        <p:nvPicPr>
          <p:cNvPr id="5" name="Picture 4">
            <a:extLst>
              <a:ext uri="{FF2B5EF4-FFF2-40B4-BE49-F238E27FC236}">
                <a16:creationId xmlns:a16="http://schemas.microsoft.com/office/drawing/2014/main" id="{1D53F571-88BF-B704-9BCF-63DE873AD4DF}"/>
              </a:ext>
            </a:extLst>
          </p:cNvPr>
          <p:cNvPicPr>
            <a:picLocks noChangeAspect="1"/>
          </p:cNvPicPr>
          <p:nvPr/>
        </p:nvPicPr>
        <p:blipFill>
          <a:blip r:embed="rId5"/>
          <a:stretch>
            <a:fillRect/>
          </a:stretch>
        </p:blipFill>
        <p:spPr>
          <a:xfrm>
            <a:off x="5652120" y="4365104"/>
            <a:ext cx="2149026" cy="504056"/>
          </a:xfrm>
          <a:prstGeom prst="rect">
            <a:avLst/>
          </a:prstGeom>
        </p:spPr>
      </p:pic>
    </p:spTree>
    <p:extLst>
      <p:ext uri="{BB962C8B-B14F-4D97-AF65-F5344CB8AC3E}">
        <p14:creationId xmlns:p14="http://schemas.microsoft.com/office/powerpoint/2010/main" val="2451730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BACKGROUND 1/3</a:t>
            </a:r>
          </a:p>
        </p:txBody>
      </p:sp>
      <p:sp>
        <p:nvSpPr>
          <p:cNvPr id="4" name="Rectangle 3"/>
          <p:cNvSpPr/>
          <p:nvPr/>
        </p:nvSpPr>
        <p:spPr>
          <a:xfrm>
            <a:off x="107504" y="692696"/>
            <a:ext cx="8928992" cy="1677382"/>
          </a:xfrm>
          <a:prstGeom prst="rect">
            <a:avLst/>
          </a:prstGeom>
        </p:spPr>
        <p:txBody>
          <a:bodyPr wrap="square">
            <a:spAutoFit/>
          </a:bodyPr>
          <a:lstStyle/>
          <a:p>
            <a:pPr>
              <a:defRPr/>
            </a:pPr>
            <a:r>
              <a:rPr lang="en-GB" altLang="en-US" sz="1900" b="1" u="sng" dirty="0">
                <a:solidFill>
                  <a:schemeClr val="accent6">
                    <a:lumMod val="75000"/>
                  </a:schemeClr>
                </a:solidFill>
                <a:latin typeface="Century Gothic" panose="020B0502020202020204" pitchFamily="34" charset="0"/>
              </a:rPr>
              <a:t>Background – </a:t>
            </a:r>
            <a:r>
              <a:rPr lang="el-GR" altLang="en-US" sz="1900" b="1" u="sng" dirty="0">
                <a:solidFill>
                  <a:schemeClr val="accent6">
                    <a:lumMod val="75000"/>
                  </a:schemeClr>
                </a:solidFill>
                <a:latin typeface="Century Gothic" panose="020B0502020202020204" pitchFamily="34" charset="0"/>
              </a:rPr>
              <a:t>Ποιος είναι ο οργανισμός σας</a:t>
            </a:r>
            <a:r>
              <a:rPr lang="en-US" altLang="en-US" sz="1900" b="1" u="sng" dirty="0">
                <a:solidFill>
                  <a:schemeClr val="accent6">
                    <a:lumMod val="75000"/>
                  </a:schemeClr>
                </a:solidFill>
                <a:latin typeface="Century Gothic" panose="020B0502020202020204" pitchFamily="34" charset="0"/>
              </a:rPr>
              <a:t>;</a:t>
            </a: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sz="1900" dirty="0">
                <a:solidFill>
                  <a:schemeClr val="tx1">
                    <a:lumMod val="75000"/>
                    <a:lumOff val="25000"/>
                  </a:schemeClr>
                </a:solidFill>
                <a:latin typeface="Century Gothic" panose="020B0502020202020204" pitchFamily="34" charset="0"/>
              </a:rPr>
              <a:t>Περιγράψτε το προφίλ του οργανισμού σας</a:t>
            </a:r>
            <a:r>
              <a:rPr lang="en-GB" altLang="en-US" sz="1900" dirty="0">
                <a:solidFill>
                  <a:schemeClr val="tx1">
                    <a:lumMod val="75000"/>
                    <a:lumOff val="25000"/>
                  </a:schemeClr>
                </a:solidFill>
                <a:latin typeface="Century Gothic" panose="020B0502020202020204" pitchFamily="34" charset="0"/>
              </a:rPr>
              <a:t>: </a:t>
            </a:r>
            <a:r>
              <a:rPr lang="el-GR" sz="1900" dirty="0">
                <a:solidFill>
                  <a:schemeClr val="tx1">
                    <a:lumMod val="75000"/>
                    <a:lumOff val="25000"/>
                  </a:schemeClr>
                </a:solidFill>
                <a:latin typeface="Century Gothic" panose="020B0502020202020204" pitchFamily="34" charset="0"/>
              </a:rPr>
              <a:t>μέγεθος, δομή, προσφερόμενα προγράμματα</a:t>
            </a:r>
            <a:r>
              <a:rPr lang="en-GB" sz="1900" dirty="0">
                <a:solidFill>
                  <a:schemeClr val="tx1">
                    <a:lumMod val="75000"/>
                    <a:lumOff val="25000"/>
                  </a:schemeClr>
                </a:solidFill>
                <a:latin typeface="Century Gothic" panose="020B0502020202020204" pitchFamily="34" charset="0"/>
              </a:rPr>
              <a:t>/</a:t>
            </a:r>
            <a:r>
              <a:rPr lang="el-GR" sz="1900" dirty="0">
                <a:solidFill>
                  <a:schemeClr val="tx1">
                    <a:lumMod val="75000"/>
                    <a:lumOff val="25000"/>
                  </a:schemeClr>
                </a:solidFill>
                <a:latin typeface="Century Gothic" panose="020B0502020202020204" pitchFamily="34" charset="0"/>
              </a:rPr>
              <a:t>δραστηριότητες</a:t>
            </a:r>
            <a:r>
              <a:rPr lang="en-US" sz="1900" dirty="0">
                <a:solidFill>
                  <a:schemeClr val="tx1">
                    <a:lumMod val="75000"/>
                    <a:lumOff val="25000"/>
                  </a:schemeClr>
                </a:solidFill>
                <a:latin typeface="Century Gothic" panose="020B0502020202020204" pitchFamily="34" charset="0"/>
              </a:rPr>
              <a:t>, </a:t>
            </a:r>
            <a:r>
              <a:rPr lang="el-GR" sz="1900" dirty="0">
                <a:solidFill>
                  <a:schemeClr val="tx1">
                    <a:lumMod val="75000"/>
                    <a:lumOff val="25000"/>
                  </a:schemeClr>
                </a:solidFill>
                <a:latin typeface="Century Gothic" panose="020B0502020202020204" pitchFamily="34" charset="0"/>
              </a:rPr>
              <a:t>προφίλ εκπαιδευομένων</a:t>
            </a:r>
            <a:r>
              <a:rPr lang="en-US" sz="1900" dirty="0">
                <a:solidFill>
                  <a:schemeClr val="tx1">
                    <a:lumMod val="75000"/>
                    <a:lumOff val="25000"/>
                  </a:schemeClr>
                </a:solidFill>
                <a:latin typeface="Century Gothic" panose="020B0502020202020204" pitchFamily="34" charset="0"/>
              </a:rPr>
              <a:t>. </a:t>
            </a:r>
            <a:r>
              <a:rPr lang="el-GR" sz="1900" dirty="0">
                <a:solidFill>
                  <a:schemeClr val="tx1">
                    <a:lumMod val="75000"/>
                    <a:lumOff val="25000"/>
                  </a:schemeClr>
                </a:solidFill>
                <a:latin typeface="Century Gothic" panose="020B0502020202020204" pitchFamily="34" charset="0"/>
              </a:rPr>
              <a:t>Συγκεκριμένες πληροφορίες συμπληρώνονται αυτόματα βάσει </a:t>
            </a:r>
            <a:r>
              <a:rPr lang="en-US" sz="1900" dirty="0">
                <a:solidFill>
                  <a:schemeClr val="tx1">
                    <a:lumMod val="75000"/>
                    <a:lumOff val="25000"/>
                  </a:schemeClr>
                </a:solidFill>
                <a:latin typeface="Century Gothic" panose="020B0502020202020204" pitchFamily="34" charset="0"/>
              </a:rPr>
              <a:t>OID.</a:t>
            </a:r>
            <a:endParaRPr lang="en-GB" altLang="en-US" sz="1900" dirty="0">
              <a:solidFill>
                <a:schemeClr val="tx1">
                  <a:lumMod val="75000"/>
                  <a:lumOff val="2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FFE80A75-14F3-8A3C-CA94-6A4EB94399FB}"/>
              </a:ext>
            </a:extLst>
          </p:cNvPr>
          <p:cNvPicPr>
            <a:picLocks noChangeAspect="1"/>
          </p:cNvPicPr>
          <p:nvPr/>
        </p:nvPicPr>
        <p:blipFill>
          <a:blip r:embed="rId3"/>
          <a:stretch>
            <a:fillRect/>
          </a:stretch>
        </p:blipFill>
        <p:spPr>
          <a:xfrm>
            <a:off x="0" y="2636912"/>
            <a:ext cx="9144000" cy="2808311"/>
          </a:xfrm>
          <a:prstGeom prst="rect">
            <a:avLst/>
          </a:prstGeom>
        </p:spPr>
      </p:pic>
    </p:spTree>
    <p:extLst>
      <p:ext uri="{BB962C8B-B14F-4D97-AF65-F5344CB8AC3E}">
        <p14:creationId xmlns:p14="http://schemas.microsoft.com/office/powerpoint/2010/main" val="1844287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BACKGROUND 2/3</a:t>
            </a:r>
          </a:p>
        </p:txBody>
      </p:sp>
      <p:sp>
        <p:nvSpPr>
          <p:cNvPr id="4" name="Rectangle 3"/>
          <p:cNvSpPr/>
          <p:nvPr/>
        </p:nvSpPr>
        <p:spPr>
          <a:xfrm>
            <a:off x="107504" y="692696"/>
            <a:ext cx="8928992" cy="630942"/>
          </a:xfrm>
          <a:prstGeom prst="rect">
            <a:avLst/>
          </a:prstGeom>
        </p:spPr>
        <p:txBody>
          <a:bodyPr wrap="square">
            <a:spAutoFit/>
          </a:bodyPr>
          <a:lstStyle/>
          <a:p>
            <a:pPr>
              <a:defRPr/>
            </a:pPr>
            <a:r>
              <a:rPr lang="en-GB" altLang="en-US" sz="1900" b="1" u="sng" dirty="0">
                <a:solidFill>
                  <a:schemeClr val="accent6">
                    <a:lumMod val="75000"/>
                  </a:schemeClr>
                </a:solidFill>
                <a:latin typeface="Century Gothic" panose="020B0502020202020204" pitchFamily="34" charset="0"/>
              </a:rPr>
              <a:t>Background – </a:t>
            </a:r>
            <a:r>
              <a:rPr lang="el-GR" altLang="en-US" sz="1900" b="1" u="sng" dirty="0">
                <a:solidFill>
                  <a:schemeClr val="accent6">
                    <a:lumMod val="75000"/>
                  </a:schemeClr>
                </a:solidFill>
                <a:latin typeface="Century Gothic" panose="020B0502020202020204" pitchFamily="34" charset="0"/>
              </a:rPr>
              <a:t>Ποιος είναι ο οργανισμός σας</a:t>
            </a:r>
            <a:r>
              <a:rPr lang="en-US" altLang="en-US" sz="1900" b="1" u="sng" dirty="0">
                <a:solidFill>
                  <a:schemeClr val="accent6">
                    <a:lumMod val="75000"/>
                  </a:schemeClr>
                </a:solidFill>
                <a:latin typeface="Century Gothic" panose="020B0502020202020204" pitchFamily="34" charset="0"/>
              </a:rPr>
              <a:t>;</a:t>
            </a:r>
          </a:p>
          <a:p>
            <a:pPr>
              <a:defRPr/>
            </a:pPr>
            <a:endParaRPr lang="en-US" altLang="en-US" sz="800"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3E063A47-75DC-D572-8911-8DBD291AA93C}"/>
              </a:ext>
            </a:extLst>
          </p:cNvPr>
          <p:cNvPicPr>
            <a:picLocks noChangeAspect="1"/>
          </p:cNvPicPr>
          <p:nvPr/>
        </p:nvPicPr>
        <p:blipFill>
          <a:blip r:embed="rId3"/>
          <a:stretch>
            <a:fillRect/>
          </a:stretch>
        </p:blipFill>
        <p:spPr>
          <a:xfrm>
            <a:off x="-31576" y="1017736"/>
            <a:ext cx="9144000" cy="3929278"/>
          </a:xfrm>
          <a:prstGeom prst="rect">
            <a:avLst/>
          </a:prstGeom>
        </p:spPr>
      </p:pic>
      <p:pic>
        <p:nvPicPr>
          <p:cNvPr id="8" name="Picture 7">
            <a:extLst>
              <a:ext uri="{FF2B5EF4-FFF2-40B4-BE49-F238E27FC236}">
                <a16:creationId xmlns:a16="http://schemas.microsoft.com/office/drawing/2014/main" id="{2809C482-791B-32A0-7029-AF6CA1F37F0C}"/>
              </a:ext>
            </a:extLst>
          </p:cNvPr>
          <p:cNvPicPr>
            <a:picLocks noChangeAspect="1"/>
          </p:cNvPicPr>
          <p:nvPr/>
        </p:nvPicPr>
        <p:blipFill>
          <a:blip r:embed="rId4"/>
          <a:stretch>
            <a:fillRect/>
          </a:stretch>
        </p:blipFill>
        <p:spPr>
          <a:xfrm>
            <a:off x="0" y="5126031"/>
            <a:ext cx="9144000" cy="1687345"/>
          </a:xfrm>
          <a:prstGeom prst="rect">
            <a:avLst/>
          </a:prstGeom>
        </p:spPr>
      </p:pic>
    </p:spTree>
    <p:extLst>
      <p:ext uri="{BB962C8B-B14F-4D97-AF65-F5344CB8AC3E}">
        <p14:creationId xmlns:p14="http://schemas.microsoft.com/office/powerpoint/2010/main" val="469977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BACKGROUND 3/3</a:t>
            </a:r>
          </a:p>
        </p:txBody>
      </p:sp>
      <p:sp>
        <p:nvSpPr>
          <p:cNvPr id="4" name="Rectangle 3"/>
          <p:cNvSpPr/>
          <p:nvPr/>
        </p:nvSpPr>
        <p:spPr>
          <a:xfrm>
            <a:off x="107504" y="692696"/>
            <a:ext cx="8928992" cy="1384995"/>
          </a:xfrm>
          <a:prstGeom prst="rect">
            <a:avLst/>
          </a:prstGeom>
        </p:spPr>
        <p:txBody>
          <a:bodyPr wrap="square">
            <a:spAutoFit/>
          </a:bodyPr>
          <a:lstStyle/>
          <a:p>
            <a:pPr>
              <a:defRPr/>
            </a:pPr>
            <a:r>
              <a:rPr lang="en-GB" altLang="en-US" sz="1900" b="1" u="sng" dirty="0">
                <a:solidFill>
                  <a:schemeClr val="accent6">
                    <a:lumMod val="75000"/>
                  </a:schemeClr>
                </a:solidFill>
                <a:latin typeface="Century Gothic" panose="020B0502020202020204" pitchFamily="34" charset="0"/>
              </a:rPr>
              <a:t>Past Participation</a:t>
            </a:r>
            <a:endParaRPr lang="en-US" altLang="en-US" sz="1900"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sz="1900" dirty="0">
                <a:solidFill>
                  <a:schemeClr val="tx1">
                    <a:lumMod val="75000"/>
                    <a:lumOff val="25000"/>
                  </a:schemeClr>
                </a:solidFill>
                <a:latin typeface="Century Gothic" panose="020B0502020202020204" pitchFamily="34" charset="0"/>
              </a:rPr>
              <a:t>Λίστα με τη συμμετοχή του οργανισμού σας σε Αποκεντρωμένες Δράσεις </a:t>
            </a:r>
            <a:r>
              <a:rPr lang="en-US" altLang="en-US" sz="1900" dirty="0">
                <a:solidFill>
                  <a:schemeClr val="tx1">
                    <a:lumMod val="75000"/>
                    <a:lumOff val="25000"/>
                  </a:schemeClr>
                </a:solidFill>
                <a:latin typeface="Century Gothic" panose="020B0502020202020204" pitchFamily="34" charset="0"/>
              </a:rPr>
              <a:t>Erasmus+</a:t>
            </a:r>
          </a:p>
          <a:p>
            <a:pPr marL="342900" indent="-342900">
              <a:buFont typeface="Wingdings" panose="05000000000000000000" pitchFamily="2" charset="2"/>
              <a:buChar char="Ø"/>
              <a:defRPr/>
            </a:pPr>
            <a:r>
              <a:rPr lang="el-GR" altLang="en-US" sz="1900" dirty="0">
                <a:solidFill>
                  <a:schemeClr val="tx1">
                    <a:lumMod val="75000"/>
                    <a:lumOff val="25000"/>
                  </a:schemeClr>
                </a:solidFill>
                <a:latin typeface="Century Gothic" panose="020B0502020202020204" pitchFamily="34" charset="0"/>
              </a:rPr>
              <a:t>Συμπληρώνεται αυτόματα βάσει του </a:t>
            </a:r>
            <a:r>
              <a:rPr lang="en-US" altLang="en-US" sz="1900" dirty="0">
                <a:solidFill>
                  <a:schemeClr val="tx1">
                    <a:lumMod val="75000"/>
                    <a:lumOff val="25000"/>
                  </a:schemeClr>
                </a:solidFill>
                <a:latin typeface="Century Gothic" panose="020B0502020202020204" pitchFamily="34" charset="0"/>
              </a:rPr>
              <a:t>O</a:t>
            </a:r>
            <a:r>
              <a:rPr lang="el-GR" altLang="en-US" sz="1900" dirty="0">
                <a:solidFill>
                  <a:schemeClr val="tx1">
                    <a:lumMod val="75000"/>
                    <a:lumOff val="25000"/>
                  </a:schemeClr>
                </a:solidFill>
                <a:latin typeface="Century Gothic" panose="020B0502020202020204" pitchFamily="34" charset="0"/>
              </a:rPr>
              <a:t>ID του οργανισμού σας</a:t>
            </a:r>
            <a:endParaRPr lang="en-GB" altLang="en-US" sz="1900" dirty="0">
              <a:solidFill>
                <a:schemeClr val="tx1">
                  <a:lumMod val="75000"/>
                  <a:lumOff val="2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AE1DDD14-FE54-0286-32E4-1DBB9A0B187B}"/>
              </a:ext>
            </a:extLst>
          </p:cNvPr>
          <p:cNvPicPr>
            <a:picLocks noChangeAspect="1"/>
          </p:cNvPicPr>
          <p:nvPr/>
        </p:nvPicPr>
        <p:blipFill>
          <a:blip r:embed="rId3"/>
          <a:stretch>
            <a:fillRect/>
          </a:stretch>
        </p:blipFill>
        <p:spPr>
          <a:xfrm>
            <a:off x="0" y="2015519"/>
            <a:ext cx="9144000" cy="2764791"/>
          </a:xfrm>
          <a:prstGeom prst="rect">
            <a:avLst/>
          </a:prstGeom>
        </p:spPr>
      </p:pic>
    </p:spTree>
    <p:extLst>
      <p:ext uri="{BB962C8B-B14F-4D97-AF65-F5344CB8AC3E}">
        <p14:creationId xmlns:p14="http://schemas.microsoft.com/office/powerpoint/2010/main" val="184727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179512" y="412416"/>
            <a:ext cx="8718036" cy="505267"/>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Τι είναι ένα σχέδιο κινητικότητας ΚΑ1</a:t>
            </a:r>
            <a:r>
              <a:rPr lang="en-US" sz="3200" dirty="0">
                <a:solidFill>
                  <a:schemeClr val="accent5">
                    <a:lumMod val="75000"/>
                  </a:schemeClr>
                </a:solidFill>
                <a:latin typeface="Century Gothic" panose="020B0502020202020204" pitchFamily="34" charset="0"/>
              </a:rPr>
              <a:t>;</a:t>
            </a:r>
            <a:endParaRPr sz="3200" dirty="0">
              <a:solidFill>
                <a:schemeClr val="accent5">
                  <a:lumMod val="75000"/>
                </a:schemeClr>
              </a:solidFill>
              <a:latin typeface="Century Gothic" panose="020B0502020202020204" pitchFamily="34" charset="0"/>
            </a:endParaRPr>
          </a:p>
        </p:txBody>
      </p:sp>
      <p:sp>
        <p:nvSpPr>
          <p:cNvPr id="5" name="Rectangle 4"/>
          <p:cNvSpPr/>
          <p:nvPr/>
        </p:nvSpPr>
        <p:spPr>
          <a:xfrm>
            <a:off x="539552" y="1052736"/>
            <a:ext cx="8208912" cy="1880451"/>
          </a:xfrm>
          <a:prstGeom prst="rect">
            <a:avLst/>
          </a:prstGeom>
        </p:spPr>
        <p:txBody>
          <a:bodyPr wrap="square">
            <a:spAutoFit/>
          </a:bodyPr>
          <a:lstStyle/>
          <a:p>
            <a:pPr algn="just">
              <a:lnSpc>
                <a:spcPct val="150000"/>
              </a:lnSpc>
            </a:pPr>
            <a:r>
              <a:rPr lang="el-GR" sz="2000" dirty="0">
                <a:solidFill>
                  <a:schemeClr val="tx1">
                    <a:lumMod val="75000"/>
                    <a:lumOff val="25000"/>
                  </a:schemeClr>
                </a:solidFill>
                <a:latin typeface="Century Gothic" panose="020B0502020202020204" pitchFamily="34" charset="0"/>
                <a:cs typeface="Arial" pitchFamily="34" charset="0"/>
              </a:rPr>
              <a:t>Οι οργανισμοί που δραστηριοποιούνται στους τομείς της εκπαίδευσης και κατάρτισης λαμβάνουν στήριξη από το πρόγραμμα Erasmus+ για να υλοποιήσουν σχέδια που προωθούν διάφορες μορφές κινητικότητας. </a:t>
            </a:r>
          </a:p>
        </p:txBody>
      </p:sp>
      <p:graphicFrame>
        <p:nvGraphicFramePr>
          <p:cNvPr id="3" name="Diagram 2"/>
          <p:cNvGraphicFramePr/>
          <p:nvPr>
            <p:extLst>
              <p:ext uri="{D42A27DB-BD31-4B8C-83A1-F6EECF244321}">
                <p14:modId xmlns:p14="http://schemas.microsoft.com/office/powerpoint/2010/main" val="835139511"/>
              </p:ext>
            </p:extLst>
          </p:nvPr>
        </p:nvGraphicFramePr>
        <p:xfrm>
          <a:off x="147387" y="2276872"/>
          <a:ext cx="7956376" cy="4320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423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PROJECT OBJECTIVES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1877437"/>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Objectives</a:t>
            </a:r>
            <a:r>
              <a:rPr lang="el-GR" altLang="en-US" b="1" u="sng" dirty="0">
                <a:solidFill>
                  <a:schemeClr val="accent6">
                    <a:lumMod val="75000"/>
                  </a:schemeClr>
                </a:solidFill>
                <a:latin typeface="Century Gothic" panose="020B0502020202020204" pitchFamily="34" charset="0"/>
              </a:rPr>
              <a:t> – Τι θέλετε να πετύχετε μέσω του σχεδίου</a:t>
            </a:r>
            <a:r>
              <a:rPr lang="en-US" altLang="en-US" b="1" u="sng" dirty="0">
                <a:solidFill>
                  <a:schemeClr val="accent6">
                    <a:lumMod val="75000"/>
                  </a:schemeClr>
                </a:solidFill>
                <a:latin typeface="Century Gothic" panose="020B0502020202020204" pitchFamily="34" charset="0"/>
              </a:rPr>
              <a:t>;</a:t>
            </a: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dirty="0">
                <a:solidFill>
                  <a:schemeClr val="tx1">
                    <a:lumMod val="75000"/>
                    <a:lumOff val="25000"/>
                  </a:schemeClr>
                </a:solidFill>
                <a:latin typeface="Century Gothic" panose="020B0502020202020204" pitchFamily="34" charset="0"/>
              </a:rPr>
              <a:t>Καταγράψτε τις ανάγκες του οργανισμού/τις προκλήσεις που αντιμετωπίζει, σε διάφορα επίπεδα </a:t>
            </a:r>
            <a:r>
              <a:rPr lang="en-US" altLang="en-US" dirty="0">
                <a:solidFill>
                  <a:schemeClr val="tx1">
                    <a:lumMod val="75000"/>
                    <a:lumOff val="25000"/>
                  </a:schemeClr>
                </a:solidFill>
                <a:latin typeface="Century Gothic" panose="020B0502020202020204" pitchFamily="34" charset="0"/>
              </a:rPr>
              <a:t>(</a:t>
            </a:r>
            <a:r>
              <a:rPr lang="el-GR" altLang="en-US" dirty="0">
                <a:solidFill>
                  <a:schemeClr val="tx1">
                    <a:lumMod val="75000"/>
                    <a:lumOff val="25000"/>
                  </a:schemeClr>
                </a:solidFill>
                <a:latin typeface="Century Gothic" panose="020B0502020202020204" pitchFamily="34" charset="0"/>
              </a:rPr>
              <a:t>προσωπικού</a:t>
            </a:r>
            <a:r>
              <a:rPr lang="en-US" altLang="en-US" dirty="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&amp; εκπαιδευομένων</a:t>
            </a:r>
            <a:r>
              <a:rPr lang="en-US" altLang="en-US" dirty="0">
                <a:solidFill>
                  <a:schemeClr val="tx1">
                    <a:lumMod val="75000"/>
                    <a:lumOff val="25000"/>
                  </a:schemeClr>
                </a:solidFill>
                <a:latin typeface="Century Gothic" panose="020B0502020202020204" pitchFamily="34" charset="0"/>
              </a:rPr>
              <a:t>/</a:t>
            </a:r>
            <a:r>
              <a:rPr lang="el-GR" altLang="en-US" dirty="0">
                <a:solidFill>
                  <a:schemeClr val="tx1">
                    <a:lumMod val="75000"/>
                    <a:lumOff val="25000"/>
                  </a:schemeClr>
                </a:solidFill>
                <a:latin typeface="Century Gothic" panose="020B0502020202020204" pitchFamily="34" charset="0"/>
              </a:rPr>
              <a:t>μαθητών</a:t>
            </a:r>
            <a:r>
              <a:rPr lang="en-US" altLang="en-US" dirty="0">
                <a:solidFill>
                  <a:schemeClr val="tx1">
                    <a:lumMod val="75000"/>
                    <a:lumOff val="25000"/>
                  </a:schemeClr>
                </a:solidFill>
                <a:latin typeface="Century Gothic" panose="020B0502020202020204" pitchFamily="34" charset="0"/>
              </a:rPr>
              <a:t>)</a:t>
            </a:r>
            <a:endParaRPr lang="el-GR" altLang="en-US"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dirty="0">
                <a:solidFill>
                  <a:schemeClr val="tx1">
                    <a:lumMod val="75000"/>
                    <a:lumOff val="25000"/>
                  </a:schemeClr>
                </a:solidFill>
                <a:latin typeface="Century Gothic" panose="020B0502020202020204" pitchFamily="34" charset="0"/>
              </a:rPr>
              <a:t>Ποιο θα είναι το όφελος για τους</a:t>
            </a:r>
            <a:r>
              <a:rPr lang="en-US" altLang="en-US" dirty="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συμμετέχοντες σε κινητικότητα αλλά και γενικότερα για τους εκπαιδευομένους του οργανισμού</a:t>
            </a:r>
            <a:r>
              <a:rPr lang="en-US" altLang="en-US" dirty="0">
                <a:solidFill>
                  <a:schemeClr val="tx1">
                    <a:lumMod val="75000"/>
                    <a:lumOff val="25000"/>
                  </a:schemeClr>
                </a:solidFill>
                <a:latin typeface="Century Gothic" panose="020B0502020202020204" pitchFamily="34" charset="0"/>
              </a:rPr>
              <a:t>;</a:t>
            </a:r>
            <a:r>
              <a:rPr lang="el-GR" altLang="en-US" dirty="0">
                <a:solidFill>
                  <a:schemeClr val="tx1">
                    <a:lumMod val="75000"/>
                    <a:lumOff val="25000"/>
                  </a:schemeClr>
                </a:solidFill>
                <a:latin typeface="Century Gothic" panose="020B0502020202020204" pitchFamily="34" charset="0"/>
              </a:rPr>
              <a:t> </a:t>
            </a:r>
          </a:p>
          <a:p>
            <a:pPr algn="just">
              <a:defRPr/>
            </a:pPr>
            <a:r>
              <a:rPr lang="el-GR" altLang="en-US" dirty="0">
                <a:solidFill>
                  <a:schemeClr val="tx1">
                    <a:lumMod val="75000"/>
                    <a:lumOff val="25000"/>
                  </a:schemeClr>
                </a:solidFill>
                <a:latin typeface="Century Gothic" panose="020B0502020202020204" pitchFamily="34" charset="0"/>
              </a:rPr>
              <a:t>(Παραδείγματα)</a:t>
            </a:r>
            <a:endParaRPr lang="en-US" altLang="en-US" dirty="0">
              <a:solidFill>
                <a:schemeClr val="tx1">
                  <a:lumMod val="75000"/>
                  <a:lumOff val="2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70BE605F-F5D1-6BF2-8878-B46AF3DBEBBD}"/>
              </a:ext>
            </a:extLst>
          </p:cNvPr>
          <p:cNvPicPr>
            <a:picLocks noChangeAspect="1"/>
          </p:cNvPicPr>
          <p:nvPr/>
        </p:nvPicPr>
        <p:blipFill>
          <a:blip r:embed="rId3"/>
          <a:stretch>
            <a:fillRect/>
          </a:stretch>
        </p:blipFill>
        <p:spPr>
          <a:xfrm>
            <a:off x="56989" y="2780928"/>
            <a:ext cx="9030022" cy="2592287"/>
          </a:xfrm>
          <a:prstGeom prst="rect">
            <a:avLst/>
          </a:prstGeom>
        </p:spPr>
      </p:pic>
    </p:spTree>
    <p:extLst>
      <p:ext uri="{BB962C8B-B14F-4D97-AF65-F5344CB8AC3E}">
        <p14:creationId xmlns:p14="http://schemas.microsoft.com/office/powerpoint/2010/main" val="486374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PROJECT OBJECTIVES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2800767"/>
          </a:xfrm>
          <a:prstGeom prst="rect">
            <a:avLst/>
          </a:prstGeom>
        </p:spPr>
        <p:txBody>
          <a:bodyPr wrap="square">
            <a:spAutoFit/>
          </a:bodyPr>
          <a:lstStyle/>
          <a:p>
            <a:pPr>
              <a:defRPr/>
            </a:pPr>
            <a:r>
              <a:rPr lang="en-US" altLang="en-US" sz="1600" b="1" u="sng" dirty="0">
                <a:solidFill>
                  <a:schemeClr val="accent6">
                    <a:lumMod val="75000"/>
                  </a:schemeClr>
                </a:solidFill>
                <a:latin typeface="Century Gothic" panose="020B0502020202020204" pitchFamily="34" charset="0"/>
              </a:rPr>
              <a:t>Objectives</a:t>
            </a:r>
            <a:r>
              <a:rPr lang="el-GR" altLang="en-US" sz="1600" b="1" u="sng" dirty="0">
                <a:solidFill>
                  <a:schemeClr val="accent6">
                    <a:lumMod val="75000"/>
                  </a:schemeClr>
                </a:solidFill>
                <a:latin typeface="Century Gothic" panose="020B0502020202020204" pitchFamily="34" charset="0"/>
              </a:rPr>
              <a:t> – Τι θέλετε να πετύχετε μέσω του σχεδίου</a:t>
            </a:r>
            <a:r>
              <a:rPr lang="en-US" altLang="en-US" sz="1600" b="1" u="sng" dirty="0">
                <a:solidFill>
                  <a:schemeClr val="accent6">
                    <a:lumMod val="75000"/>
                  </a:schemeClr>
                </a:solidFill>
                <a:latin typeface="Century Gothic" panose="020B0502020202020204" pitchFamily="34" charset="0"/>
              </a:rPr>
              <a:t>;</a:t>
            </a:r>
          </a:p>
          <a:p>
            <a:pPr>
              <a:defRPr/>
            </a:pPr>
            <a:endParaRPr lang="en-US" altLang="en-US" sz="1600" b="1" u="sng" dirty="0">
              <a:solidFill>
                <a:schemeClr val="accent6">
                  <a:lumMod val="7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Διατυπώστε τους στόχους σας συνδέοντας τους πάντοτε με τις ανάγκες του προσωπικού &amp; των εκπαιδευομένων/μαθητών</a:t>
            </a:r>
          </a:p>
          <a:p>
            <a:pPr marL="342900" indent="-342900" algn="just">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Οι στόχοι σας πρέπει να είναι ξεκάθαροι, συγκεκριμένοι, ρεαλιστικοί και να μπορούν να επιτευχθούν στα χρονικά πλαίσια του σχεδίου </a:t>
            </a:r>
          </a:p>
          <a:p>
            <a:pPr marL="342900" indent="-342900" algn="just">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Εξηγήστε με ποια μέσα θα παρακολουθείτε και θα αξιολογείτε το βαθμό επίτευξης των στόχων σας</a:t>
            </a:r>
          </a:p>
          <a:p>
            <a:pPr marL="342900" indent="-342900" algn="just">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Δυνατότητα καταχώρησης μέχρι 5 στόχων/</a:t>
            </a:r>
            <a:r>
              <a:rPr lang="en-US" altLang="en-US" sz="1600" dirty="0">
                <a:solidFill>
                  <a:schemeClr val="tx1">
                    <a:lumMod val="75000"/>
                    <a:lumOff val="25000"/>
                  </a:schemeClr>
                </a:solidFill>
                <a:latin typeface="Century Gothic" panose="020B0502020202020204" pitchFamily="34" charset="0"/>
              </a:rPr>
              <a:t>objectives</a:t>
            </a:r>
            <a:endParaRPr lang="el-GR" altLang="en-US" sz="1600" dirty="0">
              <a:solidFill>
                <a:schemeClr val="tx1">
                  <a:lumMod val="75000"/>
                  <a:lumOff val="2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Επιλογή 1 – 3 βασικών θεμάτων με τα οποία σχετίζεται το σχέδιο. Τα θέματα επιλέγονται από </a:t>
            </a:r>
            <a:r>
              <a:rPr lang="en-US" altLang="en-US" sz="1600" dirty="0">
                <a:solidFill>
                  <a:schemeClr val="tx1">
                    <a:lumMod val="75000"/>
                    <a:lumOff val="25000"/>
                  </a:schemeClr>
                </a:solidFill>
                <a:latin typeface="Century Gothic" panose="020B0502020202020204" pitchFamily="34" charset="0"/>
              </a:rPr>
              <a:t>drop-down menu</a:t>
            </a:r>
            <a:endParaRPr lang="en-GB" altLang="en-US" sz="1600" dirty="0">
              <a:solidFill>
                <a:schemeClr val="tx1">
                  <a:lumMod val="75000"/>
                  <a:lumOff val="2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B0F0FBEB-BC7E-63F2-4ACE-6E0AF417B3F6}"/>
              </a:ext>
            </a:extLst>
          </p:cNvPr>
          <p:cNvPicPr>
            <a:picLocks noChangeAspect="1"/>
          </p:cNvPicPr>
          <p:nvPr/>
        </p:nvPicPr>
        <p:blipFill>
          <a:blip r:embed="rId3"/>
          <a:stretch>
            <a:fillRect/>
          </a:stretch>
        </p:blipFill>
        <p:spPr>
          <a:xfrm>
            <a:off x="70273" y="3646981"/>
            <a:ext cx="9144000" cy="2760566"/>
          </a:xfrm>
          <a:prstGeom prst="rect">
            <a:avLst/>
          </a:prstGeom>
        </p:spPr>
      </p:pic>
      <p:pic>
        <p:nvPicPr>
          <p:cNvPr id="7" name="Picture 6">
            <a:extLst>
              <a:ext uri="{FF2B5EF4-FFF2-40B4-BE49-F238E27FC236}">
                <a16:creationId xmlns:a16="http://schemas.microsoft.com/office/drawing/2014/main" id="{0FC40570-60E6-751B-16C2-C6B70F2ACB0F}"/>
              </a:ext>
            </a:extLst>
          </p:cNvPr>
          <p:cNvPicPr>
            <a:picLocks noChangeAspect="1"/>
          </p:cNvPicPr>
          <p:nvPr/>
        </p:nvPicPr>
        <p:blipFill>
          <a:blip r:embed="rId4"/>
          <a:stretch>
            <a:fillRect/>
          </a:stretch>
        </p:blipFill>
        <p:spPr>
          <a:xfrm>
            <a:off x="42551" y="6292016"/>
            <a:ext cx="9144000" cy="595700"/>
          </a:xfrm>
          <a:prstGeom prst="rect">
            <a:avLst/>
          </a:prstGeom>
        </p:spPr>
      </p:pic>
      <p:sp>
        <p:nvSpPr>
          <p:cNvPr id="6" name="Rectangle 5">
            <a:extLst>
              <a:ext uri="{FF2B5EF4-FFF2-40B4-BE49-F238E27FC236}">
                <a16:creationId xmlns:a16="http://schemas.microsoft.com/office/drawing/2014/main" id="{6584C225-ECDF-8C4F-E22A-8250629B3357}"/>
              </a:ext>
            </a:extLst>
          </p:cNvPr>
          <p:cNvSpPr/>
          <p:nvPr/>
        </p:nvSpPr>
        <p:spPr>
          <a:xfrm>
            <a:off x="70273" y="3961515"/>
            <a:ext cx="613295" cy="360040"/>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4A76C3DC-5897-8DF5-B98E-8A84A04F8CB9}"/>
              </a:ext>
            </a:extLst>
          </p:cNvPr>
          <p:cNvSpPr/>
          <p:nvPr/>
        </p:nvSpPr>
        <p:spPr>
          <a:xfrm>
            <a:off x="42551" y="6292016"/>
            <a:ext cx="5033505" cy="565984"/>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37533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n-US" sz="2800" dirty="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pic>
        <p:nvPicPr>
          <p:cNvPr id="9" name="Picture 8">
            <a:extLst>
              <a:ext uri="{FF2B5EF4-FFF2-40B4-BE49-F238E27FC236}">
                <a16:creationId xmlns:a16="http://schemas.microsoft.com/office/drawing/2014/main" id="{51D7A4FF-3964-A490-C840-4BA17DC28E68}"/>
              </a:ext>
            </a:extLst>
          </p:cNvPr>
          <p:cNvPicPr>
            <a:picLocks noChangeAspect="1"/>
          </p:cNvPicPr>
          <p:nvPr/>
        </p:nvPicPr>
        <p:blipFill rotWithShape="1">
          <a:blip r:embed="rId3"/>
          <a:srcRect r="1176"/>
          <a:stretch/>
        </p:blipFill>
        <p:spPr>
          <a:xfrm>
            <a:off x="0" y="620688"/>
            <a:ext cx="9144000" cy="6048672"/>
          </a:xfrm>
          <a:prstGeom prst="rect">
            <a:avLst/>
          </a:prstGeom>
        </p:spPr>
      </p:pic>
      <p:sp>
        <p:nvSpPr>
          <p:cNvPr id="10" name="Rectangle 9">
            <a:extLst>
              <a:ext uri="{FF2B5EF4-FFF2-40B4-BE49-F238E27FC236}">
                <a16:creationId xmlns:a16="http://schemas.microsoft.com/office/drawing/2014/main" id="{CBDCF7CD-4826-B386-D0B9-76945F9E1F76}"/>
              </a:ext>
            </a:extLst>
          </p:cNvPr>
          <p:cNvSpPr/>
          <p:nvPr/>
        </p:nvSpPr>
        <p:spPr>
          <a:xfrm>
            <a:off x="43215" y="2780928"/>
            <a:ext cx="1289089" cy="360040"/>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18D3C629-07BA-7AB4-952E-52FBD763A81C}"/>
              </a:ext>
            </a:extLst>
          </p:cNvPr>
          <p:cNvSpPr txBox="1"/>
          <p:nvPr/>
        </p:nvSpPr>
        <p:spPr>
          <a:xfrm>
            <a:off x="5724128" y="44624"/>
            <a:ext cx="3419872" cy="1015663"/>
          </a:xfrm>
          <a:prstGeom prst="rect">
            <a:avLst/>
          </a:prstGeom>
          <a:solidFill>
            <a:srgbClr val="FF0000"/>
          </a:solidFill>
        </p:spPr>
        <p:txBody>
          <a:bodyPr wrap="square">
            <a:spAutoFit/>
          </a:bodyPr>
          <a:lstStyle/>
          <a:p>
            <a:pPr>
              <a:defRPr/>
            </a:pPr>
            <a:r>
              <a:rPr lang="el-GR" altLang="en-US" sz="1200" dirty="0">
                <a:solidFill>
                  <a:schemeClr val="bg1"/>
                </a:solidFill>
                <a:latin typeface="Century Gothic" panose="020B0502020202020204" pitchFamily="34" charset="0"/>
              </a:rPr>
              <a:t>Προσθήκη δραστηριοτήτων</a:t>
            </a:r>
            <a:r>
              <a:rPr lang="en-US" altLang="en-US" sz="1200" dirty="0">
                <a:solidFill>
                  <a:schemeClr val="bg1"/>
                </a:solidFill>
                <a:latin typeface="Century Gothic" panose="020B0502020202020204" pitchFamily="34" charset="0"/>
              </a:rPr>
              <a:t>: </a:t>
            </a:r>
            <a:r>
              <a:rPr lang="el-GR" altLang="en-US" sz="1200" dirty="0">
                <a:solidFill>
                  <a:schemeClr val="bg1"/>
                </a:solidFill>
                <a:latin typeface="Century Gothic" panose="020B0502020202020204" pitchFamily="34" charset="0"/>
              </a:rPr>
              <a:t>εμφανίζονται επιλογές που είναι διαθέσιμες αναλόγως με τον τομέα της αίτησης</a:t>
            </a:r>
            <a:endParaRPr lang="en-US" altLang="en-US" sz="1200" dirty="0">
              <a:solidFill>
                <a:schemeClr val="bg1"/>
              </a:solidFill>
              <a:latin typeface="Century Gothic" panose="020B0502020202020204" pitchFamily="34" charset="0"/>
            </a:endParaRPr>
          </a:p>
          <a:p>
            <a:pPr>
              <a:defRPr/>
            </a:pPr>
            <a:r>
              <a:rPr lang="el-GR" altLang="en-US" sz="1200" b="1" dirty="0">
                <a:solidFill>
                  <a:schemeClr val="bg1"/>
                </a:solidFill>
                <a:latin typeface="Century Gothic" panose="020B0502020202020204" pitchFamily="34" charset="0"/>
              </a:rPr>
              <a:t>Κάθε τύπος κινητικότητας μπορεί να επιλεγεί μόνο μια φορά!</a:t>
            </a:r>
            <a:endParaRPr lang="en-GB" altLang="en-US" sz="1200" b="1" dirty="0">
              <a:solidFill>
                <a:schemeClr val="bg1"/>
              </a:solidFill>
              <a:latin typeface="Century Gothic" panose="020B0502020202020204" pitchFamily="34" charset="0"/>
            </a:endParaRPr>
          </a:p>
        </p:txBody>
      </p:sp>
      <p:sp>
        <p:nvSpPr>
          <p:cNvPr id="13" name="Rectangle 12">
            <a:extLst>
              <a:ext uri="{FF2B5EF4-FFF2-40B4-BE49-F238E27FC236}">
                <a16:creationId xmlns:a16="http://schemas.microsoft.com/office/drawing/2014/main" id="{EBC847EB-4057-A459-80AE-6D924CE3EEF0}"/>
              </a:ext>
            </a:extLst>
          </p:cNvPr>
          <p:cNvSpPr/>
          <p:nvPr/>
        </p:nvSpPr>
        <p:spPr>
          <a:xfrm>
            <a:off x="8316416" y="2204864"/>
            <a:ext cx="827584" cy="432048"/>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a:extLst>
              <a:ext uri="{FF2B5EF4-FFF2-40B4-BE49-F238E27FC236}">
                <a16:creationId xmlns:a16="http://schemas.microsoft.com/office/drawing/2014/main" id="{2B9B10E2-387E-1D39-5EFE-BBD462D0E00F}"/>
              </a:ext>
            </a:extLst>
          </p:cNvPr>
          <p:cNvSpPr/>
          <p:nvPr/>
        </p:nvSpPr>
        <p:spPr>
          <a:xfrm>
            <a:off x="8100392" y="2996952"/>
            <a:ext cx="827584" cy="432048"/>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3F31039A-012E-F657-A054-1596B78B2881}"/>
              </a:ext>
            </a:extLst>
          </p:cNvPr>
          <p:cNvSpPr/>
          <p:nvPr/>
        </p:nvSpPr>
        <p:spPr>
          <a:xfrm>
            <a:off x="914808" y="2266791"/>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1</a:t>
            </a:r>
          </a:p>
        </p:txBody>
      </p:sp>
      <p:sp>
        <p:nvSpPr>
          <p:cNvPr id="16" name="Oval 15">
            <a:extLst>
              <a:ext uri="{FF2B5EF4-FFF2-40B4-BE49-F238E27FC236}">
                <a16:creationId xmlns:a16="http://schemas.microsoft.com/office/drawing/2014/main" id="{06856D22-F7EA-A32A-9986-CE039204E487}"/>
              </a:ext>
            </a:extLst>
          </p:cNvPr>
          <p:cNvSpPr/>
          <p:nvPr/>
        </p:nvSpPr>
        <p:spPr>
          <a:xfrm>
            <a:off x="7797144" y="2248419"/>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2</a:t>
            </a:r>
          </a:p>
        </p:txBody>
      </p:sp>
      <p:sp>
        <p:nvSpPr>
          <p:cNvPr id="17" name="Oval 16">
            <a:extLst>
              <a:ext uri="{FF2B5EF4-FFF2-40B4-BE49-F238E27FC236}">
                <a16:creationId xmlns:a16="http://schemas.microsoft.com/office/drawing/2014/main" id="{CEC3C6F3-54BB-0EB3-8BDD-6C8BD6B97BFA}"/>
              </a:ext>
            </a:extLst>
          </p:cNvPr>
          <p:cNvSpPr/>
          <p:nvPr/>
        </p:nvSpPr>
        <p:spPr>
          <a:xfrm>
            <a:off x="7452320" y="3019931"/>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3</a:t>
            </a:r>
          </a:p>
        </p:txBody>
      </p:sp>
    </p:spTree>
    <p:extLst>
      <p:ext uri="{BB962C8B-B14F-4D97-AF65-F5344CB8AC3E}">
        <p14:creationId xmlns:p14="http://schemas.microsoft.com/office/powerpoint/2010/main" val="3697773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n-US" sz="2800" dirty="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sp>
        <p:nvSpPr>
          <p:cNvPr id="6" name="Rectangle 5">
            <a:extLst>
              <a:ext uri="{FF2B5EF4-FFF2-40B4-BE49-F238E27FC236}">
                <a16:creationId xmlns:a16="http://schemas.microsoft.com/office/drawing/2014/main" id="{FC81BCDE-56FE-31FD-1952-1E1B2B69F85A}"/>
              </a:ext>
            </a:extLst>
          </p:cNvPr>
          <p:cNvSpPr/>
          <p:nvPr/>
        </p:nvSpPr>
        <p:spPr>
          <a:xfrm>
            <a:off x="32144" y="3284984"/>
            <a:ext cx="1289089" cy="288032"/>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93986B5D-C954-2F81-E5B3-0BF5AA7DDA20}"/>
              </a:ext>
            </a:extLst>
          </p:cNvPr>
          <p:cNvPicPr>
            <a:picLocks noChangeAspect="1"/>
          </p:cNvPicPr>
          <p:nvPr/>
        </p:nvPicPr>
        <p:blipFill>
          <a:blip r:embed="rId3"/>
          <a:stretch>
            <a:fillRect/>
          </a:stretch>
        </p:blipFill>
        <p:spPr>
          <a:xfrm>
            <a:off x="0" y="822722"/>
            <a:ext cx="9144000" cy="5630614"/>
          </a:xfrm>
          <a:prstGeom prst="rect">
            <a:avLst/>
          </a:prstGeom>
        </p:spPr>
      </p:pic>
      <p:sp>
        <p:nvSpPr>
          <p:cNvPr id="8" name="Rectangle 7">
            <a:extLst>
              <a:ext uri="{FF2B5EF4-FFF2-40B4-BE49-F238E27FC236}">
                <a16:creationId xmlns:a16="http://schemas.microsoft.com/office/drawing/2014/main" id="{3C0ACA2B-1668-7BD3-9674-93EF8AACF925}"/>
              </a:ext>
            </a:extLst>
          </p:cNvPr>
          <p:cNvSpPr/>
          <p:nvPr/>
        </p:nvSpPr>
        <p:spPr>
          <a:xfrm>
            <a:off x="32144" y="3112965"/>
            <a:ext cx="1289089" cy="360040"/>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a:extLst>
              <a:ext uri="{FF2B5EF4-FFF2-40B4-BE49-F238E27FC236}">
                <a16:creationId xmlns:a16="http://schemas.microsoft.com/office/drawing/2014/main" id="{C5EADED2-091E-F8DC-AB17-E2A580761BAC}"/>
              </a:ext>
            </a:extLst>
          </p:cNvPr>
          <p:cNvSpPr/>
          <p:nvPr/>
        </p:nvSpPr>
        <p:spPr>
          <a:xfrm>
            <a:off x="8532440" y="3068960"/>
            <a:ext cx="594332" cy="360040"/>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a:extLst>
              <a:ext uri="{FF2B5EF4-FFF2-40B4-BE49-F238E27FC236}">
                <a16:creationId xmlns:a16="http://schemas.microsoft.com/office/drawing/2014/main" id="{52844373-4F6D-D20E-D6F2-9F86F963249D}"/>
              </a:ext>
            </a:extLst>
          </p:cNvPr>
          <p:cNvSpPr/>
          <p:nvPr/>
        </p:nvSpPr>
        <p:spPr>
          <a:xfrm>
            <a:off x="8316416" y="3717032"/>
            <a:ext cx="720080" cy="576063"/>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D0F98095-E4EC-C1A9-80D1-F59218AD07B5}"/>
              </a:ext>
            </a:extLst>
          </p:cNvPr>
          <p:cNvSpPr txBox="1"/>
          <p:nvPr/>
        </p:nvSpPr>
        <p:spPr>
          <a:xfrm>
            <a:off x="5580111" y="-4288"/>
            <a:ext cx="3587059" cy="1384995"/>
          </a:xfrm>
          <a:prstGeom prst="rect">
            <a:avLst/>
          </a:prstGeom>
          <a:solidFill>
            <a:srgbClr val="FF0000"/>
          </a:solidFill>
        </p:spPr>
        <p:txBody>
          <a:bodyPr wrap="square">
            <a:spAutoFit/>
          </a:bodyPr>
          <a:lstStyle/>
          <a:p>
            <a:pPr algn="just">
              <a:defRPr/>
            </a:pPr>
            <a:r>
              <a:rPr lang="el-GR" altLang="en-US" sz="1200" dirty="0">
                <a:solidFill>
                  <a:schemeClr val="bg1"/>
                </a:solidFill>
                <a:latin typeface="Century Gothic" panose="020B0502020202020204" pitchFamily="34" charset="0"/>
              </a:rPr>
              <a:t>Για κάθε ροή δραστηριότητας θα πρέπει να συμπληρώσετε: χώρα υποδοχής, αριθμό συμμετεχόντων ή/και συνοδών, διάρκεια κινητικότητας, αριθμό συμμετεχόντων με λιγότερες ευκαιρίες</a:t>
            </a:r>
            <a:r>
              <a:rPr lang="en-GB" altLang="en-US" sz="1200" dirty="0">
                <a:solidFill>
                  <a:schemeClr val="bg1"/>
                </a:solidFill>
                <a:latin typeface="Century Gothic" panose="020B0502020202020204" pitchFamily="34" charset="0"/>
              </a:rPr>
              <a:t>, </a:t>
            </a:r>
            <a:r>
              <a:rPr lang="el-GR" altLang="en-US" sz="1200" dirty="0">
                <a:solidFill>
                  <a:schemeClr val="bg1"/>
                </a:solidFill>
                <a:latin typeface="Century Gothic" panose="020B0502020202020204" pitchFamily="34" charset="0"/>
              </a:rPr>
              <a:t>μεικτή κινητικότητα κτλ. </a:t>
            </a:r>
          </a:p>
          <a:p>
            <a:pPr algn="just">
              <a:defRPr/>
            </a:pPr>
            <a:r>
              <a:rPr lang="el-GR" altLang="en-US" sz="1200" dirty="0">
                <a:solidFill>
                  <a:schemeClr val="bg1"/>
                </a:solidFill>
                <a:latin typeface="Century Gothic" panose="020B0502020202020204" pitchFamily="34" charset="0"/>
              </a:rPr>
              <a:t>Τα στοιχεία αυτά θα καθορίσουν και τον προϋπολογισμό που αιτήστε.</a:t>
            </a:r>
            <a:endParaRPr lang="en-US" altLang="en-US" sz="12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1B6CDA1C-6FCA-FAEA-A1B8-90381AF6FD99}"/>
              </a:ext>
            </a:extLst>
          </p:cNvPr>
          <p:cNvSpPr/>
          <p:nvPr/>
        </p:nvSpPr>
        <p:spPr>
          <a:xfrm>
            <a:off x="32143" y="3709727"/>
            <a:ext cx="1289089" cy="1375457"/>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F9B94831-AEC6-0093-48A3-81F959F10389}"/>
              </a:ext>
            </a:extLst>
          </p:cNvPr>
          <p:cNvSpPr/>
          <p:nvPr/>
        </p:nvSpPr>
        <p:spPr>
          <a:xfrm>
            <a:off x="107504" y="5204350"/>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4</a:t>
            </a:r>
          </a:p>
        </p:txBody>
      </p:sp>
      <p:sp>
        <p:nvSpPr>
          <p:cNvPr id="16" name="Oval 15">
            <a:extLst>
              <a:ext uri="{FF2B5EF4-FFF2-40B4-BE49-F238E27FC236}">
                <a16:creationId xmlns:a16="http://schemas.microsoft.com/office/drawing/2014/main" id="{8F78E2F4-04CD-791E-012F-7B5CDFEE4070}"/>
              </a:ext>
            </a:extLst>
          </p:cNvPr>
          <p:cNvSpPr/>
          <p:nvPr/>
        </p:nvSpPr>
        <p:spPr>
          <a:xfrm>
            <a:off x="1063700" y="2816932"/>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1</a:t>
            </a:r>
          </a:p>
        </p:txBody>
      </p:sp>
      <p:sp>
        <p:nvSpPr>
          <p:cNvPr id="17" name="Oval 16">
            <a:extLst>
              <a:ext uri="{FF2B5EF4-FFF2-40B4-BE49-F238E27FC236}">
                <a16:creationId xmlns:a16="http://schemas.microsoft.com/office/drawing/2014/main" id="{255370F4-C2F5-69B7-CD57-689377265F7F}"/>
              </a:ext>
            </a:extLst>
          </p:cNvPr>
          <p:cNvSpPr/>
          <p:nvPr/>
        </p:nvSpPr>
        <p:spPr>
          <a:xfrm>
            <a:off x="7832910" y="3859966"/>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3</a:t>
            </a:r>
          </a:p>
        </p:txBody>
      </p:sp>
      <p:sp>
        <p:nvSpPr>
          <p:cNvPr id="18" name="Oval 17">
            <a:extLst>
              <a:ext uri="{FF2B5EF4-FFF2-40B4-BE49-F238E27FC236}">
                <a16:creationId xmlns:a16="http://schemas.microsoft.com/office/drawing/2014/main" id="{0A2A7125-3D67-5152-DC7E-51261DF4D9D2}"/>
              </a:ext>
            </a:extLst>
          </p:cNvPr>
          <p:cNvSpPr/>
          <p:nvPr/>
        </p:nvSpPr>
        <p:spPr>
          <a:xfrm>
            <a:off x="8048934" y="3032956"/>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2</a:t>
            </a:r>
          </a:p>
        </p:txBody>
      </p:sp>
    </p:spTree>
    <p:extLst>
      <p:ext uri="{BB962C8B-B14F-4D97-AF65-F5344CB8AC3E}">
        <p14:creationId xmlns:p14="http://schemas.microsoft.com/office/powerpoint/2010/main" val="2656535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38910" y="332656"/>
            <a:ext cx="9144000" cy="2031325"/>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Activities</a:t>
            </a:r>
            <a:r>
              <a:rPr lang="el-GR" altLang="en-US" b="1" u="sng" dirty="0">
                <a:solidFill>
                  <a:schemeClr val="accent6">
                    <a:lumMod val="75000"/>
                  </a:schemeClr>
                </a:solidFill>
                <a:latin typeface="Century Gothic" panose="020B0502020202020204" pitchFamily="34" charset="0"/>
              </a:rPr>
              <a:t>                                                                                    </a:t>
            </a:r>
            <a:endParaRPr lang="en-US" altLang="en-US"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marL="228600" indent="-228600" algn="just">
              <a:buFont typeface="+mj-lt"/>
              <a:buAutoNum type="arabicPeriod"/>
              <a:defRPr/>
            </a:pPr>
            <a:r>
              <a:rPr lang="el-GR" altLang="en-US" sz="2000" dirty="0">
                <a:latin typeface="Century Gothic" panose="020B0502020202020204" pitchFamily="34" charset="0"/>
              </a:rPr>
              <a:t> </a:t>
            </a:r>
            <a:r>
              <a:rPr lang="en-US" altLang="en-US" sz="2000" b="1" dirty="0">
                <a:latin typeface="Century Gothic" panose="020B0502020202020204" pitchFamily="34" charset="0"/>
              </a:rPr>
              <a:t>Description:</a:t>
            </a:r>
            <a:r>
              <a:rPr lang="en-US" altLang="en-US" sz="2000" dirty="0">
                <a:latin typeface="Century Gothic" panose="020B0502020202020204" pitchFamily="34" charset="0"/>
              </a:rPr>
              <a:t> </a:t>
            </a:r>
            <a:r>
              <a:rPr lang="el-GR" altLang="en-US" sz="2000" dirty="0">
                <a:latin typeface="Century Gothic" panose="020B0502020202020204" pitchFamily="34" charset="0"/>
              </a:rPr>
              <a:t>Για κάθε επιλεγμένο τύπο δραστηριότητας θα πρέπει να συμπληρώσετε</a:t>
            </a:r>
            <a:r>
              <a:rPr lang="en-US" altLang="en-US" sz="2000" dirty="0">
                <a:latin typeface="Century Gothic" panose="020B0502020202020204" pitchFamily="34" charset="0"/>
              </a:rPr>
              <a:t>: </a:t>
            </a:r>
            <a:r>
              <a:rPr lang="el-GR" altLang="en-US" sz="2000" dirty="0">
                <a:latin typeface="Century Gothic" panose="020B0502020202020204" pitchFamily="34" charset="0"/>
              </a:rPr>
              <a:t>το προγραμματισμένο περιεχόμενο, το προφίλ των συμμετεχόντων στην δραστηριότητα, τα αναμενόμενα μαθησιακά αποτελέσματα που θα αποκομίσουν οι συμμετέχοντες, την αναγνώριση των μαθησιακών αποτελεσμάτων</a:t>
            </a:r>
            <a:endParaRPr lang="en-US" altLang="en-US" sz="2000" dirty="0">
              <a:latin typeface="Century Gothic" panose="020B0502020202020204" pitchFamily="34" charset="0"/>
            </a:endParaRPr>
          </a:p>
        </p:txBody>
      </p:sp>
      <p:pic>
        <p:nvPicPr>
          <p:cNvPr id="5" name="Picture 4">
            <a:extLst>
              <a:ext uri="{FF2B5EF4-FFF2-40B4-BE49-F238E27FC236}">
                <a16:creationId xmlns:a16="http://schemas.microsoft.com/office/drawing/2014/main" id="{36D8DC0B-8788-7337-FF22-F669F47F794E}"/>
              </a:ext>
            </a:extLst>
          </p:cNvPr>
          <p:cNvPicPr>
            <a:picLocks noChangeAspect="1"/>
          </p:cNvPicPr>
          <p:nvPr/>
        </p:nvPicPr>
        <p:blipFill>
          <a:blip r:embed="rId3"/>
          <a:stretch>
            <a:fillRect/>
          </a:stretch>
        </p:blipFill>
        <p:spPr>
          <a:xfrm>
            <a:off x="38910" y="2824077"/>
            <a:ext cx="9144000" cy="3729315"/>
          </a:xfrm>
          <a:prstGeom prst="rect">
            <a:avLst/>
          </a:prstGeom>
        </p:spPr>
      </p:pic>
    </p:spTree>
    <p:extLst>
      <p:ext uri="{BB962C8B-B14F-4D97-AF65-F5344CB8AC3E}">
        <p14:creationId xmlns:p14="http://schemas.microsoft.com/office/powerpoint/2010/main" val="2985854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B5DE-C180-1000-F1B0-582A28C50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34682-A134-C09D-4E47-1B18BF23CE5D}"/>
              </a:ext>
            </a:extLst>
          </p:cNvPr>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ACTIVITIES</a:t>
            </a:r>
            <a:r>
              <a:rPr lang="el-GR" sz="2800" dirty="0">
                <a:solidFill>
                  <a:schemeClr val="accent5">
                    <a:lumMod val="75000"/>
                  </a:schemeClr>
                </a:solidFill>
                <a:latin typeface="Century Gothic" panose="020B0502020202020204" pitchFamily="34" charset="0"/>
              </a:rPr>
              <a:t> </a:t>
            </a:r>
            <a:endParaRPr lang="en-GB" sz="2800" dirty="0">
              <a:solidFill>
                <a:schemeClr val="accent5">
                  <a:lumMod val="7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8D4A49A7-13CB-DF17-BFDC-2E21DD55F12C}"/>
              </a:ext>
            </a:extLst>
          </p:cNvPr>
          <p:cNvSpPr/>
          <p:nvPr/>
        </p:nvSpPr>
        <p:spPr>
          <a:xfrm>
            <a:off x="0" y="429632"/>
            <a:ext cx="9144000" cy="1631216"/>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Activities</a:t>
            </a:r>
          </a:p>
          <a:p>
            <a:pPr>
              <a:defRPr/>
            </a:pPr>
            <a:endParaRPr lang="en-US" altLang="en-US" sz="800" b="1" u="sng" dirty="0">
              <a:solidFill>
                <a:schemeClr val="accent6">
                  <a:lumMod val="75000"/>
                </a:schemeClr>
              </a:solidFill>
              <a:latin typeface="Century Gothic" panose="020B0502020202020204" pitchFamily="34" charset="0"/>
            </a:endParaRPr>
          </a:p>
          <a:p>
            <a:pPr marL="228600" indent="-228600" algn="just">
              <a:buFont typeface="+mj-lt"/>
              <a:buAutoNum type="arabicPeriod"/>
              <a:defRPr/>
            </a:pPr>
            <a:r>
              <a:rPr lang="el-GR" altLang="en-US" sz="2000" dirty="0">
                <a:latin typeface="Century Gothic" panose="020B0502020202020204" pitchFamily="34" charset="0"/>
              </a:rPr>
              <a:t> </a:t>
            </a:r>
            <a:r>
              <a:rPr lang="en-US" altLang="en-US" b="1" dirty="0">
                <a:latin typeface="Century Gothic" panose="020B0502020202020204" pitchFamily="34" charset="0"/>
              </a:rPr>
              <a:t>Description:</a:t>
            </a:r>
            <a:r>
              <a:rPr lang="en-US" altLang="en-US" dirty="0">
                <a:latin typeface="Century Gothic" panose="020B0502020202020204" pitchFamily="34" charset="0"/>
              </a:rPr>
              <a:t> </a:t>
            </a:r>
            <a:r>
              <a:rPr lang="el-GR" altLang="en-US" dirty="0">
                <a:latin typeface="Century Gothic" panose="020B0502020202020204" pitchFamily="34" charset="0"/>
              </a:rPr>
              <a:t>Για κάθε επιλεγμένο τύπο δραστηριότητας θα πρέπει να συμπληρώσετε</a:t>
            </a:r>
            <a:r>
              <a:rPr lang="en-US" altLang="en-US" dirty="0">
                <a:latin typeface="Century Gothic" panose="020B0502020202020204" pitchFamily="34" charset="0"/>
              </a:rPr>
              <a:t>: </a:t>
            </a:r>
            <a:r>
              <a:rPr lang="el-GR" altLang="en-US" dirty="0">
                <a:latin typeface="Century Gothic" panose="020B0502020202020204" pitchFamily="34" charset="0"/>
              </a:rPr>
              <a:t>τον τρόπο αξιολόγησης των μαθησιακών αποτελεσμάτων, με ποιο στόχο συνδέεται η  κάθε δραστηριότητα, τη διαδικασία εξεύρεσης οργανισμών υποδοχής και τα είδη</a:t>
            </a:r>
            <a:r>
              <a:rPr lang="en-GB" altLang="en-US" dirty="0">
                <a:latin typeface="Century Gothic" panose="020B0502020202020204" pitchFamily="34" charset="0"/>
              </a:rPr>
              <a:t>/</a:t>
            </a:r>
            <a:r>
              <a:rPr lang="el-GR" altLang="en-US" dirty="0">
                <a:latin typeface="Century Gothic" panose="020B0502020202020204" pitchFamily="34" charset="0"/>
              </a:rPr>
              <a:t>προφίλ των οργανισμών υποδοχής</a:t>
            </a:r>
            <a:endParaRPr lang="en-US" altLang="en-US" dirty="0">
              <a:latin typeface="Century Gothic" panose="020B0502020202020204" pitchFamily="34" charset="0"/>
            </a:endParaRPr>
          </a:p>
        </p:txBody>
      </p:sp>
      <p:pic>
        <p:nvPicPr>
          <p:cNvPr id="5" name="Picture 4">
            <a:extLst>
              <a:ext uri="{FF2B5EF4-FFF2-40B4-BE49-F238E27FC236}">
                <a16:creationId xmlns:a16="http://schemas.microsoft.com/office/drawing/2014/main" id="{698B4F20-BF99-233E-BFA1-116F16229C67}"/>
              </a:ext>
            </a:extLst>
          </p:cNvPr>
          <p:cNvPicPr>
            <a:picLocks noChangeAspect="1"/>
          </p:cNvPicPr>
          <p:nvPr/>
        </p:nvPicPr>
        <p:blipFill>
          <a:blip r:embed="rId3"/>
          <a:stretch>
            <a:fillRect/>
          </a:stretch>
        </p:blipFill>
        <p:spPr>
          <a:xfrm>
            <a:off x="0" y="2060848"/>
            <a:ext cx="9144000" cy="3240360"/>
          </a:xfrm>
          <a:prstGeom prst="rect">
            <a:avLst/>
          </a:prstGeom>
        </p:spPr>
      </p:pic>
    </p:spTree>
    <p:extLst>
      <p:ext uri="{BB962C8B-B14F-4D97-AF65-F5344CB8AC3E}">
        <p14:creationId xmlns:p14="http://schemas.microsoft.com/office/powerpoint/2010/main" val="3551227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ACTIVITIES &amp; BUDGET</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2954655"/>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Activities - Budget</a:t>
            </a:r>
          </a:p>
          <a:p>
            <a:pPr>
              <a:defRPr/>
            </a:pPr>
            <a:endParaRPr lang="en-US" altLang="en-US" sz="800" b="1" u="sng" dirty="0">
              <a:solidFill>
                <a:schemeClr val="accent6">
                  <a:lumMod val="75000"/>
                </a:schemeClr>
              </a:solidFill>
              <a:latin typeface="Century Gothic" panose="020B0502020202020204" pitchFamily="34" charset="0"/>
            </a:endParaRPr>
          </a:p>
          <a:p>
            <a:pPr algn="just">
              <a:defRPr/>
            </a:pPr>
            <a:r>
              <a:rPr lang="el-GR" altLang="en-US" sz="2000" dirty="0">
                <a:latin typeface="Century Gothic" panose="020B0502020202020204" pitchFamily="34" charset="0"/>
              </a:rPr>
              <a:t>Συμπληρώνετε τα πεδία του προϋπολογισμού, που επιθυμείτε να αιτηθείτε. Κάποια πεδία του προϋπολογισμού συμπληρώνονται αυτόματα με βάση τις πληροφορίες που καταχωρήθηκαν στις ροές δραστηριότητας.</a:t>
            </a:r>
          </a:p>
          <a:p>
            <a:pPr algn="just">
              <a:defRPr/>
            </a:pPr>
            <a:endParaRPr lang="el-GR" altLang="en-US" sz="2000" dirty="0">
              <a:latin typeface="Century Gothic" panose="020B0502020202020204" pitchFamily="34" charset="0"/>
            </a:endParaRPr>
          </a:p>
          <a:p>
            <a:pPr algn="just">
              <a:defRPr/>
            </a:pPr>
            <a:endParaRPr lang="el-GR" altLang="en-US" sz="2000" b="1" dirty="0">
              <a:latin typeface="Century Gothic" panose="020B0502020202020204" pitchFamily="34" charset="0"/>
            </a:endParaRPr>
          </a:p>
          <a:p>
            <a:pPr algn="just">
              <a:defRPr/>
            </a:pPr>
            <a:endParaRPr lang="el-GR" altLang="en-US" sz="2000" b="1" dirty="0">
              <a:latin typeface="Century Gothic" panose="020B0502020202020204" pitchFamily="34" charset="0"/>
            </a:endParaRPr>
          </a:p>
          <a:p>
            <a:pPr algn="just">
              <a:defRPr/>
            </a:pPr>
            <a:endParaRPr lang="el-GR" altLang="en-US" sz="2000" b="1" dirty="0">
              <a:latin typeface="Century Gothic" panose="020B0502020202020204" pitchFamily="34" charset="0"/>
            </a:endParaRPr>
          </a:p>
          <a:p>
            <a:pPr algn="just">
              <a:defRPr/>
            </a:pPr>
            <a:endParaRPr lang="en-US" altLang="en-US" sz="2000" b="1" dirty="0">
              <a:solidFill>
                <a:schemeClr val="accent6">
                  <a:lumMod val="7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0093772C-D86B-1D50-75EC-7ADDA06897CD}"/>
              </a:ext>
            </a:extLst>
          </p:cNvPr>
          <p:cNvPicPr>
            <a:picLocks noChangeAspect="1"/>
          </p:cNvPicPr>
          <p:nvPr/>
        </p:nvPicPr>
        <p:blipFill>
          <a:blip r:embed="rId3"/>
          <a:stretch>
            <a:fillRect/>
          </a:stretch>
        </p:blipFill>
        <p:spPr>
          <a:xfrm>
            <a:off x="999527" y="2348880"/>
            <a:ext cx="3580503" cy="3674735"/>
          </a:xfrm>
          <a:prstGeom prst="rect">
            <a:avLst/>
          </a:prstGeom>
        </p:spPr>
      </p:pic>
    </p:spTree>
    <p:extLst>
      <p:ext uri="{BB962C8B-B14F-4D97-AF65-F5344CB8AC3E}">
        <p14:creationId xmlns:p14="http://schemas.microsoft.com/office/powerpoint/2010/main" val="2915534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rmAutofit/>
          </a:bodyPr>
          <a:lstStyle/>
          <a:p>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QUALITY STANDARDS</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179512" y="764704"/>
            <a:ext cx="8784976" cy="4958011"/>
          </a:xfrm>
        </p:spPr>
        <p:txBody>
          <a:bodyPr>
            <a:noAutofit/>
          </a:bodyPr>
          <a:lstStyle/>
          <a:p>
            <a:pPr marL="0" indent="0" algn="just">
              <a:buNone/>
            </a:pPr>
            <a:endParaRPr lang="el-GR" altLang="en-US" sz="1000" b="1" u="sng" dirty="0">
              <a:solidFill>
                <a:schemeClr val="accent6">
                  <a:lumMod val="75000"/>
                </a:schemeClr>
              </a:solidFill>
              <a:latin typeface="Century Gothic" panose="020B0502020202020204" pitchFamily="34" charset="0"/>
            </a:endParaRPr>
          </a:p>
          <a:p>
            <a:pPr marL="0" indent="0" algn="just">
              <a:buNone/>
            </a:pPr>
            <a:r>
              <a:rPr lang="en-US" altLang="en-US" sz="2000" b="1" u="sng" dirty="0">
                <a:solidFill>
                  <a:schemeClr val="accent6">
                    <a:lumMod val="75000"/>
                  </a:schemeClr>
                </a:solidFill>
                <a:latin typeface="Century Gothic" panose="020B0502020202020204" pitchFamily="34" charset="0"/>
                <a:hlinkClick r:id="rId3"/>
              </a:rPr>
              <a:t>Quality Standards:</a:t>
            </a:r>
            <a:endParaRPr lang="en-GB" altLang="en-US" sz="2000" b="1" u="sng" dirty="0">
              <a:solidFill>
                <a:schemeClr val="accent6">
                  <a:lumMod val="75000"/>
                </a:schemeClr>
              </a:solidFill>
              <a:latin typeface="Century Gothic" panose="020B0502020202020204" pitchFamily="34" charset="0"/>
            </a:endParaRPr>
          </a:p>
          <a:p>
            <a:pPr marL="0" indent="0" algn="just">
              <a:buNone/>
            </a:pPr>
            <a:endParaRPr lang="el-GR" altLang="en-US" sz="1000" b="1" dirty="0">
              <a:latin typeface="Century Gothic" panose="020B0502020202020204" pitchFamily="34" charset="0"/>
            </a:endParaRPr>
          </a:p>
          <a:p>
            <a:pPr marL="0" indent="0">
              <a:buNone/>
            </a:pPr>
            <a:endParaRPr lang="en-GB" sz="2400" dirty="0">
              <a:solidFill>
                <a:schemeClr val="tx1">
                  <a:lumMod val="75000"/>
                  <a:lumOff val="25000"/>
                </a:schemeClr>
              </a:solidFill>
            </a:endParaRPr>
          </a:p>
        </p:txBody>
      </p:sp>
      <p:sp>
        <p:nvSpPr>
          <p:cNvPr id="4" name="Content Placeholder 2"/>
          <p:cNvSpPr txBox="1">
            <a:spLocks/>
          </p:cNvSpPr>
          <p:nvPr/>
        </p:nvSpPr>
        <p:spPr bwMode="auto">
          <a:xfrm>
            <a:off x="251520" y="1410136"/>
            <a:ext cx="8229600" cy="3240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altLang="en-US" sz="1000" b="1" u="sng" dirty="0">
              <a:solidFill>
                <a:schemeClr val="accent6">
                  <a:lumMod val="75000"/>
                </a:schemeClr>
              </a:solidFill>
              <a:latin typeface="Century Gothic" panose="020B0502020202020204" pitchFamily="34" charset="0"/>
            </a:endParaRPr>
          </a:p>
          <a:p>
            <a:pPr algn="just">
              <a:buFont typeface="Wingdings" panose="05000000000000000000" pitchFamily="2" charset="2"/>
              <a:buChar char="Ø"/>
              <a:defRPr/>
            </a:pPr>
            <a:r>
              <a:rPr lang="el-GR" altLang="en-US" sz="2000" dirty="0">
                <a:latin typeface="Century Gothic" panose="020B0502020202020204" pitchFamily="34" charset="0"/>
              </a:rPr>
              <a:t>Ο οργανισμός πρέπει να δηλώσει ότι θα εφαρμόσει τα πρότυπα ποιότητας που δηλώνονται στην αίτηση</a:t>
            </a:r>
            <a:r>
              <a:rPr lang="en-US" altLang="en-US" sz="2000" dirty="0">
                <a:latin typeface="Century Gothic" panose="020B0502020202020204" pitchFamily="34" charset="0"/>
              </a:rPr>
              <a:t> </a:t>
            </a:r>
            <a:r>
              <a:rPr lang="el-GR" altLang="en-US" sz="2000" dirty="0">
                <a:latin typeface="Century Gothic" panose="020B0502020202020204" pitchFamily="34" charset="0"/>
              </a:rPr>
              <a:t>σχετικά με</a:t>
            </a:r>
            <a:r>
              <a:rPr lang="en-US" altLang="en-US" sz="2000" dirty="0">
                <a:latin typeface="Century Gothic" panose="020B0502020202020204" pitchFamily="34" charset="0"/>
              </a:rPr>
              <a:t>: </a:t>
            </a:r>
            <a:endParaRPr lang="el-GR" altLang="en-US" sz="2000" dirty="0">
              <a:latin typeface="Century Gothic" panose="020B0502020202020204" pitchFamily="34" charset="0"/>
            </a:endParaRPr>
          </a:p>
          <a:p>
            <a:pPr marL="514350" indent="-514350" algn="just">
              <a:buFont typeface="+mj-lt"/>
              <a:buAutoNum type="romanUcPeriod"/>
              <a:defRPr/>
            </a:pPr>
            <a:r>
              <a:rPr lang="el-GR" altLang="en-US" sz="2000" dirty="0">
                <a:latin typeface="Century Gothic" panose="020B0502020202020204" pitchFamily="34" charset="0"/>
              </a:rPr>
              <a:t>Τις βασικές αρχές του Προγράμματος</a:t>
            </a:r>
          </a:p>
          <a:p>
            <a:pPr marL="514350" indent="-514350" algn="just">
              <a:buFont typeface="+mj-lt"/>
              <a:buAutoNum type="romanUcPeriod"/>
              <a:defRPr/>
            </a:pPr>
            <a:r>
              <a:rPr lang="el-GR" altLang="en-US" sz="2000" dirty="0">
                <a:latin typeface="Century Gothic" panose="020B0502020202020204" pitchFamily="34" charset="0"/>
              </a:rPr>
              <a:t>Τα πρότυπα καλής διαχείρισης των Κινητικοτήτων</a:t>
            </a:r>
          </a:p>
          <a:p>
            <a:pPr marL="514350" indent="-514350" algn="just">
              <a:buFont typeface="+mj-lt"/>
              <a:buAutoNum type="romanUcPeriod"/>
              <a:defRPr/>
            </a:pPr>
            <a:r>
              <a:rPr lang="el-GR" altLang="en-US" sz="2000" dirty="0">
                <a:latin typeface="Century Gothic" panose="020B0502020202020204" pitchFamily="34" charset="0"/>
              </a:rPr>
              <a:t>Τα πρότυπα παροχής ποιότητας και υποστήριξης στους συμμετέχοντες</a:t>
            </a:r>
          </a:p>
          <a:p>
            <a:pPr marL="514350" indent="-514350" algn="just">
              <a:buFont typeface="+mj-lt"/>
              <a:buAutoNum type="romanUcPeriod"/>
              <a:defRPr/>
            </a:pPr>
            <a:r>
              <a:rPr lang="el-GR" sz="2000" dirty="0">
                <a:latin typeface="Century Gothic" panose="020B0502020202020204" pitchFamily="34" charset="0"/>
              </a:rPr>
              <a:t>Τη γνωστοποίηση αποτελεσμάτων και γνώσεων σχετικά με το Πρόγραμμα εντός και εκτός του οργανισμού</a:t>
            </a:r>
            <a:endParaRPr lang="el-GR" altLang="en-US" sz="2000" dirty="0">
              <a:latin typeface="Century Gothic" panose="020B0502020202020204" pitchFamily="34" charset="0"/>
            </a:endParaRPr>
          </a:p>
          <a:p>
            <a:pPr marL="514350" indent="-514350" algn="just">
              <a:buFont typeface="+mj-lt"/>
              <a:buAutoNum type="romanUcPeriod"/>
              <a:defRPr/>
            </a:pPr>
            <a:endParaRPr lang="en-GB" altLang="en-US" sz="2000" dirty="0">
              <a:latin typeface="Century Gothic" panose="020B0502020202020204" pitchFamily="34" charset="0"/>
            </a:endParaRPr>
          </a:p>
        </p:txBody>
      </p:sp>
      <p:pic>
        <p:nvPicPr>
          <p:cNvPr id="7" name="Picture 6">
            <a:extLst>
              <a:ext uri="{FF2B5EF4-FFF2-40B4-BE49-F238E27FC236}">
                <a16:creationId xmlns:a16="http://schemas.microsoft.com/office/drawing/2014/main" id="{E25352D4-323A-FC90-F70F-43DDFE10EF8A}"/>
              </a:ext>
            </a:extLst>
          </p:cNvPr>
          <p:cNvPicPr>
            <a:picLocks noChangeAspect="1"/>
          </p:cNvPicPr>
          <p:nvPr/>
        </p:nvPicPr>
        <p:blipFill>
          <a:blip r:embed="rId4"/>
          <a:stretch>
            <a:fillRect/>
          </a:stretch>
        </p:blipFill>
        <p:spPr>
          <a:xfrm>
            <a:off x="0" y="4491571"/>
            <a:ext cx="7740352" cy="1385701"/>
          </a:xfrm>
          <a:prstGeom prst="rect">
            <a:avLst/>
          </a:prstGeom>
        </p:spPr>
      </p:pic>
    </p:spTree>
    <p:extLst>
      <p:ext uri="{BB962C8B-B14F-4D97-AF65-F5344CB8AC3E}">
        <p14:creationId xmlns:p14="http://schemas.microsoft.com/office/powerpoint/2010/main" val="4163515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FOLLOW UP</a:t>
            </a:r>
            <a:endParaRPr lang="en-GB" sz="2800" dirty="0">
              <a:solidFill>
                <a:schemeClr val="accent5">
                  <a:lumMod val="75000"/>
                </a:schemeClr>
              </a:solidFill>
              <a:latin typeface="Century Gothic" panose="020B0502020202020204" pitchFamily="34" charset="0"/>
            </a:endParaRPr>
          </a:p>
        </p:txBody>
      </p:sp>
      <p:sp>
        <p:nvSpPr>
          <p:cNvPr id="38915" name="Content Placeholder 2"/>
          <p:cNvSpPr>
            <a:spLocks noGrp="1"/>
          </p:cNvSpPr>
          <p:nvPr>
            <p:ph idx="4294967295"/>
          </p:nvPr>
        </p:nvSpPr>
        <p:spPr bwMode="auto">
          <a:xfrm>
            <a:off x="215516" y="764704"/>
            <a:ext cx="8712968" cy="50405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defRPr/>
            </a:pPr>
            <a:r>
              <a:rPr lang="en-GB" altLang="en-US" sz="2000" b="1" u="sng" dirty="0">
                <a:solidFill>
                  <a:schemeClr val="accent6">
                    <a:lumMod val="75000"/>
                  </a:schemeClr>
                </a:solidFill>
                <a:latin typeface="Century Gothic" panose="020B0502020202020204" pitchFamily="34" charset="0"/>
              </a:rPr>
              <a:t>Follow-up: </a:t>
            </a:r>
          </a:p>
          <a:p>
            <a:pPr algn="just">
              <a:buFont typeface="Wingdings" panose="05000000000000000000" pitchFamily="2" charset="2"/>
              <a:buChar char="Ø"/>
              <a:defRPr/>
            </a:pPr>
            <a:r>
              <a:rPr lang="el-GR" altLang="en-US" sz="2000" dirty="0">
                <a:latin typeface="Century Gothic" panose="020B0502020202020204" pitchFamily="34" charset="0"/>
              </a:rPr>
              <a:t>Συμβολή του οργανισμού στις βασικές αρχές του Προγράμματος </a:t>
            </a:r>
          </a:p>
          <a:p>
            <a:pPr algn="just">
              <a:buFont typeface="Wingdings" panose="05000000000000000000" pitchFamily="2" charset="2"/>
              <a:buChar char="Ø"/>
              <a:defRPr/>
            </a:pPr>
            <a:r>
              <a:rPr lang="el-GR" altLang="en-US" sz="2000" dirty="0">
                <a:latin typeface="Century Gothic" panose="020B0502020202020204" pitchFamily="34" charset="0"/>
              </a:rPr>
              <a:t>Περιγραφή της ομάδας σχεδίου, καθορισμός και κατανομή καθηκόντων</a:t>
            </a:r>
          </a:p>
          <a:p>
            <a:pPr algn="just">
              <a:buFont typeface="Wingdings" panose="05000000000000000000" pitchFamily="2" charset="2"/>
              <a:buChar char="Ø"/>
              <a:defRPr/>
            </a:pPr>
            <a:r>
              <a:rPr lang="el-GR" altLang="en-US" sz="2000" dirty="0">
                <a:latin typeface="Century Gothic" panose="020B0502020202020204" pitchFamily="34" charset="0"/>
              </a:rPr>
              <a:t>Τρόποι αξιοποίησης και ενσωμάτωσης των αναμενόμενων αποτελεσμάτων των κινητικοτήτων σας στην καθημερινή λειτουργία του οργανισμού σας. Ποια βήματα/διαδικασίες θα ακολουθήσετε για αυτόν το σκοπό;</a:t>
            </a:r>
          </a:p>
          <a:p>
            <a:pPr algn="just">
              <a:buFont typeface="Wingdings" panose="05000000000000000000" pitchFamily="2" charset="2"/>
              <a:buChar char="Ø"/>
              <a:defRPr/>
            </a:pPr>
            <a:r>
              <a:rPr lang="el-GR" altLang="en-US" sz="2000" dirty="0">
                <a:latin typeface="Century Gothic" panose="020B0502020202020204" pitchFamily="34" charset="0"/>
              </a:rPr>
              <a:t>Πώς σκοπεύετε να διαδώσετε/μοιραστείτε τα αποτελέσματα του σχεδίου σας και τις γνώσεις  σας σχετικά με το Πρόγραμμα:</a:t>
            </a:r>
          </a:p>
          <a:p>
            <a:pPr marL="0" indent="0" algn="just">
              <a:buNone/>
              <a:defRPr/>
            </a:pPr>
            <a:r>
              <a:rPr lang="el-GR" altLang="en-US" sz="2000" dirty="0">
                <a:latin typeface="Century Gothic" panose="020B0502020202020204" pitchFamily="34" charset="0"/>
              </a:rPr>
              <a:t>- εντός του οργανισμού σας</a:t>
            </a:r>
          </a:p>
          <a:p>
            <a:pPr marL="0" indent="0" algn="just">
              <a:buNone/>
              <a:defRPr/>
            </a:pPr>
            <a:r>
              <a:rPr lang="el-GR" altLang="en-US" sz="2000" dirty="0">
                <a:latin typeface="Century Gothic" panose="020B0502020202020204" pitchFamily="34" charset="0"/>
              </a:rPr>
              <a:t>- με άλλους οργανισμούς και το κοινό</a:t>
            </a:r>
          </a:p>
          <a:p>
            <a:pPr algn="just">
              <a:buFont typeface="Wingdings" panose="05000000000000000000" pitchFamily="2" charset="2"/>
              <a:buChar char="Ø"/>
              <a:defRPr/>
            </a:pPr>
            <a:r>
              <a:rPr lang="el-GR" altLang="en-US" sz="2000" dirty="0">
                <a:latin typeface="Century Gothic" panose="020B0502020202020204" pitchFamily="34" charset="0"/>
              </a:rPr>
              <a:t>Πώς σκοπεύετε να κάνετε γνωστό προς το κοινό ότι τα οφέλη που αποκομίσατε μέσω του σχεδίου σας είναι αποτέλεσμα Ευρωπαϊκής συγχρηματοδότησης; </a:t>
            </a:r>
          </a:p>
          <a:p>
            <a:pPr algn="just">
              <a:buFont typeface="Wingdings" panose="05000000000000000000" pitchFamily="2" charset="2"/>
              <a:buChar char="Ø"/>
              <a:defRPr/>
            </a:pPr>
            <a:endParaRPr lang="en-GB" altLang="en-US" sz="2000" dirty="0">
              <a:latin typeface="Century Gothic" panose="020B0502020202020204" pitchFamily="34" charset="0"/>
            </a:endParaRPr>
          </a:p>
        </p:txBody>
      </p:sp>
    </p:spTree>
    <p:extLst>
      <p:ext uri="{BB962C8B-B14F-4D97-AF65-F5344CB8AC3E}">
        <p14:creationId xmlns:p14="http://schemas.microsoft.com/office/powerpoint/2010/main" val="1191393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a:t>
            </a:r>
            <a:r>
              <a:rPr lang="en-GB" sz="2800" dirty="0">
                <a:solidFill>
                  <a:schemeClr val="accent5">
                    <a:lumMod val="75000"/>
                  </a:schemeClr>
                </a:solidFill>
                <a:latin typeface="Century Gothic" panose="020B0502020202020204" pitchFamily="34" charset="0"/>
              </a:rPr>
              <a:t>PROJECT SUMMARY</a:t>
            </a:r>
          </a:p>
        </p:txBody>
      </p:sp>
      <p:sp>
        <p:nvSpPr>
          <p:cNvPr id="38915" name="Content Placeholder 2"/>
          <p:cNvSpPr>
            <a:spLocks noGrp="1"/>
          </p:cNvSpPr>
          <p:nvPr>
            <p:ph idx="4294967295"/>
          </p:nvPr>
        </p:nvSpPr>
        <p:spPr bwMode="auto">
          <a:xfrm>
            <a:off x="457200" y="908720"/>
            <a:ext cx="8229600" cy="5217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just">
              <a:buNone/>
              <a:defRPr/>
            </a:pPr>
            <a:r>
              <a:rPr lang="de-DE" sz="2000" b="1" u="sng" dirty="0">
                <a:solidFill>
                  <a:schemeClr val="accent6">
                    <a:lumMod val="75000"/>
                  </a:schemeClr>
                </a:solidFill>
                <a:latin typeface="Century Gothic" panose="020B0502020202020204" pitchFamily="34" charset="0"/>
              </a:rPr>
              <a:t> “Project </a:t>
            </a:r>
            <a:r>
              <a:rPr lang="en-US" sz="2000" b="1" u="sng" dirty="0">
                <a:solidFill>
                  <a:schemeClr val="accent6">
                    <a:lumMod val="75000"/>
                  </a:schemeClr>
                </a:solidFill>
                <a:latin typeface="Century Gothic" panose="020B0502020202020204" pitchFamily="34" charset="0"/>
              </a:rPr>
              <a:t>Summary”</a:t>
            </a:r>
          </a:p>
          <a:p>
            <a:pPr marL="0" indent="0" algn="just">
              <a:buNone/>
              <a:defRPr/>
            </a:pPr>
            <a:endParaRPr lang="en-US" sz="1000" b="1" u="sng" dirty="0">
              <a:solidFill>
                <a:schemeClr val="accent6">
                  <a:lumMod val="75000"/>
                </a:schemeClr>
              </a:solidFill>
              <a:latin typeface="Century Gothic" panose="020B0502020202020204" pitchFamily="34" charset="0"/>
            </a:endParaRPr>
          </a:p>
          <a:p>
            <a:pPr marL="0" indent="0" algn="just">
              <a:buFontTx/>
              <a:buNone/>
              <a:defRPr/>
            </a:pPr>
            <a:r>
              <a:rPr lang="el-GR" sz="2000" dirty="0">
                <a:latin typeface="Century Gothic" panose="020B0502020202020204" pitchFamily="34" charset="0"/>
              </a:rPr>
              <a:t>Περίληψη του σχεδίου στην οποία  πρέπει να αναφέρονται</a:t>
            </a:r>
            <a:r>
              <a:rPr lang="en-GB" sz="2000" dirty="0">
                <a:latin typeface="Century Gothic" panose="020B0502020202020204" pitchFamily="34" charset="0"/>
              </a:rPr>
              <a:t>:</a:t>
            </a:r>
          </a:p>
          <a:p>
            <a:pPr algn="just">
              <a:defRPr/>
            </a:pPr>
            <a:r>
              <a:rPr lang="el-GR" sz="2000" dirty="0">
                <a:latin typeface="Century Gothic" panose="020B0502020202020204" pitchFamily="34" charset="0"/>
              </a:rPr>
              <a:t>το υπόβαθρο του οργανισμού, λόγος υποβολής αίτησης</a:t>
            </a:r>
            <a:endParaRPr lang="en-GB" sz="2000" dirty="0">
              <a:latin typeface="Century Gothic" panose="020B0502020202020204" pitchFamily="34" charset="0"/>
            </a:endParaRPr>
          </a:p>
          <a:p>
            <a:pPr algn="just">
              <a:defRPr/>
            </a:pPr>
            <a:r>
              <a:rPr lang="el-GR" sz="2000" dirty="0">
                <a:latin typeface="Century Gothic" panose="020B0502020202020204" pitchFamily="34" charset="0"/>
              </a:rPr>
              <a:t>οι στόχοι</a:t>
            </a:r>
            <a:endParaRPr lang="en-GB" sz="2000" dirty="0">
              <a:latin typeface="Century Gothic" panose="020B0502020202020204" pitchFamily="34" charset="0"/>
            </a:endParaRPr>
          </a:p>
          <a:p>
            <a:pPr algn="just">
              <a:defRPr/>
            </a:pPr>
            <a:r>
              <a:rPr lang="el-GR" sz="2000" dirty="0">
                <a:latin typeface="Century Gothic" panose="020B0502020202020204" pitchFamily="34" charset="0"/>
              </a:rPr>
              <a:t>οι προγραμματισμένες δραστηριότητες</a:t>
            </a:r>
            <a:endParaRPr lang="en-GB" sz="2000" dirty="0">
              <a:latin typeface="Century Gothic" panose="020B0502020202020204" pitchFamily="34" charset="0"/>
            </a:endParaRPr>
          </a:p>
          <a:p>
            <a:pPr algn="just">
              <a:defRPr/>
            </a:pPr>
            <a:r>
              <a:rPr lang="el-GR" sz="2000" dirty="0">
                <a:latin typeface="Century Gothic" panose="020B0502020202020204" pitchFamily="34" charset="0"/>
              </a:rPr>
              <a:t>τα αναμενόμενα αποτελέσματα και ο αντίκτυπός τους </a:t>
            </a:r>
            <a:endParaRPr lang="en-GB" sz="2000" dirty="0">
              <a:latin typeface="Century Gothic" panose="020B0502020202020204" pitchFamily="34" charset="0"/>
            </a:endParaRPr>
          </a:p>
          <a:p>
            <a:pPr marL="0" indent="0" algn="just">
              <a:buFontTx/>
              <a:buNone/>
              <a:defRPr/>
            </a:pPr>
            <a:endParaRPr lang="en-GB" sz="1000" dirty="0">
              <a:latin typeface="Century Gothic" panose="020B0502020202020204" pitchFamily="34" charset="0"/>
            </a:endParaRPr>
          </a:p>
          <a:p>
            <a:pPr marL="0" indent="0" algn="just">
              <a:buFontTx/>
              <a:buNone/>
              <a:defRPr/>
            </a:pPr>
            <a:r>
              <a:rPr lang="el-GR" sz="2000" b="1" dirty="0">
                <a:solidFill>
                  <a:srgbClr val="FF0000"/>
                </a:solidFill>
                <a:latin typeface="Century Gothic" panose="020B0502020202020204" pitchFamily="34" charset="0"/>
              </a:rPr>
              <a:t>Συμπλήρωση και στα Αγγλικά, εάν η αίτηση συμπληρώθηκε στα Ελληνικά</a:t>
            </a:r>
          </a:p>
        </p:txBody>
      </p:sp>
    </p:spTree>
    <p:extLst>
      <p:ext uri="{BB962C8B-B14F-4D97-AF65-F5344CB8AC3E}">
        <p14:creationId xmlns:p14="http://schemas.microsoft.com/office/powerpoint/2010/main" val="87441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173812" y="61704"/>
            <a:ext cx="8718036" cy="997709"/>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Στάδια Σχεδίου</a:t>
            </a:r>
            <a:br>
              <a:rPr lang="el-GR" sz="3200" dirty="0">
                <a:solidFill>
                  <a:schemeClr val="accent5">
                    <a:lumMod val="75000"/>
                  </a:schemeClr>
                </a:solidFill>
                <a:latin typeface="Century Gothic" panose="020B0502020202020204" pitchFamily="34" charset="0"/>
              </a:rPr>
            </a:br>
            <a:endParaRPr sz="3200" dirty="0">
              <a:solidFill>
                <a:schemeClr val="accent5">
                  <a:lumMod val="75000"/>
                </a:schemeClr>
              </a:solidFill>
              <a:latin typeface="Century Gothic" panose="020B0502020202020204" pitchFamily="34" charset="0"/>
            </a:endParaRPr>
          </a:p>
        </p:txBody>
      </p:sp>
      <p:graphicFrame>
        <p:nvGraphicFramePr>
          <p:cNvPr id="3" name="Diagram 2"/>
          <p:cNvGraphicFramePr/>
          <p:nvPr>
            <p:extLst>
              <p:ext uri="{D42A27DB-BD31-4B8C-83A1-F6EECF244321}">
                <p14:modId xmlns:p14="http://schemas.microsoft.com/office/powerpoint/2010/main" val="1714948777"/>
              </p:ext>
            </p:extLst>
          </p:nvPr>
        </p:nvGraphicFramePr>
        <p:xfrm>
          <a:off x="147387" y="2276872"/>
          <a:ext cx="7956376" cy="4320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37">
            <a:extLst>
              <a:ext uri="{FF2B5EF4-FFF2-40B4-BE49-F238E27FC236}">
                <a16:creationId xmlns:a16="http://schemas.microsoft.com/office/drawing/2014/main" id="{130D8A93-68B0-DFE3-A488-3E02BE9AB33B}"/>
              </a:ext>
            </a:extLst>
          </p:cNvPr>
          <p:cNvSpPr/>
          <p:nvPr/>
        </p:nvSpPr>
        <p:spPr>
          <a:xfrm>
            <a:off x="230728" y="664881"/>
            <a:ext cx="4341272" cy="3002280"/>
          </a:xfrm>
          <a:prstGeom prst="roundRect">
            <a:avLst/>
          </a:prstGeom>
          <a:solidFill>
            <a:srgbClr val="389999">
              <a:alpha val="89804"/>
            </a:srgbClr>
          </a:solidFill>
          <a:ln w="12700" cap="flat" cmpd="sng" algn="ctr">
            <a:solidFill>
              <a:srgbClr val="009999"/>
            </a:solidFill>
            <a:prstDash val="solid"/>
            <a:miter lim="800000"/>
          </a:ln>
          <a:effectLst/>
        </p:spPr>
        <p:txBody>
          <a:bodyPr wrap="none" tIns="0" rtlCol="0" anchor="t" anchorCtr="0"/>
          <a:lstStyle/>
          <a:p>
            <a:pPr marL="457200" marR="0" lvl="0" indent="-457200" algn="ctr" defTabSz="914400" eaLnBrk="1" fontAlgn="auto" latinLnBrk="0" hangingPunct="1">
              <a:lnSpc>
                <a:spcPct val="100000"/>
              </a:lnSpc>
              <a:spcBef>
                <a:spcPts val="0"/>
              </a:spcBef>
              <a:spcAft>
                <a:spcPts val="1000"/>
              </a:spcAft>
              <a:buClrTx/>
              <a:buSzTx/>
              <a:buFontTx/>
              <a:buAutoNum type="arabicPeriod"/>
              <a:tabLst/>
              <a:defRPr/>
            </a:pPr>
            <a:r>
              <a:rPr kumimoji="0" lang="el-GR" sz="2400" b="1" i="0" u="none" strike="noStrike" kern="0" cap="none" spc="0" normalizeH="0" baseline="0" noProof="0" dirty="0">
                <a:ln>
                  <a:noFill/>
                </a:ln>
                <a:solidFill>
                  <a:prstClr val="white"/>
                </a:solidFill>
                <a:effectLst/>
                <a:uLnTx/>
                <a:uFillTx/>
                <a:latin typeface="Calibri" panose="020F0502020204030204"/>
                <a:ea typeface="+mn-ea"/>
                <a:cs typeface="+mn-cs"/>
              </a:rPr>
              <a:t>ΣΧΕΔΙΑΣΜΟΣ</a:t>
            </a:r>
            <a:endParaRPr lang="en-US" sz="2400" b="1" kern="0" dirty="0">
              <a:solidFill>
                <a:prstClr val="white"/>
              </a:solidFill>
              <a:latin typeface="Calibri" panose="020F0502020204030204"/>
            </a:endParaRPr>
          </a:p>
          <a:p>
            <a:pPr marL="285750" indent="-285750">
              <a:buFont typeface="Arial" panose="020B0604020202020204" pitchFamily="34" charset="0"/>
              <a:buChar char="•"/>
            </a:pPr>
            <a:r>
              <a:rPr lang="el-GR" dirty="0">
                <a:solidFill>
                  <a:schemeClr val="tx1"/>
                </a:solidFill>
              </a:rPr>
              <a:t>Προσδιορισμός αναγκών, στόχων,</a:t>
            </a:r>
            <a:endParaRPr lang="en-US" dirty="0"/>
          </a:p>
          <a:p>
            <a:r>
              <a:rPr lang="el-GR" dirty="0">
                <a:solidFill>
                  <a:schemeClr val="tx1"/>
                </a:solidFill>
              </a:rPr>
              <a:t> μαθησιακών αποτελεσμάτων,</a:t>
            </a:r>
            <a:endParaRPr lang="en-US" dirty="0">
              <a:solidFill>
                <a:schemeClr val="tx1"/>
              </a:solidFill>
            </a:endParaRPr>
          </a:p>
          <a:p>
            <a:r>
              <a:rPr lang="el-GR" dirty="0">
                <a:solidFill>
                  <a:schemeClr val="tx1"/>
                </a:solidFill>
              </a:rPr>
              <a:t> μορφής των δραστηριοτήτων</a:t>
            </a:r>
            <a:endParaRPr lang="en-US" dirty="0"/>
          </a:p>
          <a:p>
            <a:endParaRPr lang="en-US" dirty="0">
              <a:solidFill>
                <a:schemeClr val="tx1"/>
              </a:solidFill>
            </a:endParaRPr>
          </a:p>
          <a:p>
            <a:pPr marL="285750" indent="-285750">
              <a:buFont typeface="Arial" panose="020B0604020202020204" pitchFamily="34" charset="0"/>
              <a:buChar char="•"/>
            </a:pPr>
            <a:r>
              <a:rPr lang="el-GR" dirty="0">
                <a:solidFill>
                  <a:schemeClr val="tx1"/>
                </a:solidFill>
              </a:rPr>
              <a:t>Ανάπτυξη του προγράμματος εργασίας,</a:t>
            </a:r>
            <a:endParaRPr lang="en-US" dirty="0">
              <a:solidFill>
                <a:schemeClr val="tx1"/>
              </a:solidFill>
            </a:endParaRPr>
          </a:p>
          <a:p>
            <a:r>
              <a:rPr lang="el-GR" dirty="0">
                <a:solidFill>
                  <a:schemeClr val="tx1"/>
                </a:solidFill>
              </a:rPr>
              <a:t> χρονοδιάγραμμα των δραστηριοτήτων </a:t>
            </a:r>
            <a:endParaRPr lang="el-GR" b="1" dirty="0">
              <a:solidFill>
                <a:schemeClr val="tx1"/>
              </a:solidFill>
            </a:endParaRPr>
          </a:p>
          <a:p>
            <a:pPr marL="457200" marR="0" lvl="0" indent="-457200" algn="ctr" defTabSz="914400" eaLnBrk="1" fontAlgn="auto" latinLnBrk="0" hangingPunct="1">
              <a:lnSpc>
                <a:spcPct val="100000"/>
              </a:lnSpc>
              <a:spcBef>
                <a:spcPts val="0"/>
              </a:spcBef>
              <a:spcAft>
                <a:spcPts val="1000"/>
              </a:spcAft>
              <a:buClrTx/>
              <a:buSzTx/>
              <a:buFontTx/>
              <a:buAutoNum type="arabicPeriod"/>
              <a:tabLst/>
              <a:defRPr/>
            </a:pPr>
            <a:endParaRPr kumimoji="0" lang="en-US" sz="1400" b="1" i="0" u="none" strike="noStrike" kern="0" cap="none" spc="0" normalizeH="0" baseline="0" noProof="0" dirty="0">
              <a:ln>
                <a:noFill/>
              </a:ln>
              <a:solidFill>
                <a:prstClr val="white"/>
              </a:solidFill>
              <a:effectLst/>
              <a:uLnTx/>
              <a:uFillTx/>
              <a:ea typeface="+mn-ea"/>
              <a:cs typeface="+mn-cs"/>
            </a:endParaRPr>
          </a:p>
          <a:p>
            <a:pPr marR="0" lvl="0" algn="ctr" defTabSz="914400" eaLnBrk="1" fontAlgn="auto" latinLnBrk="0" hangingPunct="1">
              <a:lnSpc>
                <a:spcPct val="100000"/>
              </a:lnSpc>
              <a:spcBef>
                <a:spcPts val="0"/>
              </a:spcBef>
              <a:spcAft>
                <a:spcPts val="1000"/>
              </a:spcAft>
              <a:buClrTx/>
              <a:buSzTx/>
              <a:tabLst/>
              <a:defRPr/>
            </a:pP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ounded Rectangle 43">
            <a:extLst>
              <a:ext uri="{FF2B5EF4-FFF2-40B4-BE49-F238E27FC236}">
                <a16:creationId xmlns:a16="http://schemas.microsoft.com/office/drawing/2014/main" id="{78B7BA27-90CD-7906-C904-4FC1CC00C381}"/>
              </a:ext>
            </a:extLst>
          </p:cNvPr>
          <p:cNvSpPr/>
          <p:nvPr/>
        </p:nvSpPr>
        <p:spPr>
          <a:xfrm>
            <a:off x="4790916" y="704603"/>
            <a:ext cx="4173572" cy="2861685"/>
          </a:xfrm>
          <a:prstGeom prst="roundRect">
            <a:avLst/>
          </a:prstGeom>
          <a:solidFill>
            <a:srgbClr val="9D73B4">
              <a:alpha val="89804"/>
            </a:srgbClr>
          </a:solidFill>
          <a:ln>
            <a:solidFill>
              <a:srgbClr val="9D73B4"/>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l-GR" sz="1800" b="1" dirty="0">
                <a:solidFill>
                  <a:schemeClr val="bg1"/>
                </a:solidFill>
              </a:rPr>
              <a:t>2. ΠΡΟΕΤΟΙΜΑΣΙΑ</a:t>
            </a:r>
            <a:endParaRPr lang="en-GB" sz="1800" b="1" dirty="0">
              <a:solidFill>
                <a:schemeClr val="bg1"/>
              </a:solidFill>
            </a:endParaRPr>
          </a:p>
          <a:p>
            <a:r>
              <a:rPr lang="el-GR" dirty="0">
                <a:solidFill>
                  <a:schemeClr val="tx1"/>
                </a:solidFill>
              </a:rPr>
              <a:t>Πρακτικές ρυθμίσεις: </a:t>
            </a:r>
          </a:p>
          <a:p>
            <a:pPr marL="285750" indent="-285750">
              <a:buFont typeface="Arial" panose="020B0604020202020204" pitchFamily="34" charset="0"/>
              <a:buChar char="•"/>
            </a:pPr>
            <a:r>
              <a:rPr lang="el-GR" dirty="0">
                <a:solidFill>
                  <a:schemeClr val="tx1"/>
                </a:solidFill>
              </a:rPr>
              <a:t>επιλογή συμμετεχόντων</a:t>
            </a:r>
          </a:p>
          <a:p>
            <a:pPr marL="285750" indent="-285750">
              <a:buFont typeface="Arial" panose="020B0604020202020204" pitchFamily="34" charset="0"/>
              <a:buChar char="•"/>
            </a:pPr>
            <a:r>
              <a:rPr lang="el-GR" dirty="0">
                <a:solidFill>
                  <a:schemeClr val="tx1"/>
                </a:solidFill>
              </a:rPr>
              <a:t>γλωσσική/ διαπολιτισμική/ μαθησιακή και επιχειρησιακή προετοιμασία των συμμετεχόντων πριν από την αναχώρησή τους</a:t>
            </a:r>
          </a:p>
          <a:p>
            <a:pPr marL="285750" indent="-285750">
              <a:buFont typeface="Arial" panose="020B0604020202020204" pitchFamily="34" charset="0"/>
              <a:buChar char="•"/>
            </a:pPr>
            <a:r>
              <a:rPr lang="el-GR" dirty="0">
                <a:solidFill>
                  <a:schemeClr val="tx1"/>
                </a:solidFill>
              </a:rPr>
              <a:t>φυσικές ή εικονικές προπαρασκευαστικές συναντήσεις </a:t>
            </a:r>
            <a:endParaRPr lang="en-GB" dirty="0">
              <a:solidFill>
                <a:schemeClr val="tx1"/>
              </a:solidFill>
            </a:endParaRPr>
          </a:p>
        </p:txBody>
      </p:sp>
      <p:sp>
        <p:nvSpPr>
          <p:cNvPr id="12" name="Rounded Rectangle 45">
            <a:extLst>
              <a:ext uri="{FF2B5EF4-FFF2-40B4-BE49-F238E27FC236}">
                <a16:creationId xmlns:a16="http://schemas.microsoft.com/office/drawing/2014/main" id="{622DCAF6-A4F7-60CB-702A-3E91F71C61C0}"/>
              </a:ext>
            </a:extLst>
          </p:cNvPr>
          <p:cNvSpPr/>
          <p:nvPr/>
        </p:nvSpPr>
        <p:spPr>
          <a:xfrm>
            <a:off x="209575" y="3849140"/>
            <a:ext cx="3185323" cy="2304256"/>
          </a:xfrm>
          <a:prstGeom prst="roundRect">
            <a:avLst/>
          </a:prstGeom>
          <a:solidFill>
            <a:srgbClr val="FC4525">
              <a:alpha val="89804"/>
            </a:srgbClr>
          </a:solidFill>
          <a:ln>
            <a:solidFill>
              <a:srgbClr val="FD4525"/>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3. ΥΛΟΠΟΙΗΣΗ</a:t>
            </a:r>
            <a:endParaRPr lang="en-US" sz="2400" b="1" dirty="0">
              <a:solidFill>
                <a:schemeClr val="bg1"/>
              </a:solidFill>
            </a:endParaRPr>
          </a:p>
          <a:p>
            <a:pPr algn="ctr">
              <a:spcAft>
                <a:spcPts val="1000"/>
              </a:spcAft>
            </a:pPr>
            <a:endParaRPr lang="en-US" sz="2400" b="1" dirty="0">
              <a:solidFill>
                <a:schemeClr val="bg1"/>
              </a:solidFill>
            </a:endParaRPr>
          </a:p>
          <a:p>
            <a:pPr algn="ctr">
              <a:spcAft>
                <a:spcPts val="1000"/>
              </a:spcAft>
            </a:pPr>
            <a:r>
              <a:rPr lang="el-GR" sz="2400" dirty="0">
                <a:solidFill>
                  <a:schemeClr val="tx1"/>
                </a:solidFill>
              </a:rPr>
              <a:t>Υλοποίηση  Δραστηριοτήτων</a:t>
            </a:r>
            <a:endParaRPr lang="en-GB" sz="2400" dirty="0">
              <a:solidFill>
                <a:schemeClr val="tx1"/>
              </a:solidFill>
            </a:endParaRPr>
          </a:p>
          <a:p>
            <a:pPr algn="ctr">
              <a:spcAft>
                <a:spcPts val="1000"/>
              </a:spcAft>
            </a:pPr>
            <a:endParaRPr lang="en-GB" sz="2400" b="1" dirty="0">
              <a:solidFill>
                <a:schemeClr val="bg1"/>
              </a:solidFill>
            </a:endParaRPr>
          </a:p>
        </p:txBody>
      </p:sp>
      <p:sp>
        <p:nvSpPr>
          <p:cNvPr id="13" name="Rounded Rectangle 46">
            <a:extLst>
              <a:ext uri="{FF2B5EF4-FFF2-40B4-BE49-F238E27FC236}">
                <a16:creationId xmlns:a16="http://schemas.microsoft.com/office/drawing/2014/main" id="{99489944-F3BE-4AC3-E841-FCFD79AD5019}"/>
              </a:ext>
            </a:extLst>
          </p:cNvPr>
          <p:cNvSpPr/>
          <p:nvPr/>
        </p:nvSpPr>
        <p:spPr>
          <a:xfrm>
            <a:off x="3707904" y="3875807"/>
            <a:ext cx="3926109" cy="2277589"/>
          </a:xfrm>
          <a:prstGeom prst="roundRect">
            <a:avLst/>
          </a:prstGeom>
          <a:solidFill>
            <a:srgbClr val="92D050">
              <a:alpha val="89804"/>
            </a:srgbClr>
          </a:solidFill>
          <a:ln>
            <a:solidFill>
              <a:srgbClr val="80C421"/>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000" b="1" dirty="0">
                <a:solidFill>
                  <a:schemeClr val="bg1"/>
                </a:solidFill>
              </a:rPr>
              <a:t>4. ΠΑΡΑΚΟΛΟΥΘΗΣΗ</a:t>
            </a:r>
            <a:endParaRPr lang="en-US" sz="2000" b="1" dirty="0">
              <a:solidFill>
                <a:schemeClr val="bg1"/>
              </a:solidFill>
            </a:endParaRPr>
          </a:p>
          <a:p>
            <a:pPr marL="285750" indent="-285750">
              <a:buFont typeface="Arial" panose="020B0604020202020204" pitchFamily="34" charset="0"/>
              <a:buChar char="•"/>
            </a:pPr>
            <a:r>
              <a:rPr lang="el-GR" sz="1600" dirty="0">
                <a:solidFill>
                  <a:schemeClr val="tx1"/>
                </a:solidFill>
              </a:rPr>
              <a:t>Αξιολόγηση των δραστηριοτήτων</a:t>
            </a:r>
          </a:p>
          <a:p>
            <a:pPr marL="285750" indent="-285750">
              <a:buFont typeface="Arial" panose="020B0604020202020204" pitchFamily="34" charset="0"/>
              <a:buChar char="•"/>
            </a:pPr>
            <a:r>
              <a:rPr lang="el-GR" sz="1600" dirty="0">
                <a:solidFill>
                  <a:schemeClr val="tx1"/>
                </a:solidFill>
              </a:rPr>
              <a:t>Τεκμηρίωση των μαθησιακών αποτελεσμάτων των συμμετεχόντων</a:t>
            </a:r>
          </a:p>
          <a:p>
            <a:pPr marL="285750" indent="-285750">
              <a:buFont typeface="Arial" panose="020B0604020202020204" pitchFamily="34" charset="0"/>
              <a:buChar char="•"/>
            </a:pPr>
            <a:r>
              <a:rPr lang="el-GR" sz="1600" dirty="0">
                <a:solidFill>
                  <a:schemeClr val="tx1"/>
                </a:solidFill>
              </a:rPr>
              <a:t>Διάδοση και αξιοποίηση των αποτελεσμάτων του σχεδίου</a:t>
            </a:r>
          </a:p>
          <a:p>
            <a:pPr marL="285750" indent="-285750">
              <a:buFont typeface="Arial" panose="020B0604020202020204" pitchFamily="34" charset="0"/>
              <a:buChar char="•"/>
            </a:pPr>
            <a:r>
              <a:rPr lang="el-GR" sz="1600" dirty="0">
                <a:solidFill>
                  <a:schemeClr val="tx1"/>
                </a:solidFill>
              </a:rPr>
              <a:t>Εικονικές συναντήσεις</a:t>
            </a:r>
            <a:r>
              <a:rPr lang="en-US" sz="1600" dirty="0">
                <a:solidFill>
                  <a:schemeClr val="tx1"/>
                </a:solidFill>
              </a:rPr>
              <a:t> </a:t>
            </a:r>
            <a:r>
              <a:rPr lang="el-GR" sz="1600" dirty="0">
                <a:solidFill>
                  <a:schemeClr val="tx1"/>
                </a:solidFill>
              </a:rPr>
              <a:t>παρακολούθησης</a:t>
            </a:r>
            <a:endParaRPr lang="en-GB" sz="1600" dirty="0">
              <a:solidFill>
                <a:schemeClr val="tx1"/>
              </a:solidFill>
            </a:endParaRPr>
          </a:p>
          <a:p>
            <a:pPr algn="ctr">
              <a:spcAft>
                <a:spcPts val="1000"/>
              </a:spcAft>
            </a:pPr>
            <a:endParaRPr lang="en-US" sz="2400" b="1" dirty="0">
              <a:solidFill>
                <a:schemeClr val="bg1"/>
              </a:solidFill>
            </a:endParaRPr>
          </a:p>
          <a:p>
            <a:pPr algn="ctr">
              <a:spcAft>
                <a:spcPts val="1000"/>
              </a:spcAft>
            </a:pPr>
            <a:r>
              <a:rPr lang="el-GR" sz="2400" b="1" dirty="0">
                <a:solidFill>
                  <a:schemeClr val="bg1"/>
                </a:solidFill>
              </a:rPr>
              <a:t> </a:t>
            </a:r>
            <a:endParaRPr lang="en-GB" sz="2400" b="1" dirty="0">
              <a:solidFill>
                <a:schemeClr val="bg1"/>
              </a:solidFill>
            </a:endParaRPr>
          </a:p>
        </p:txBody>
      </p:sp>
    </p:spTree>
    <p:extLst>
      <p:ext uri="{BB962C8B-B14F-4D97-AF65-F5344CB8AC3E}">
        <p14:creationId xmlns:p14="http://schemas.microsoft.com/office/powerpoint/2010/main" val="1586261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EU VALUES</a:t>
            </a:r>
            <a:endParaRPr lang="en-GB" sz="2800" dirty="0">
              <a:solidFill>
                <a:schemeClr val="accent5">
                  <a:lumMod val="75000"/>
                </a:schemeClr>
              </a:solidFill>
              <a:latin typeface="Century Gothic" panose="020B0502020202020204" pitchFamily="34" charset="0"/>
            </a:endParaRPr>
          </a:p>
        </p:txBody>
      </p:sp>
      <p:sp>
        <p:nvSpPr>
          <p:cNvPr id="38915" name="Content Placeholder 2"/>
          <p:cNvSpPr>
            <a:spLocks noGrp="1"/>
          </p:cNvSpPr>
          <p:nvPr>
            <p:ph idx="4294967295"/>
          </p:nvPr>
        </p:nvSpPr>
        <p:spPr bwMode="auto">
          <a:xfrm>
            <a:off x="199144" y="1196752"/>
            <a:ext cx="8773871" cy="5217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just">
              <a:buNone/>
              <a:defRPr/>
            </a:pPr>
            <a:r>
              <a:rPr lang="en-GB" sz="1800" dirty="0">
                <a:solidFill>
                  <a:schemeClr val="tx1"/>
                </a:solidFill>
                <a:latin typeface="Century Gothic" panose="020B0502020202020204" pitchFamily="34" charset="0"/>
              </a:rPr>
              <a:t>O</a:t>
            </a:r>
            <a:r>
              <a:rPr lang="el-GR" sz="1800" dirty="0">
                <a:solidFill>
                  <a:schemeClr val="tx1"/>
                </a:solidFill>
                <a:latin typeface="Century Gothic" panose="020B0502020202020204" pitchFamily="34" charset="0"/>
              </a:rPr>
              <a:t>ι δικαιούχοι του προγράμματος και οι δραστηριότητες που υλοποιούνται στο πλαίσιο του προγράμματος, πρέπει να συμμορφώνονται με τις αξίες της ΕΕ, όπως το σεβασμό της ανθρώπινης αξιοπρέπειας, την ελευθερία, τη δημοκρατία, την ισότητα, το κράτος δικαίου και το σεβασμό των ανθρωπίνων δικαιωμάτων, συμπεριλαμβανομένων των δικαιωμάτων των ατόμων που ανήκουν σε μειονότητες, σε πλήρη συμμόρφωση με τις αξίες και τα δικαιώματα που κατοχυρώνονται στις Συνθήκες της ΕΕ και στον Χάρτη Θεμελιωδών Δικαιωμάτων της ΕΕ.</a:t>
            </a:r>
            <a:endParaRPr lang="en-GB" sz="1800" dirty="0">
              <a:solidFill>
                <a:schemeClr val="tx1"/>
              </a:solidFill>
              <a:latin typeface="Century Gothic" panose="020B0502020202020204" pitchFamily="34" charset="0"/>
            </a:endParaRPr>
          </a:p>
          <a:p>
            <a:pPr marL="0" indent="0" algn="just">
              <a:buNone/>
              <a:defRPr/>
            </a:pPr>
            <a:endParaRPr lang="en-GB" sz="1800" dirty="0">
              <a:solidFill>
                <a:schemeClr val="accent6">
                  <a:lumMod val="75000"/>
                </a:schemeClr>
              </a:solidFill>
              <a:latin typeface="Century Gothic" panose="020B0502020202020204" pitchFamily="34" charset="0"/>
            </a:endParaRPr>
          </a:p>
          <a:p>
            <a:pPr marL="0" indent="0" algn="just">
              <a:buNone/>
              <a:defRPr/>
            </a:pPr>
            <a:endParaRPr lang="en-US" sz="1800" dirty="0">
              <a:solidFill>
                <a:schemeClr val="accent6">
                  <a:lumMod val="7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50256357-EF4B-B3BA-20D4-95DA0B3DBEAC}"/>
              </a:ext>
            </a:extLst>
          </p:cNvPr>
          <p:cNvPicPr>
            <a:picLocks noChangeAspect="1"/>
          </p:cNvPicPr>
          <p:nvPr/>
        </p:nvPicPr>
        <p:blipFill>
          <a:blip r:embed="rId3"/>
          <a:stretch>
            <a:fillRect/>
          </a:stretch>
        </p:blipFill>
        <p:spPr>
          <a:xfrm>
            <a:off x="170984" y="4397971"/>
            <a:ext cx="8973016" cy="1728192"/>
          </a:xfrm>
          <a:prstGeom prst="rect">
            <a:avLst/>
          </a:prstGeom>
        </p:spPr>
      </p:pic>
    </p:spTree>
    <p:extLst>
      <p:ext uri="{BB962C8B-B14F-4D97-AF65-F5344CB8AC3E}">
        <p14:creationId xmlns:p14="http://schemas.microsoft.com/office/powerpoint/2010/main" val="296022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39" y="116632"/>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ANNEXES</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251520" y="894730"/>
            <a:ext cx="8568952" cy="53614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sz="2200" b="1" u="sng" dirty="0">
              <a:solidFill>
                <a:schemeClr val="accent6">
                  <a:lumMod val="75000"/>
                </a:schemeClr>
              </a:solidFill>
              <a:latin typeface="Century Gothic" panose="020B0502020202020204" pitchFamily="34" charset="0"/>
            </a:endParaRPr>
          </a:p>
          <a:p>
            <a:pPr marL="0" indent="0">
              <a:buNone/>
              <a:defRPr/>
            </a:pPr>
            <a:r>
              <a:rPr lang="el-GR" sz="2200" b="1" u="sng" dirty="0">
                <a:solidFill>
                  <a:schemeClr val="accent6">
                    <a:lumMod val="75000"/>
                  </a:schemeClr>
                </a:solidFill>
                <a:latin typeface="Century Gothic" panose="020B0502020202020204" pitchFamily="34" charset="0"/>
              </a:rPr>
              <a:t>Α</a:t>
            </a:r>
            <a:r>
              <a:rPr lang="en-GB" sz="2200" b="1" u="sng" dirty="0" err="1">
                <a:solidFill>
                  <a:schemeClr val="accent6">
                    <a:lumMod val="75000"/>
                  </a:schemeClr>
                </a:solidFill>
                <a:latin typeface="Century Gothic" panose="020B0502020202020204" pitchFamily="34" charset="0"/>
              </a:rPr>
              <a:t>nnexes</a:t>
            </a:r>
            <a:endParaRPr lang="el-GR" sz="2200" b="1" u="sng" dirty="0">
              <a:solidFill>
                <a:schemeClr val="accent6">
                  <a:lumMod val="75000"/>
                </a:schemeClr>
              </a:solidFill>
              <a:latin typeface="Century Gothic" panose="020B0502020202020204" pitchFamily="34" charset="0"/>
            </a:endParaRPr>
          </a:p>
          <a:p>
            <a:pPr marL="0" indent="0">
              <a:buNone/>
              <a:defRPr/>
            </a:pPr>
            <a:endParaRPr lang="en-GB" sz="1000" b="1" u="sng" dirty="0">
              <a:solidFill>
                <a:schemeClr val="accent6">
                  <a:lumMod val="75000"/>
                </a:schemeClr>
              </a:solidFill>
              <a:latin typeface="Century Gothic" panose="020B0502020202020204" pitchFamily="34" charset="0"/>
            </a:endParaRPr>
          </a:p>
          <a:p>
            <a:pPr algn="just">
              <a:defRPr/>
            </a:pPr>
            <a:r>
              <a:rPr lang="en-GB" sz="1900" dirty="0">
                <a:latin typeface="Century Gothic" panose="020B0502020202020204" pitchFamily="34" charset="0"/>
              </a:rPr>
              <a:t>Declaration of Honour</a:t>
            </a:r>
            <a:r>
              <a:rPr lang="el-GR" sz="1900" dirty="0">
                <a:latin typeface="Century Gothic" panose="020B0502020202020204" pitchFamily="34" charset="0"/>
              </a:rPr>
              <a:t>: </a:t>
            </a:r>
            <a:r>
              <a:rPr lang="el-GR" sz="1800" i="1" u="sng" dirty="0">
                <a:latin typeface="Century Gothic" panose="020B0502020202020204" pitchFamily="34" charset="0"/>
              </a:rPr>
              <a:t>Τυπώστε, υπογράψτε και σφραγίστε</a:t>
            </a:r>
            <a:r>
              <a:rPr lang="en-GB" sz="1800" dirty="0">
                <a:latin typeface="Century Gothic" panose="020B0502020202020204" pitchFamily="34" charset="0"/>
              </a:rPr>
              <a:t> </a:t>
            </a:r>
            <a:r>
              <a:rPr lang="el-GR" sz="1800" dirty="0">
                <a:latin typeface="Century Gothic" panose="020B0502020202020204" pitchFamily="34" charset="0"/>
              </a:rPr>
              <a:t>την υπεύθυνη δήλωση, την οποία στη συνέχεια θα πρέπει να σαρώσετε και να επισυνάψετε στην αίτηση</a:t>
            </a:r>
            <a:r>
              <a:rPr lang="en-US" sz="1800" dirty="0">
                <a:latin typeface="Century Gothic" panose="020B0502020202020204" pitchFamily="34" charset="0"/>
              </a:rPr>
              <a:t> </a:t>
            </a:r>
            <a:r>
              <a:rPr lang="en-US" sz="1800" i="1" u="sng" dirty="0">
                <a:latin typeface="Century Gothic" panose="020B0502020202020204" pitchFamily="34" charset="0"/>
              </a:rPr>
              <a:t>(</a:t>
            </a:r>
            <a:r>
              <a:rPr lang="el-GR" sz="1800" i="1" u="sng" dirty="0">
                <a:latin typeface="Century Gothic" panose="020B0502020202020204" pitchFamily="34" charset="0"/>
              </a:rPr>
              <a:t>υπογράφεται από το νόμιμο εκπρόσωπο και όχι από το άτομο επαφής/συντονιστή)</a:t>
            </a:r>
          </a:p>
          <a:p>
            <a:pPr>
              <a:defRPr/>
            </a:pPr>
            <a:endParaRPr lang="en-GB" sz="1000" dirty="0">
              <a:latin typeface="Century Gothic" panose="020B0502020202020204" pitchFamily="34" charset="0"/>
            </a:endParaRPr>
          </a:p>
          <a:p>
            <a:pPr>
              <a:defRPr/>
            </a:pPr>
            <a:r>
              <a:rPr lang="el-GR" sz="1900" dirty="0">
                <a:latin typeface="Century Gothic" panose="020B0502020202020204" pitchFamily="34" charset="0"/>
              </a:rPr>
              <a:t>Επισύναψη οποιουδήποτε άλλου σχετικού εγγράφου (πρόγραμμα παρακολούθησης, πλάνο διεθνοποίησης οργανισμού)</a:t>
            </a:r>
            <a:endParaRPr lang="en-US" sz="1900" dirty="0">
              <a:latin typeface="Century Gothic" panose="020B0502020202020204" pitchFamily="34" charset="0"/>
            </a:endParaRPr>
          </a:p>
          <a:p>
            <a:pPr>
              <a:defRPr/>
            </a:pPr>
            <a:endParaRPr lang="en-US" sz="1900" dirty="0">
              <a:latin typeface="Century Gothic" panose="020B0502020202020204" pitchFamily="34" charset="0"/>
            </a:endParaRPr>
          </a:p>
          <a:p>
            <a:pPr marL="0" indent="0">
              <a:buNone/>
              <a:defRPr/>
            </a:pPr>
            <a:r>
              <a:rPr lang="el-GR" sz="2000" dirty="0">
                <a:latin typeface="Verdana Pro"/>
              </a:rPr>
              <a:t>! </a:t>
            </a:r>
            <a:r>
              <a:rPr lang="el-GR" sz="2000" dirty="0">
                <a:solidFill>
                  <a:schemeClr val="tx1">
                    <a:lumMod val="75000"/>
                    <a:lumOff val="25000"/>
                  </a:schemeClr>
                </a:solidFill>
                <a:latin typeface="Verdana Pro"/>
              </a:rPr>
              <a:t>Οι </a:t>
            </a:r>
            <a:r>
              <a:rPr lang="el-GR" sz="2000" dirty="0" err="1">
                <a:solidFill>
                  <a:schemeClr val="tx1">
                    <a:lumMod val="75000"/>
                    <a:lumOff val="25000"/>
                  </a:schemeClr>
                </a:solidFill>
                <a:latin typeface="Verdana Pro"/>
              </a:rPr>
              <a:t>αξιολογητές</a:t>
            </a:r>
            <a:r>
              <a:rPr lang="en-GB" sz="2000" dirty="0">
                <a:solidFill>
                  <a:schemeClr val="tx1">
                    <a:lumMod val="75000"/>
                    <a:lumOff val="25000"/>
                  </a:schemeClr>
                </a:solidFill>
                <a:latin typeface="Verdana Pro"/>
              </a:rPr>
              <a:t> </a:t>
            </a:r>
            <a:r>
              <a:rPr lang="el-GR" sz="2000" dirty="0">
                <a:latin typeface="Verdana Pro"/>
              </a:rPr>
              <a:t>δεν λαμβάνουν υπόψη </a:t>
            </a:r>
            <a:r>
              <a:rPr lang="el-GR" sz="2000" dirty="0">
                <a:solidFill>
                  <a:schemeClr val="tx1">
                    <a:lumMod val="75000"/>
                    <a:lumOff val="25000"/>
                  </a:schemeClr>
                </a:solidFill>
                <a:latin typeface="Verdana Pro"/>
              </a:rPr>
              <a:t>οποιοδήποτε επισυναπτόμενο αρχείο συμπληρώνει το περιεχόμενο της α</a:t>
            </a:r>
            <a:r>
              <a:rPr lang="el-GR" sz="2000" dirty="0">
                <a:latin typeface="Verdana Pro"/>
              </a:rPr>
              <a:t>ίτησης.</a:t>
            </a:r>
            <a:endParaRPr lang="el-GR" sz="2000" dirty="0">
              <a:solidFill>
                <a:schemeClr val="tx1">
                  <a:lumMod val="75000"/>
                  <a:lumOff val="25000"/>
                </a:schemeClr>
              </a:solidFill>
              <a:latin typeface="Verdana Pro"/>
            </a:endParaRPr>
          </a:p>
          <a:p>
            <a:pPr marL="0" indent="0">
              <a:buNone/>
              <a:defRPr/>
            </a:pPr>
            <a:endParaRPr lang="en-GB" sz="800" b="1" u="sng" dirty="0">
              <a:latin typeface="Century Gothic" panose="020B0502020202020204" pitchFamily="34" charset="0"/>
            </a:endParaRPr>
          </a:p>
          <a:p>
            <a:pPr marL="0" indent="0">
              <a:buFontTx/>
              <a:buNone/>
              <a:defRPr/>
            </a:pPr>
            <a:endParaRPr lang="en-US" sz="800" dirty="0">
              <a:latin typeface="Century Gothic" panose="020B0502020202020204" pitchFamily="34" charset="0"/>
            </a:endParaRPr>
          </a:p>
        </p:txBody>
      </p:sp>
    </p:spTree>
    <p:extLst>
      <p:ext uri="{BB962C8B-B14F-4D97-AF65-F5344CB8AC3E}">
        <p14:creationId xmlns:p14="http://schemas.microsoft.com/office/powerpoint/2010/main" val="1336600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39" y="116632"/>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ANNEXES &amp; CHECKLIST</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0" y="692696"/>
            <a:ext cx="8892480" cy="5505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n-US" sz="2000" b="1" u="sng" dirty="0">
                <a:solidFill>
                  <a:schemeClr val="accent6">
                    <a:lumMod val="75000"/>
                  </a:schemeClr>
                </a:solidFill>
                <a:latin typeface="Century Gothic" panose="020B0502020202020204" pitchFamily="34" charset="0"/>
              </a:rPr>
              <a:t>Checklist</a:t>
            </a:r>
          </a:p>
          <a:p>
            <a:pPr marL="0" indent="0" algn="just">
              <a:buFontTx/>
              <a:buNone/>
              <a:defRPr/>
            </a:pPr>
            <a:r>
              <a:rPr lang="el-GR" sz="1800" dirty="0">
                <a:solidFill>
                  <a:schemeClr val="tx1">
                    <a:lumMod val="75000"/>
                    <a:lumOff val="25000"/>
                  </a:schemeClr>
                </a:solidFill>
                <a:latin typeface="Century Gothic" panose="020B0502020202020204" pitchFamily="34" charset="0"/>
              </a:rPr>
              <a:t>Βεβαιωθείτε ότι η αίτησή σας πληροί τα κριτήρια </a:t>
            </a:r>
            <a:r>
              <a:rPr lang="el-GR" sz="1800" dirty="0" err="1">
                <a:solidFill>
                  <a:schemeClr val="tx1">
                    <a:lumMod val="75000"/>
                    <a:lumOff val="25000"/>
                  </a:schemeClr>
                </a:solidFill>
                <a:latin typeface="Century Gothic" panose="020B0502020202020204" pitchFamily="34" charset="0"/>
              </a:rPr>
              <a:t>επιλεξιμότητας</a:t>
            </a:r>
            <a:r>
              <a:rPr lang="el-GR" sz="1800" dirty="0">
                <a:solidFill>
                  <a:schemeClr val="tx1">
                    <a:lumMod val="75000"/>
                    <a:lumOff val="25000"/>
                  </a:schemeClr>
                </a:solidFill>
                <a:latin typeface="Century Gothic" panose="020B0502020202020204" pitchFamily="34" charset="0"/>
              </a:rPr>
              <a:t>, έχουν συμπληρωθεί όλα τα σχετικά πεδία, έχει επιλεγεί ο σωστός ΕΦ, η υποβληθείσα αίτηση περιέχει πρωτότυπο περιεχόμενο που έχει συνταχθεί  από τον αιτούντα οργανισμό</a:t>
            </a:r>
            <a:r>
              <a:rPr lang="el-GR" sz="1800" dirty="0">
                <a:latin typeface="Century Gothic" panose="020B0502020202020204" pitchFamily="34" charset="0"/>
              </a:rPr>
              <a:t> και </a:t>
            </a:r>
            <a:r>
              <a:rPr lang="el-GR" sz="1800" dirty="0">
                <a:solidFill>
                  <a:schemeClr val="tx1">
                    <a:lumMod val="75000"/>
                    <a:lumOff val="25000"/>
                  </a:schemeClr>
                </a:solidFill>
                <a:latin typeface="Century Gothic" panose="020B0502020202020204" pitchFamily="34" charset="0"/>
              </a:rPr>
              <a:t>στη συγγραφή της δεν έχει συμβάλει άλλος οργανισμός ή εξωτερικό πρόσωπο έναντι αμοιβής</a:t>
            </a:r>
            <a:endParaRPr lang="en-US" sz="2000" dirty="0">
              <a:solidFill>
                <a:schemeClr val="tx1">
                  <a:lumMod val="75000"/>
                  <a:lumOff val="25000"/>
                </a:schemeClr>
              </a:solidFill>
              <a:latin typeface="Century Gothic" panose="020B0502020202020204" pitchFamily="34" charset="0"/>
            </a:endParaRPr>
          </a:p>
          <a:p>
            <a:pPr marL="0" indent="0">
              <a:buFontTx/>
              <a:buNone/>
              <a:defRPr/>
            </a:pPr>
            <a:endParaRPr lang="en-US" sz="800" dirty="0">
              <a:latin typeface="Century Gothic" panose="020B0502020202020204" pitchFamily="34" charset="0"/>
            </a:endParaRPr>
          </a:p>
        </p:txBody>
      </p:sp>
      <p:pic>
        <p:nvPicPr>
          <p:cNvPr id="4" name="Picture 3">
            <a:extLst>
              <a:ext uri="{FF2B5EF4-FFF2-40B4-BE49-F238E27FC236}">
                <a16:creationId xmlns:a16="http://schemas.microsoft.com/office/drawing/2014/main" id="{6C197332-535F-A7AE-5991-1FC9C639FEFA}"/>
              </a:ext>
            </a:extLst>
          </p:cNvPr>
          <p:cNvPicPr>
            <a:picLocks noChangeAspect="1"/>
          </p:cNvPicPr>
          <p:nvPr/>
        </p:nvPicPr>
        <p:blipFill>
          <a:blip r:embed="rId3"/>
          <a:stretch>
            <a:fillRect/>
          </a:stretch>
        </p:blipFill>
        <p:spPr>
          <a:xfrm>
            <a:off x="-36512" y="2718513"/>
            <a:ext cx="9144000" cy="2389115"/>
          </a:xfrm>
          <a:prstGeom prst="rect">
            <a:avLst/>
          </a:prstGeom>
        </p:spPr>
      </p:pic>
      <p:pic>
        <p:nvPicPr>
          <p:cNvPr id="5" name="Picture 4">
            <a:extLst>
              <a:ext uri="{FF2B5EF4-FFF2-40B4-BE49-F238E27FC236}">
                <a16:creationId xmlns:a16="http://schemas.microsoft.com/office/drawing/2014/main" id="{43FFDB78-DA67-7ADF-BE34-880195CFB403}"/>
              </a:ext>
            </a:extLst>
          </p:cNvPr>
          <p:cNvPicPr>
            <a:picLocks noChangeAspect="1"/>
          </p:cNvPicPr>
          <p:nvPr/>
        </p:nvPicPr>
        <p:blipFill>
          <a:blip r:embed="rId4"/>
          <a:stretch>
            <a:fillRect/>
          </a:stretch>
        </p:blipFill>
        <p:spPr>
          <a:xfrm>
            <a:off x="51688" y="5251644"/>
            <a:ext cx="9144000" cy="1606356"/>
          </a:xfrm>
          <a:prstGeom prst="rect">
            <a:avLst/>
          </a:prstGeom>
        </p:spPr>
      </p:pic>
    </p:spTree>
    <p:extLst>
      <p:ext uri="{BB962C8B-B14F-4D97-AF65-F5344CB8AC3E}">
        <p14:creationId xmlns:p14="http://schemas.microsoft.com/office/powerpoint/2010/main" val="1490026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0AE22-DE98-4EA0-FCDD-0BD5A389E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CC3CC-4DC5-EE0C-C43E-861878B84836}"/>
              </a:ext>
            </a:extLst>
          </p:cNvPr>
          <p:cNvSpPr>
            <a:spLocks noGrp="1"/>
          </p:cNvSpPr>
          <p:nvPr>
            <p:ph type="title"/>
          </p:nvPr>
        </p:nvSpPr>
        <p:spPr>
          <a:xfrm>
            <a:off x="444624"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SHARING</a:t>
            </a:r>
            <a:endParaRPr lang="en-GB" sz="2800" dirty="0">
              <a:solidFill>
                <a:schemeClr val="accent5">
                  <a:lumMod val="75000"/>
                </a:schemeClr>
              </a:solidFill>
              <a:latin typeface="Century Gothic" panose="020B0502020202020204" pitchFamily="34" charset="0"/>
            </a:endParaRPr>
          </a:p>
        </p:txBody>
      </p:sp>
      <p:sp>
        <p:nvSpPr>
          <p:cNvPr id="43011" name="Content Placeholder 2">
            <a:extLst>
              <a:ext uri="{FF2B5EF4-FFF2-40B4-BE49-F238E27FC236}">
                <a16:creationId xmlns:a16="http://schemas.microsoft.com/office/drawing/2014/main" id="{6646C003-7D23-99E3-6CD0-671BEE8FC041}"/>
              </a:ext>
            </a:extLst>
          </p:cNvPr>
          <p:cNvSpPr>
            <a:spLocks noGrp="1"/>
          </p:cNvSpPr>
          <p:nvPr>
            <p:ph idx="4294967295"/>
          </p:nvPr>
        </p:nvSpPr>
        <p:spPr bwMode="auto">
          <a:xfrm>
            <a:off x="467544" y="836713"/>
            <a:ext cx="8229600" cy="1827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n-US" sz="2000" b="1" u="sng" dirty="0">
                <a:solidFill>
                  <a:schemeClr val="accent6">
                    <a:lumMod val="75000"/>
                  </a:schemeClr>
                </a:solidFill>
                <a:latin typeface="Century Gothic" panose="020B0502020202020204" pitchFamily="34" charset="0"/>
              </a:rPr>
              <a:t>Sharing</a:t>
            </a:r>
            <a:endParaRPr lang="en-US" sz="2000" b="1" u="sng" dirty="0">
              <a:solidFill>
                <a:schemeClr val="tx1">
                  <a:lumMod val="75000"/>
                  <a:lumOff val="25000"/>
                </a:schemeClr>
              </a:solidFill>
              <a:latin typeface="Century Gothic" panose="020B0502020202020204" pitchFamily="34" charset="0"/>
            </a:endParaRPr>
          </a:p>
          <a:p>
            <a:pPr marL="0" indent="0">
              <a:buFontTx/>
              <a:buNone/>
              <a:defRPr/>
            </a:pPr>
            <a:endParaRPr lang="en-US" sz="2000" b="1" dirty="0">
              <a:solidFill>
                <a:schemeClr val="tx1">
                  <a:lumMod val="75000"/>
                  <a:lumOff val="25000"/>
                </a:schemeClr>
              </a:solidFill>
              <a:latin typeface="Century Gothic" panose="020B0502020202020204" pitchFamily="34" charset="0"/>
            </a:endParaRPr>
          </a:p>
          <a:p>
            <a:pPr>
              <a:defRPr/>
            </a:pPr>
            <a:endParaRPr lang="en-US" sz="1000" b="1" dirty="0">
              <a:solidFill>
                <a:schemeClr val="tx1">
                  <a:lumMod val="75000"/>
                  <a:lumOff val="25000"/>
                </a:schemeClr>
              </a:solidFill>
            </a:endParaRPr>
          </a:p>
        </p:txBody>
      </p:sp>
      <p:pic>
        <p:nvPicPr>
          <p:cNvPr id="6" name="Picture 5">
            <a:extLst>
              <a:ext uri="{FF2B5EF4-FFF2-40B4-BE49-F238E27FC236}">
                <a16:creationId xmlns:a16="http://schemas.microsoft.com/office/drawing/2014/main" id="{E7AFA0B6-5B1A-A7C6-85F1-5028A7DB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6" y="2005013"/>
            <a:ext cx="9144000" cy="1075419"/>
          </a:xfrm>
          <a:prstGeom prst="rect">
            <a:avLst/>
          </a:prstGeom>
        </p:spPr>
      </p:pic>
      <p:sp>
        <p:nvSpPr>
          <p:cNvPr id="8" name="Rounded Rectangle 7">
            <a:extLst>
              <a:ext uri="{FF2B5EF4-FFF2-40B4-BE49-F238E27FC236}">
                <a16:creationId xmlns:a16="http://schemas.microsoft.com/office/drawing/2014/main" id="{87760DA9-039C-6AE5-F243-942632DB2D07}"/>
              </a:ext>
            </a:extLst>
          </p:cNvPr>
          <p:cNvSpPr/>
          <p:nvPr/>
        </p:nvSpPr>
        <p:spPr>
          <a:xfrm>
            <a:off x="5806684" y="2780928"/>
            <a:ext cx="3337316" cy="4104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5F851E80-517E-1892-94F5-24A45B380CAB}"/>
              </a:ext>
            </a:extLst>
          </p:cNvPr>
          <p:cNvSpPr txBox="1">
            <a:spLocks/>
          </p:cNvSpPr>
          <p:nvPr/>
        </p:nvSpPr>
        <p:spPr bwMode="auto">
          <a:xfrm>
            <a:off x="444624" y="1240666"/>
            <a:ext cx="7030718" cy="8921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r>
              <a:rPr lang="el-GR" altLang="en-US" sz="2000" dirty="0">
                <a:latin typeface="Century Gothic" panose="020B0502020202020204" pitchFamily="34" charset="0"/>
              </a:rPr>
              <a:t>1. Πρόσκληση ατόμων με πρόσβαση στην αίτηση</a:t>
            </a:r>
          </a:p>
          <a:p>
            <a:pPr marL="0" indent="0" algn="just">
              <a:buNone/>
              <a:defRPr/>
            </a:pPr>
            <a:r>
              <a:rPr lang="el-GR" altLang="en-US" sz="2000" dirty="0">
                <a:latin typeface="Century Gothic" panose="020B0502020202020204" pitchFamily="34" charset="0"/>
              </a:rPr>
              <a:t>2. Δυνατότητα εκχώρησης διαφορετικών δικαιωμάτων</a:t>
            </a:r>
            <a:endParaRPr lang="en-GB" altLang="en-US" sz="2000" dirty="0">
              <a:latin typeface="Century Gothic" panose="020B0502020202020204" pitchFamily="34" charset="0"/>
            </a:endParaRPr>
          </a:p>
        </p:txBody>
      </p:sp>
      <p:pic>
        <p:nvPicPr>
          <p:cNvPr id="1026" name="Picture 2">
            <a:extLst>
              <a:ext uri="{FF2B5EF4-FFF2-40B4-BE49-F238E27FC236}">
                <a16:creationId xmlns:a16="http://schemas.microsoft.com/office/drawing/2014/main" id="{2B269884-1D0B-825A-8ACD-51CA1E8F8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257053"/>
            <a:ext cx="652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D19B5458-C4FB-B2A9-3528-7F1F2AC26549}"/>
              </a:ext>
            </a:extLst>
          </p:cNvPr>
          <p:cNvPicPr>
            <a:picLocks noChangeAspect="1"/>
          </p:cNvPicPr>
          <p:nvPr/>
        </p:nvPicPr>
        <p:blipFill>
          <a:blip r:embed="rId5"/>
          <a:stretch>
            <a:fillRect/>
          </a:stretch>
        </p:blipFill>
        <p:spPr>
          <a:xfrm>
            <a:off x="112098" y="3286135"/>
            <a:ext cx="7468247" cy="2879169"/>
          </a:xfrm>
          <a:prstGeom prst="rect">
            <a:avLst/>
          </a:prstGeom>
        </p:spPr>
      </p:pic>
      <p:pic>
        <p:nvPicPr>
          <p:cNvPr id="14" name="Picture 13">
            <a:extLst>
              <a:ext uri="{FF2B5EF4-FFF2-40B4-BE49-F238E27FC236}">
                <a16:creationId xmlns:a16="http://schemas.microsoft.com/office/drawing/2014/main" id="{D3EEA063-DEA0-ABB4-7904-F85526E4A53D}"/>
              </a:ext>
            </a:extLst>
          </p:cNvPr>
          <p:cNvPicPr>
            <a:picLocks noChangeAspect="1"/>
          </p:cNvPicPr>
          <p:nvPr/>
        </p:nvPicPr>
        <p:blipFill>
          <a:blip r:embed="rId6"/>
          <a:stretch>
            <a:fillRect/>
          </a:stretch>
        </p:blipFill>
        <p:spPr>
          <a:xfrm>
            <a:off x="1563655" y="4207081"/>
            <a:ext cx="652329" cy="524301"/>
          </a:xfrm>
          <a:prstGeom prst="rect">
            <a:avLst/>
          </a:prstGeom>
        </p:spPr>
      </p:pic>
    </p:spTree>
    <p:extLst>
      <p:ext uri="{BB962C8B-B14F-4D97-AF65-F5344CB8AC3E}">
        <p14:creationId xmlns:p14="http://schemas.microsoft.com/office/powerpoint/2010/main" val="3772075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4"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HISTORY</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467544" y="836713"/>
            <a:ext cx="8229600" cy="1827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n-US" sz="2000" b="1" u="sng" dirty="0">
                <a:solidFill>
                  <a:schemeClr val="accent6">
                    <a:lumMod val="75000"/>
                  </a:schemeClr>
                </a:solidFill>
                <a:latin typeface="Century Gothic" panose="020B0502020202020204" pitchFamily="34" charset="0"/>
              </a:rPr>
              <a:t>History</a:t>
            </a:r>
            <a:endParaRPr lang="en-US" sz="2000" b="1" u="sng" dirty="0">
              <a:solidFill>
                <a:schemeClr val="tx1">
                  <a:lumMod val="75000"/>
                  <a:lumOff val="25000"/>
                </a:schemeClr>
              </a:solidFill>
              <a:latin typeface="Century Gothic" panose="020B0502020202020204" pitchFamily="34" charset="0"/>
            </a:endParaRPr>
          </a:p>
          <a:p>
            <a:pPr marL="0" indent="0">
              <a:buFontTx/>
              <a:buNone/>
              <a:defRPr/>
            </a:pPr>
            <a:endParaRPr lang="en-US" sz="2000" b="1" dirty="0">
              <a:solidFill>
                <a:schemeClr val="tx1">
                  <a:lumMod val="75000"/>
                  <a:lumOff val="25000"/>
                </a:schemeClr>
              </a:solidFill>
              <a:latin typeface="Century Gothic" panose="020B0502020202020204" pitchFamily="34" charset="0"/>
            </a:endParaRPr>
          </a:p>
          <a:p>
            <a:pPr>
              <a:defRPr/>
            </a:pPr>
            <a:endParaRPr lang="en-US" sz="1000" b="1" dirty="0">
              <a:solidFill>
                <a:schemeClr val="tx1">
                  <a:lumMod val="75000"/>
                  <a:lumOff val="25000"/>
                </a:schemeClr>
              </a:solidFill>
            </a:endParaRPr>
          </a:p>
        </p:txBody>
      </p:sp>
      <p:sp>
        <p:nvSpPr>
          <p:cNvPr id="9" name="Content Placeholder 2"/>
          <p:cNvSpPr txBox="1">
            <a:spLocks/>
          </p:cNvSpPr>
          <p:nvPr/>
        </p:nvSpPr>
        <p:spPr bwMode="auto">
          <a:xfrm>
            <a:off x="444624" y="1240666"/>
            <a:ext cx="8087816" cy="11082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defRPr/>
            </a:pPr>
            <a:r>
              <a:rPr lang="el-GR" altLang="en-US" sz="2000" dirty="0">
                <a:latin typeface="Century Gothic" panose="020B0502020202020204" pitchFamily="34" charset="0"/>
              </a:rPr>
              <a:t>Ιστορικό υποβολής της αίτησης</a:t>
            </a:r>
          </a:p>
          <a:p>
            <a:pPr algn="just">
              <a:buFont typeface="Wingdings" panose="05000000000000000000" pitchFamily="2" charset="2"/>
              <a:buChar char="Ø"/>
              <a:defRPr/>
            </a:pPr>
            <a:r>
              <a:rPr lang="el-GR" altLang="en-US" sz="2000" dirty="0">
                <a:latin typeface="Century Gothic" panose="020B0502020202020204" pitchFamily="34" charset="0"/>
              </a:rPr>
              <a:t>Το σύστημα κρατά αυτόματα την τελευταία υποβολή της αίτησης (εντός της καταληκτικής ημερομηνίας)</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7768"/>
            <a:ext cx="9144000" cy="2394366"/>
          </a:xfrm>
          <a:prstGeom prst="rect">
            <a:avLst/>
          </a:prstGeom>
        </p:spPr>
      </p:pic>
    </p:spTree>
    <p:extLst>
      <p:ext uri="{BB962C8B-B14F-4D97-AF65-F5344CB8AC3E}">
        <p14:creationId xmlns:p14="http://schemas.microsoft.com/office/powerpoint/2010/main" val="2650643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176463"/>
          </a:xfrm>
        </p:spPr>
        <p:txBody>
          <a:bodyPr>
            <a:normAutofit/>
          </a:bodyPr>
          <a:lstStyle/>
          <a:p>
            <a:br>
              <a:rPr lang="el-GR" sz="2800" dirty="0">
                <a:solidFill>
                  <a:schemeClr val="tx1"/>
                </a:solidFill>
                <a:latin typeface="Century Gothic" panose="020B0502020202020204" pitchFamily="34" charset="0"/>
              </a:rPr>
            </a:br>
            <a:br>
              <a:rPr lang="el-GR" sz="2800" dirty="0">
                <a:solidFill>
                  <a:schemeClr val="tx1"/>
                </a:solidFill>
                <a:latin typeface="Century Gothic" panose="020B0502020202020204" pitchFamily="34" charset="0"/>
              </a:rPr>
            </a:br>
            <a:r>
              <a:rPr lang="el-GR" sz="2800" dirty="0">
                <a:solidFill>
                  <a:schemeClr val="tx1"/>
                </a:solidFill>
                <a:latin typeface="Century Gothic" panose="020B0502020202020204" pitchFamily="34" charset="0"/>
              </a:rPr>
              <a:t>ΑΞΙΟΛΟΓΗΣΗ ΤΩΝ ΑΙΤΗΣΕΩΝ</a:t>
            </a:r>
            <a:br>
              <a:rPr lang="el-GR" sz="2800" dirty="0">
                <a:solidFill>
                  <a:schemeClr val="tx1"/>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3370454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239000" cy="1143000"/>
          </a:xfrm>
        </p:spPr>
        <p:txBody>
          <a:bodyPr>
            <a:normAutofit/>
          </a:bodyPr>
          <a:lstStyle/>
          <a:p>
            <a:r>
              <a:rPr lang="el-GR" sz="2800" dirty="0">
                <a:solidFill>
                  <a:schemeClr val="accent5">
                    <a:lumMod val="75000"/>
                  </a:schemeClr>
                </a:solidFill>
                <a:latin typeface="Century Gothic" panose="020B0502020202020204" pitchFamily="34" charset="0"/>
              </a:rPr>
              <a:t>ΚΡΙΤΗΡΙΑ ΕΠΙΛΟΓΗΣ ΑΙΤΗΣΕΩΝ</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304800" y="990600"/>
            <a:ext cx="8686800" cy="5257800"/>
          </a:xfrm>
        </p:spPr>
        <p:txBody>
          <a:bodyPr>
            <a:normAutofit/>
          </a:bodyPr>
          <a:lstStyle/>
          <a:p>
            <a:pPr>
              <a:lnSpc>
                <a:spcPct val="150000"/>
              </a:lnSpc>
            </a:pPr>
            <a:r>
              <a:rPr lang="el-GR" sz="2000" dirty="0">
                <a:solidFill>
                  <a:schemeClr val="tx1">
                    <a:lumMod val="75000"/>
                    <a:lumOff val="25000"/>
                  </a:schemeClr>
                </a:solidFill>
                <a:latin typeface="Century Gothic" panose="020B0502020202020204" pitchFamily="34" charset="0"/>
              </a:rPr>
              <a:t>Επιλεξιμότητα </a:t>
            </a:r>
            <a:r>
              <a:rPr lang="en-GB" sz="2000" dirty="0">
                <a:solidFill>
                  <a:schemeClr val="tx1">
                    <a:lumMod val="75000"/>
                    <a:lumOff val="25000"/>
                  </a:schemeClr>
                </a:solidFill>
                <a:latin typeface="Century Gothic" panose="020B0502020202020204" pitchFamily="34" charset="0"/>
              </a:rPr>
              <a:t>(Eligibility Check)</a:t>
            </a:r>
            <a:endParaRPr lang="el-GR" sz="2000" dirty="0">
              <a:solidFill>
                <a:schemeClr val="tx1">
                  <a:lumMod val="75000"/>
                  <a:lumOff val="25000"/>
                </a:schemeClr>
              </a:solidFill>
              <a:latin typeface="Century Gothic" panose="020B0502020202020204" pitchFamily="34" charset="0"/>
            </a:endParaRPr>
          </a:p>
          <a:p>
            <a:pPr lvl="0">
              <a:lnSpc>
                <a:spcPct val="150000"/>
              </a:lnSpc>
            </a:pPr>
            <a:r>
              <a:rPr lang="en-US" sz="2000" dirty="0">
                <a:solidFill>
                  <a:schemeClr val="tx1">
                    <a:lumMod val="75000"/>
                    <a:lumOff val="25000"/>
                  </a:schemeClr>
                </a:solidFill>
                <a:latin typeface="Century Gothic" panose="020B0502020202020204" pitchFamily="34" charset="0"/>
                <a:cs typeface="Arial" charset="0"/>
              </a:rPr>
              <a:t>Exclusion criteria</a:t>
            </a:r>
            <a:endParaRPr lang="en-GB" sz="2000" dirty="0">
              <a:solidFill>
                <a:schemeClr val="tx1">
                  <a:lumMod val="75000"/>
                  <a:lumOff val="25000"/>
                </a:schemeClr>
              </a:solidFill>
              <a:latin typeface="Century Gothic" panose="020B0502020202020204" pitchFamily="34" charset="0"/>
              <a:cs typeface="Arial" charset="0"/>
            </a:endParaRPr>
          </a:p>
          <a:p>
            <a:pPr>
              <a:lnSpc>
                <a:spcPct val="150000"/>
              </a:lnSpc>
            </a:pPr>
            <a:r>
              <a:rPr lang="en-GB" sz="2000" dirty="0">
                <a:solidFill>
                  <a:schemeClr val="tx1">
                    <a:lumMod val="75000"/>
                    <a:lumOff val="25000"/>
                  </a:schemeClr>
                </a:solidFill>
                <a:latin typeface="Century Gothic" panose="020B0502020202020204" pitchFamily="34" charset="0"/>
              </a:rPr>
              <a:t>Double funding check</a:t>
            </a:r>
            <a:r>
              <a:rPr lang="el-GR" sz="2000" dirty="0">
                <a:solidFill>
                  <a:schemeClr val="tx1">
                    <a:lumMod val="75000"/>
                    <a:lumOff val="25000"/>
                  </a:schemeClr>
                </a:solidFill>
                <a:latin typeface="Century Gothic" panose="020B0502020202020204" pitchFamily="34" charset="0"/>
              </a:rPr>
              <a:t> </a:t>
            </a:r>
          </a:p>
          <a:p>
            <a:pPr>
              <a:lnSpc>
                <a:spcPct val="150000"/>
              </a:lnSpc>
            </a:pPr>
            <a:r>
              <a:rPr lang="en-GB" sz="2000" dirty="0">
                <a:solidFill>
                  <a:schemeClr val="tx1">
                    <a:lumMod val="75000"/>
                    <a:lumOff val="25000"/>
                  </a:schemeClr>
                </a:solidFill>
                <a:latin typeface="Century Gothic" panose="020B0502020202020204" pitchFamily="34" charset="0"/>
              </a:rPr>
              <a:t>Selection Criteria </a:t>
            </a:r>
          </a:p>
          <a:p>
            <a:pPr lvl="1">
              <a:lnSpc>
                <a:spcPct val="150000"/>
              </a:lnSpc>
            </a:pPr>
            <a:r>
              <a:rPr lang="en-GB" sz="2000" dirty="0">
                <a:solidFill>
                  <a:schemeClr val="tx1">
                    <a:lumMod val="75000"/>
                    <a:lumOff val="25000"/>
                  </a:schemeClr>
                </a:solidFill>
                <a:latin typeface="Century Gothic" panose="020B0502020202020204" pitchFamily="34" charset="0"/>
              </a:rPr>
              <a:t>Financial Capacity </a:t>
            </a:r>
          </a:p>
          <a:p>
            <a:pPr lvl="1">
              <a:lnSpc>
                <a:spcPct val="150000"/>
              </a:lnSpc>
            </a:pPr>
            <a:r>
              <a:rPr lang="en-GB" sz="2000" dirty="0">
                <a:solidFill>
                  <a:schemeClr val="tx1">
                    <a:lumMod val="75000"/>
                    <a:lumOff val="25000"/>
                  </a:schemeClr>
                </a:solidFill>
                <a:latin typeface="Century Gothic" panose="020B0502020202020204" pitchFamily="34" charset="0"/>
              </a:rPr>
              <a:t>Operational Capacity </a:t>
            </a:r>
          </a:p>
          <a:p>
            <a:pPr>
              <a:lnSpc>
                <a:spcPct val="150000"/>
              </a:lnSpc>
            </a:pPr>
            <a:r>
              <a:rPr lang="el-GR" sz="2000" b="1" dirty="0">
                <a:solidFill>
                  <a:srgbClr val="FF0000"/>
                </a:solidFill>
                <a:latin typeface="Century Gothic" panose="020B0502020202020204" pitchFamily="34" charset="0"/>
              </a:rPr>
              <a:t>Ποιότητα αίτησης </a:t>
            </a:r>
            <a:r>
              <a:rPr lang="el-GR" sz="2000" dirty="0">
                <a:solidFill>
                  <a:schemeClr val="tx1">
                    <a:lumMod val="75000"/>
                    <a:lumOff val="25000"/>
                  </a:schemeClr>
                </a:solidFill>
                <a:latin typeface="Century Gothic" panose="020B0502020202020204" pitchFamily="34" charset="0"/>
              </a:rPr>
              <a:t>(</a:t>
            </a:r>
            <a:r>
              <a:rPr lang="en-GB" sz="2000" dirty="0">
                <a:solidFill>
                  <a:schemeClr val="tx1">
                    <a:lumMod val="75000"/>
                    <a:lumOff val="25000"/>
                  </a:schemeClr>
                </a:solidFill>
                <a:latin typeface="Century Gothic" panose="020B0502020202020204" pitchFamily="34" charset="0"/>
              </a:rPr>
              <a:t>Award Criteria)</a:t>
            </a:r>
            <a:endParaRPr lang="el-GR"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66295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normAutofit/>
          </a:bodyPr>
          <a:lstStyle/>
          <a:p>
            <a:r>
              <a:rPr lang="el-GR" sz="2800" dirty="0">
                <a:solidFill>
                  <a:schemeClr val="accent5">
                    <a:lumMod val="75000"/>
                  </a:schemeClr>
                </a:solidFill>
                <a:latin typeface="Century Gothic" panose="020B0502020202020204" pitchFamily="34" charset="0"/>
              </a:rPr>
              <a:t>ΚΡΙΤΗΡΙΑ ΠΟΙΟΤΙΚΗΣ ΑΞΙΟΛΟΓΗΣΗΣ</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457200" y="1066800"/>
            <a:ext cx="8229600" cy="5791200"/>
          </a:xfrm>
        </p:spPr>
        <p:txBody>
          <a:bodyPr>
            <a:normAutofit/>
          </a:bodyPr>
          <a:lstStyle/>
          <a:p>
            <a:pPr marL="0" indent="0" algn="just">
              <a:buNone/>
            </a:pPr>
            <a:r>
              <a:rPr lang="el-GR" altLang="en-US" sz="2000" dirty="0">
                <a:solidFill>
                  <a:schemeClr val="tx1">
                    <a:lumMod val="75000"/>
                    <a:lumOff val="25000"/>
                  </a:schemeClr>
                </a:solidFill>
                <a:latin typeface="Century Gothic" panose="020B0502020202020204" pitchFamily="34" charset="0"/>
              </a:rPr>
              <a:t>Ένα σχέδιο πρέπει να </a:t>
            </a:r>
            <a:r>
              <a:rPr lang="el-GR" altLang="en-US" sz="2000" dirty="0">
                <a:latin typeface="Century Gothic" panose="020B0502020202020204" pitchFamily="34" charset="0"/>
              </a:rPr>
              <a:t>λάβει τουλάχιστον </a:t>
            </a:r>
            <a:r>
              <a:rPr lang="el-GR" altLang="en-US" sz="2000" dirty="0">
                <a:solidFill>
                  <a:schemeClr val="tx1">
                    <a:lumMod val="75000"/>
                    <a:lumOff val="25000"/>
                  </a:schemeClr>
                </a:solidFill>
                <a:latin typeface="Century Gothic" panose="020B0502020202020204" pitchFamily="34" charset="0"/>
              </a:rPr>
              <a:t>τους μισούς βαθμούς σε κάθε επί μέρους κριτήριο και 60 βαθμούς στο σύνολο</a:t>
            </a:r>
          </a:p>
          <a:p>
            <a:pPr marL="0" indent="0" algn="just">
              <a:buNone/>
            </a:pPr>
            <a:endParaRPr lang="en-GB"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dirty="0">
              <a:solidFill>
                <a:srgbClr val="006699"/>
              </a:solidFill>
            </a:endParaRPr>
          </a:p>
          <a:p>
            <a:pPr marL="0" indent="0" algn="just">
              <a:buNone/>
            </a:pPr>
            <a:endParaRPr lang="el-GR" altLang="en-US" sz="2500" dirty="0"/>
          </a:p>
          <a:p>
            <a:pPr marL="0" indent="0" algn="just">
              <a:buNone/>
            </a:pPr>
            <a:endParaRPr lang="el-GR" altLang="en-US" sz="2500" dirty="0"/>
          </a:p>
          <a:p>
            <a:pPr marL="0" indent="0" algn="just">
              <a:buNone/>
            </a:pPr>
            <a:endParaRPr lang="en-US" altLang="en-US" sz="2500"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35370184"/>
              </p:ext>
            </p:extLst>
          </p:nvPr>
        </p:nvGraphicFramePr>
        <p:xfrm>
          <a:off x="1043608" y="1844824"/>
          <a:ext cx="6552728" cy="3456384"/>
        </p:xfrm>
        <a:graphic>
          <a:graphicData uri="http://schemas.openxmlformats.org/drawingml/2006/table">
            <a:tbl>
              <a:tblPr firstRow="1" bandRow="1">
                <a:tableStyleId>{7DF18680-E054-41AD-8BC1-D1AEF772440D}</a:tableStyleId>
              </a:tblPr>
              <a:tblGrid>
                <a:gridCol w="4460488">
                  <a:extLst>
                    <a:ext uri="{9D8B030D-6E8A-4147-A177-3AD203B41FA5}">
                      <a16:colId xmlns:a16="http://schemas.microsoft.com/office/drawing/2014/main" val="20000"/>
                    </a:ext>
                  </a:extLst>
                </a:gridCol>
                <a:gridCol w="2092240">
                  <a:extLst>
                    <a:ext uri="{9D8B030D-6E8A-4147-A177-3AD203B41FA5}">
                      <a16:colId xmlns:a16="http://schemas.microsoft.com/office/drawing/2014/main" val="20001"/>
                    </a:ext>
                  </a:extLst>
                </a:gridCol>
              </a:tblGrid>
              <a:tr h="781594">
                <a:tc>
                  <a:txBody>
                    <a:bodyPr/>
                    <a:lstStyle/>
                    <a:p>
                      <a:pPr algn="ctr"/>
                      <a:r>
                        <a:rPr lang="el-GR" sz="2000" u="none" dirty="0">
                          <a:latin typeface="Century Gothic" panose="020B0502020202020204" pitchFamily="34" charset="0"/>
                        </a:rPr>
                        <a:t>Κριτήρια</a:t>
                      </a:r>
                      <a:r>
                        <a:rPr lang="el-GR" sz="2000" u="none" baseline="0" dirty="0">
                          <a:latin typeface="Century Gothic" panose="020B0502020202020204" pitchFamily="34" charset="0"/>
                        </a:rPr>
                        <a:t> Επιλογής </a:t>
                      </a:r>
                      <a:endParaRPr lang="en-GB" sz="2000" u="none" dirty="0">
                        <a:solidFill>
                          <a:schemeClr val="tx1"/>
                        </a:solidFill>
                        <a:latin typeface="Century Gothic" panose="020B0502020202020204" pitchFamily="34" charset="0"/>
                      </a:endParaRPr>
                    </a:p>
                  </a:txBody>
                  <a:tcPr anchor="ctr"/>
                </a:tc>
                <a:tc>
                  <a:txBody>
                    <a:bodyPr/>
                    <a:lstStyle/>
                    <a:p>
                      <a:pPr algn="ctr"/>
                      <a:r>
                        <a:rPr lang="el-GR" sz="2000" dirty="0">
                          <a:latin typeface="Century Gothic" panose="020B0502020202020204" pitchFamily="34" charset="0"/>
                        </a:rPr>
                        <a:t>Μέγιστη βαθμολογία</a:t>
                      </a:r>
                      <a:endParaRPr lang="en-GB" sz="20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0"/>
                  </a:ext>
                </a:extLst>
              </a:tr>
              <a:tr h="798964">
                <a:tc>
                  <a:txBody>
                    <a:bodyPr/>
                    <a:lstStyle/>
                    <a:p>
                      <a:pPr algn="ctr"/>
                      <a:r>
                        <a:rPr lang="en-GB" altLang="en-US" sz="2000" dirty="0">
                          <a:latin typeface="Century Gothic" panose="020B0502020202020204" pitchFamily="34" charset="0"/>
                        </a:rPr>
                        <a:t>Relevance of the project</a:t>
                      </a:r>
                      <a:endParaRPr lang="en-GB"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Century Gothic" panose="020B0502020202020204" pitchFamily="34" charset="0"/>
                        </a:rPr>
                        <a:t>20</a:t>
                      </a:r>
                      <a:endParaRPr lang="en-GB" sz="2000" b="0" dirty="0">
                        <a:latin typeface="Century Gothic" panose="020B0502020202020204" pitchFamily="34" charset="0"/>
                      </a:endParaRPr>
                    </a:p>
                  </a:txBody>
                  <a:tcPr/>
                </a:tc>
                <a:extLst>
                  <a:ext uri="{0D108BD9-81ED-4DB2-BD59-A6C34878D82A}">
                    <a16:rowId xmlns:a16="http://schemas.microsoft.com/office/drawing/2014/main" val="10001"/>
                  </a:ext>
                </a:extLst>
              </a:tr>
              <a:tr h="937913">
                <a:tc>
                  <a:txBody>
                    <a:bodyPr/>
                    <a:lstStyle/>
                    <a:p>
                      <a:pPr algn="ctr"/>
                      <a:r>
                        <a:rPr lang="en-GB" altLang="en-US" sz="2000" dirty="0">
                          <a:latin typeface="Century Gothic" panose="020B0502020202020204" pitchFamily="34" charset="0"/>
                        </a:rPr>
                        <a:t>Quality of the project design</a:t>
                      </a:r>
                      <a:endParaRPr lang="en-GB" sz="2000" b="1" dirty="0">
                        <a:latin typeface="Century Gothic" panose="020B0502020202020204" pitchFamily="34" charset="0"/>
                      </a:endParaRPr>
                    </a:p>
                  </a:txBody>
                  <a:tcPr/>
                </a:tc>
                <a:tc>
                  <a:txBody>
                    <a:bodyPr/>
                    <a:lstStyle/>
                    <a:p>
                      <a:pPr algn="ctr"/>
                      <a:r>
                        <a:rPr lang="en-US" sz="2000" b="0" dirty="0">
                          <a:latin typeface="Century Gothic" panose="020B0502020202020204" pitchFamily="34" charset="0"/>
                        </a:rPr>
                        <a:t>50</a:t>
                      </a:r>
                      <a:endParaRPr lang="en-GB" sz="2000" b="0" dirty="0">
                        <a:latin typeface="Century Gothic" panose="020B0502020202020204" pitchFamily="34" charset="0"/>
                      </a:endParaRPr>
                    </a:p>
                  </a:txBody>
                  <a:tcPr/>
                </a:tc>
                <a:extLst>
                  <a:ext uri="{0D108BD9-81ED-4DB2-BD59-A6C34878D82A}">
                    <a16:rowId xmlns:a16="http://schemas.microsoft.com/office/drawing/2014/main" val="10002"/>
                  </a:ext>
                </a:extLst>
              </a:tr>
              <a:tr h="937913">
                <a:tc>
                  <a:txBody>
                    <a:bodyPr/>
                    <a:lstStyle/>
                    <a:p>
                      <a:pPr algn="ctr"/>
                      <a:r>
                        <a:rPr lang="en-GB" altLang="en-US" sz="2000" dirty="0">
                          <a:latin typeface="Century Gothic" panose="020B0502020202020204" pitchFamily="34" charset="0"/>
                        </a:rPr>
                        <a:t>Quality of follow- up actions</a:t>
                      </a:r>
                      <a:endParaRPr lang="en-GB"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2000" dirty="0">
                          <a:latin typeface="Century Gothic" panose="020B0502020202020204" pitchFamily="34" charset="0"/>
                        </a:rPr>
                        <a:t>30</a:t>
                      </a:r>
                      <a:endParaRPr lang="el-GR" altLang="en-US" sz="2000" dirty="0">
                        <a:latin typeface="Century Gothic" panose="020B0502020202020204" pitchFamily="34" charset="0"/>
                      </a:endParaRPr>
                    </a:p>
                    <a:p>
                      <a:pPr algn="ctr"/>
                      <a:endParaRPr lang="en-GB" sz="2000" b="1" dirty="0">
                        <a:latin typeface="Century Gothic" panose="020B0502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0320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dirty="0">
                <a:solidFill>
                  <a:schemeClr val="accent5">
                    <a:lumMod val="75000"/>
                  </a:schemeClr>
                </a:solidFill>
                <a:latin typeface="Century Gothic" panose="020B0502020202020204" pitchFamily="34" charset="0"/>
              </a:rPr>
              <a:t>ΑΞΙΟΛΟΓΗΣΗ  ΑΙΤΗΣΕΩΝ</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457200" y="1143000"/>
            <a:ext cx="8229600" cy="3942184"/>
          </a:xfrm>
        </p:spPr>
        <p:txBody>
          <a:bodyPr>
            <a:normAutofit/>
          </a:bodyPr>
          <a:lstStyle/>
          <a:p>
            <a:pPr algn="just"/>
            <a:r>
              <a:rPr lang="el-GR" sz="2000" dirty="0">
                <a:latin typeface="Century Gothic" panose="020B0502020202020204" pitchFamily="34" charset="0"/>
                <a:cs typeface="Arial" charset="0"/>
              </a:rPr>
              <a:t>Η αξιολόγηση και η επιλογή των σχεδίων γίνεται σε εθνικό επίπεδο</a:t>
            </a:r>
            <a:endParaRPr lang="en-GB" sz="2000" dirty="0">
              <a:latin typeface="Century Gothic" panose="020B0502020202020204" pitchFamily="34" charset="0"/>
              <a:cs typeface="Arial" charset="0"/>
            </a:endParaRPr>
          </a:p>
          <a:p>
            <a:endParaRPr lang="el-GR" sz="1400" dirty="0">
              <a:latin typeface="Century Gothic" panose="020B0502020202020204" pitchFamily="34" charset="0"/>
              <a:cs typeface="Arial" charset="0"/>
            </a:endParaRPr>
          </a:p>
          <a:p>
            <a:pPr lvl="0" algn="just"/>
            <a:r>
              <a:rPr lang="el-GR" sz="2000" dirty="0">
                <a:latin typeface="Century Gothic" panose="020B0502020202020204" pitchFamily="34" charset="0"/>
                <a:cs typeface="Arial" charset="0"/>
              </a:rPr>
              <a:t>Τα κριτήρια αξιολόγησης προτάσεων είναι κοινά για όλες τις χώρες</a:t>
            </a:r>
            <a:endParaRPr lang="en-GB" sz="2000" dirty="0">
              <a:latin typeface="Century Gothic" panose="020B0502020202020204" pitchFamily="34" charset="0"/>
              <a:cs typeface="Arial" charset="0"/>
            </a:endParaRPr>
          </a:p>
          <a:p>
            <a:pPr lvl="0" algn="just"/>
            <a:endParaRPr lang="en-GB" sz="1400" dirty="0">
              <a:latin typeface="Century Gothic" panose="020B0502020202020204" pitchFamily="34" charset="0"/>
              <a:cs typeface="Arial" charset="0"/>
            </a:endParaRPr>
          </a:p>
          <a:p>
            <a:pPr lvl="0" algn="just"/>
            <a:r>
              <a:rPr lang="el-GR" sz="2000" dirty="0">
                <a:latin typeface="Century Gothic" panose="020B0502020202020204" pitchFamily="34" charset="0"/>
                <a:cs typeface="Arial" charset="0"/>
              </a:rPr>
              <a:t>Το ΙΔΕΠ μπορεί να μειώσει το αιτούμενο κονδύλι βάσει ποιότητας, επιλεξιμότητας, δυναμικότητας του οργανισμού, λάθος κοστολόγησης</a:t>
            </a:r>
            <a:r>
              <a:rPr lang="en-GB" sz="2000" dirty="0">
                <a:latin typeface="Century Gothic" panose="020B0502020202020204" pitchFamily="34" charset="0"/>
                <a:cs typeface="Arial" charset="0"/>
              </a:rPr>
              <a:t>, </a:t>
            </a:r>
            <a:r>
              <a:rPr lang="el-GR" sz="2000" dirty="0">
                <a:latin typeface="Century Gothic" panose="020B0502020202020204" pitchFamily="34" charset="0"/>
                <a:cs typeface="Arial" charset="0"/>
              </a:rPr>
              <a:t>διαθεσιμότητας κονδυλίων για την Κύπρο</a:t>
            </a:r>
            <a:r>
              <a:rPr lang="en-GB" sz="2000" dirty="0">
                <a:latin typeface="Century Gothic" panose="020B0502020202020204" pitchFamily="34" charset="0"/>
                <a:cs typeface="Arial" charset="0"/>
              </a:rPr>
              <a:t>, </a:t>
            </a:r>
            <a:r>
              <a:rPr lang="el-GR" sz="2000" dirty="0">
                <a:latin typeface="Century Gothic" panose="020B0502020202020204" pitchFamily="34" charset="0"/>
                <a:cs typeface="Arial" charset="0"/>
              </a:rPr>
              <a:t>προηγούμενης επίδοσης του οργανισμού στο Πρόγραμμα (απορρόφηση κονδυλίων και σωστή διαχείριση</a:t>
            </a:r>
            <a:r>
              <a:rPr lang="en-GB" sz="2000" dirty="0">
                <a:latin typeface="Century Gothic" panose="020B0502020202020204" pitchFamily="34" charset="0"/>
                <a:cs typeface="Arial" charset="0"/>
              </a:rPr>
              <a:t>)</a:t>
            </a:r>
          </a:p>
          <a:p>
            <a:pPr marL="400050" lvl="1" indent="0" algn="just">
              <a:buNone/>
            </a:pPr>
            <a:r>
              <a:rPr lang="en-GB" sz="2000" dirty="0">
                <a:latin typeface="Century Gothic" panose="020B0502020202020204" pitchFamily="34" charset="0"/>
                <a:cs typeface="Arial" charset="0"/>
              </a:rPr>
              <a:t> </a:t>
            </a:r>
          </a:p>
        </p:txBody>
      </p:sp>
    </p:spTree>
    <p:extLst>
      <p:ext uri="{BB962C8B-B14F-4D97-AF65-F5344CB8AC3E}">
        <p14:creationId xmlns:p14="http://schemas.microsoft.com/office/powerpoint/2010/main" val="1719340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dirty="0">
                <a:solidFill>
                  <a:schemeClr val="accent5">
                    <a:lumMod val="75000"/>
                  </a:schemeClr>
                </a:solidFill>
                <a:latin typeface="Century Gothic" panose="020B0502020202020204" pitchFamily="34" charset="0"/>
              </a:rPr>
              <a:t>ΣΥΜΒΟΥΛΕΣ ΓΙΑ ΣΥΓΓΡΑΦΗ ΑΙΤΗΣΗΣ</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457200" y="1143000"/>
            <a:ext cx="8229600" cy="4158208"/>
          </a:xfrm>
        </p:spPr>
        <p:txBody>
          <a:bodyPr>
            <a:normAutofit fontScale="85000" lnSpcReduction="10000"/>
          </a:bodyPr>
          <a:lstStyle/>
          <a:p>
            <a:pPr marL="285750" indent="-285750">
              <a:lnSpc>
                <a:spcPct val="150000"/>
              </a:lnSpc>
              <a:buFont typeface="Courier New" panose="02070309020205020404" pitchFamily="49" charset="0"/>
              <a:buChar char="o"/>
            </a:pPr>
            <a:r>
              <a:rPr lang="el-GR" sz="2000" dirty="0">
                <a:latin typeface="Century Gothic" panose="020B0502020202020204" pitchFamily="34" charset="0"/>
              </a:rPr>
              <a:t>Ο λόγος σας πρέπει να είναι συγκεκριμένος, απλός και περιεκτικός. </a:t>
            </a:r>
          </a:p>
          <a:p>
            <a:pPr marL="285750" indent="-285750">
              <a:lnSpc>
                <a:spcPct val="150000"/>
              </a:lnSpc>
              <a:buFont typeface="Courier New" panose="02070309020205020404" pitchFamily="49" charset="0"/>
              <a:buChar char="o"/>
            </a:pPr>
            <a:r>
              <a:rPr lang="el-GR" sz="2000" dirty="0">
                <a:solidFill>
                  <a:schemeClr val="bg2">
                    <a:lumMod val="10000"/>
                  </a:schemeClr>
                </a:solidFill>
                <a:latin typeface="Century Gothic" panose="020B0502020202020204" pitchFamily="34" charset="0"/>
              </a:rPr>
              <a:t>Οι απαντήσεις σας πρέπει να αντικατοπτρίζουν τις πραγματικές συνθήκες, ανάγκες, στόχους και συνολικό τρόπο λειτουργίας του οργανισμού σας. </a:t>
            </a:r>
          </a:p>
          <a:p>
            <a:pPr marL="285750" indent="-285750">
              <a:lnSpc>
                <a:spcPct val="150000"/>
              </a:lnSpc>
              <a:buFont typeface="Courier New" panose="02070309020205020404" pitchFamily="49" charset="0"/>
              <a:buChar char="o"/>
            </a:pPr>
            <a:r>
              <a:rPr lang="el-GR" sz="2000" dirty="0">
                <a:latin typeface="Century Gothic" panose="020B0502020202020204" pitchFamily="34" charset="0"/>
              </a:rPr>
              <a:t>Δώστε παραδείγματα όπου χρειάζεται, για να γίνετε πιο κατανοητοί. </a:t>
            </a:r>
          </a:p>
          <a:p>
            <a:pPr marL="285750" indent="-285750">
              <a:lnSpc>
                <a:spcPct val="150000"/>
              </a:lnSpc>
              <a:buFont typeface="Courier New" panose="02070309020205020404" pitchFamily="49" charset="0"/>
              <a:buChar char="o"/>
            </a:pPr>
            <a:r>
              <a:rPr lang="el-GR" sz="2000" dirty="0">
                <a:solidFill>
                  <a:schemeClr val="bg2">
                    <a:lumMod val="10000"/>
                  </a:schemeClr>
                </a:solidFill>
                <a:latin typeface="Century Gothic" panose="020B0502020202020204" pitchFamily="34" charset="0"/>
              </a:rPr>
              <a:t>Μοιραστείτε την αίτηση με άλλο προσωπικό του οργανισμού, για να ακούσετε τις απόψεις τους. Άτομα εκτός του οργανισμού δεν μπορούν να σας βοηθήσουν. Για κάθε οργανισμό οι απαντήσεις διαφέρουν, αφού διαφέρουν και οι ανάγκες. </a:t>
            </a:r>
          </a:p>
          <a:p>
            <a:pPr marL="285750" indent="-285750">
              <a:lnSpc>
                <a:spcPct val="150000"/>
              </a:lnSpc>
              <a:buFont typeface="Courier New" panose="02070309020205020404" pitchFamily="49" charset="0"/>
              <a:buChar char="o"/>
            </a:pPr>
            <a:r>
              <a:rPr lang="el-GR" sz="2000" dirty="0">
                <a:solidFill>
                  <a:schemeClr val="bg2">
                    <a:lumMod val="10000"/>
                  </a:schemeClr>
                </a:solidFill>
                <a:latin typeface="Century Gothic" panose="020B0502020202020204" pitchFamily="34" charset="0"/>
              </a:rPr>
              <a:t>Ζητήστε αριθμό κινητικοτήτων που να είναι ανάλογος των δυνατοτήτων σας και απαραίτητος για την επίτευξη των στόχων που έχετε θέσει.</a:t>
            </a:r>
            <a:endParaRPr lang="en-GB" sz="2000" dirty="0">
              <a:solidFill>
                <a:schemeClr val="bg2">
                  <a:lumMod val="10000"/>
                </a:schemeClr>
              </a:solidFill>
              <a:latin typeface="Century Gothic" panose="020B0502020202020204" pitchFamily="34" charset="0"/>
            </a:endParaRPr>
          </a:p>
          <a:p>
            <a:pPr algn="just"/>
            <a:endParaRPr lang="en-GB" sz="2000" dirty="0">
              <a:latin typeface="Century Gothic" panose="020B0502020202020204" pitchFamily="34" charset="0"/>
              <a:cs typeface="Arial" charset="0"/>
            </a:endParaRPr>
          </a:p>
        </p:txBody>
      </p:sp>
      <p:pic>
        <p:nvPicPr>
          <p:cNvPr id="4" name="Graphic 3" descr="Thumbs up sign with solid fill">
            <a:extLst>
              <a:ext uri="{FF2B5EF4-FFF2-40B4-BE49-F238E27FC236}">
                <a16:creationId xmlns:a16="http://schemas.microsoft.com/office/drawing/2014/main" id="{0ADACC42-CD3C-1DCC-5C85-DA19C4C09E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2400" y="117638"/>
            <a:ext cx="914400" cy="914400"/>
          </a:xfrm>
          <a:prstGeom prst="rect">
            <a:avLst/>
          </a:prstGeom>
        </p:spPr>
      </p:pic>
    </p:spTree>
    <p:extLst>
      <p:ext uri="{BB962C8B-B14F-4D97-AF65-F5344CB8AC3E}">
        <p14:creationId xmlns:p14="http://schemas.microsoft.com/office/powerpoint/2010/main" val="344766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46452" y="805353"/>
            <a:ext cx="8718036" cy="505267"/>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Προτεραιότητες του Προγράμματος</a:t>
            </a:r>
            <a:endParaRPr sz="3200" dirty="0">
              <a:solidFill>
                <a:schemeClr val="accent5">
                  <a:lumMod val="75000"/>
                </a:schemeClr>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2" name="Rectangle 1"/>
          <p:cNvSpPr/>
          <p:nvPr/>
        </p:nvSpPr>
        <p:spPr>
          <a:xfrm>
            <a:off x="467544" y="1916832"/>
            <a:ext cx="7992888" cy="4157998"/>
          </a:xfrm>
          <a:prstGeom prst="rect">
            <a:avLst/>
          </a:prstGeom>
        </p:spPr>
        <p:txBody>
          <a:bodyPr wrap="square">
            <a:spAutoFit/>
          </a:bodyPr>
          <a:lstStyle/>
          <a:p>
            <a:pPr marL="0" lvl="7" indent="-342900">
              <a:lnSpc>
                <a:spcPct val="150000"/>
              </a:lnSpc>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Ένταξη και Πολυμορφία</a:t>
            </a:r>
          </a:p>
          <a:p>
            <a:pPr marL="0" lvl="7">
              <a:lnSpc>
                <a:spcPct val="150000"/>
              </a:lnSpc>
              <a:spcBef>
                <a:spcPct val="20000"/>
              </a:spcBef>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lnSpc>
                <a:spcPct val="150000"/>
              </a:lnSpc>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Ψηφιακή Μεταρρύθμιση</a:t>
            </a:r>
          </a:p>
          <a:p>
            <a:pPr marL="342900" indent="-342900">
              <a:lnSpc>
                <a:spcPct val="150000"/>
              </a:lnSpc>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lnSpc>
                <a:spcPct val="150000"/>
              </a:lnSpc>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Περιβάλλον και καταπολέμηση της Κλιματικής Αλλαγής</a:t>
            </a:r>
          </a:p>
          <a:p>
            <a:pPr marL="342900" indent="-342900">
              <a:lnSpc>
                <a:spcPct val="150000"/>
              </a:lnSpc>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lnSpc>
                <a:spcPct val="150000"/>
              </a:lnSpc>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Συμμετοχή στη Δημοκρατική Ζωή</a:t>
            </a:r>
          </a:p>
          <a:p>
            <a:pPr>
              <a:lnSpc>
                <a:spcPct val="150000"/>
              </a:lnSpc>
              <a:spcBef>
                <a:spcPct val="20000"/>
              </a:spcBef>
              <a:defRPr/>
            </a:pPr>
            <a:endParaRPr lang="el-GR" sz="2000" dirty="0">
              <a:solidFill>
                <a:srgbClr val="00B05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8006459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176463"/>
          </a:xfrm>
        </p:spPr>
        <p:txBody>
          <a:bodyPr>
            <a:normAutofit/>
          </a:bodyPr>
          <a:lstStyle/>
          <a:p>
            <a:br>
              <a:rPr lang="el-GR" sz="2800" dirty="0">
                <a:solidFill>
                  <a:schemeClr val="tx1"/>
                </a:solidFill>
                <a:latin typeface="Century Gothic" panose="020B0502020202020204" pitchFamily="34" charset="0"/>
              </a:rPr>
            </a:br>
            <a:br>
              <a:rPr lang="el-GR" sz="2800" dirty="0">
                <a:solidFill>
                  <a:schemeClr val="tx1"/>
                </a:solidFill>
                <a:latin typeface="Century Gothic" panose="020B0502020202020204" pitchFamily="34" charset="0"/>
              </a:rPr>
            </a:br>
            <a:r>
              <a:rPr lang="el-GR" sz="2800" dirty="0">
                <a:solidFill>
                  <a:schemeClr val="tx1"/>
                </a:solidFill>
                <a:latin typeface="Century Gothic" panose="020B0502020202020204" pitchFamily="34" charset="0"/>
              </a:rPr>
              <a:t>ΤΕΧΝΙΚΕΣ ΟΔΗΓΙΕΣ ΓΙΑ ΤΗΝ ΥΠΟΒΟΛΗ  ΑΙΤΗΣΕΩΝ</a:t>
            </a:r>
            <a:br>
              <a:rPr lang="el-GR" sz="2800" dirty="0">
                <a:solidFill>
                  <a:schemeClr val="tx1"/>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804480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02393"/>
            <a:ext cx="7985614" cy="392415"/>
          </a:xfrm>
          <a:prstGeom prst="rect">
            <a:avLst/>
          </a:prstGeom>
          <a:noFill/>
        </p:spPr>
        <p:txBody>
          <a:bodyPr wrap="square" rtlCol="0">
            <a:spAutoFit/>
          </a:bodyPr>
          <a:lstStyle/>
          <a:p>
            <a:pPr lvl="0"/>
            <a:r>
              <a:rPr lang="en-US" sz="1950" b="1" dirty="0">
                <a:solidFill>
                  <a:schemeClr val="bg1"/>
                </a:solidFill>
                <a:ea typeface="Verdana" panose="020B0604030504040204" pitchFamily="34" charset="0"/>
              </a:rPr>
              <a:t>ERASMUS+ AND EUROPEAN SOLIDARY CORPS</a:t>
            </a:r>
            <a:r>
              <a:rPr lang="el-GR" sz="1950" b="1" dirty="0">
                <a:solidFill>
                  <a:schemeClr val="bg1"/>
                </a:solidFill>
                <a:ea typeface="Verdana" panose="020B0604030504040204" pitchFamily="34" charset="0"/>
              </a:rPr>
              <a:t> </a:t>
            </a:r>
            <a:r>
              <a:rPr lang="en-US" sz="1950" b="1" dirty="0">
                <a:solidFill>
                  <a:schemeClr val="bg1"/>
                </a:solidFill>
                <a:ea typeface="Verdana" panose="020B0604030504040204" pitchFamily="34" charset="0"/>
              </a:rPr>
              <a:t>PLATFORM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2" y="1333111"/>
            <a:ext cx="9106728" cy="4667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A9149CC0-440C-A730-EF3E-15EE597477E9}"/>
              </a:ext>
            </a:extLst>
          </p:cNvPr>
          <p:cNvSpPr/>
          <p:nvPr/>
        </p:nvSpPr>
        <p:spPr>
          <a:xfrm>
            <a:off x="6991903" y="4317543"/>
            <a:ext cx="1987421" cy="52484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sz="1350" dirty="0"/>
          </a:p>
        </p:txBody>
      </p:sp>
      <p:sp>
        <p:nvSpPr>
          <p:cNvPr id="6" name="Rectangle 5">
            <a:extLst>
              <a:ext uri="{FF2B5EF4-FFF2-40B4-BE49-F238E27FC236}">
                <a16:creationId xmlns:a16="http://schemas.microsoft.com/office/drawing/2014/main" id="{B6F831E8-1256-5ECD-FD72-E4CD272CEC1F}"/>
              </a:ext>
            </a:extLst>
          </p:cNvPr>
          <p:cNvSpPr/>
          <p:nvPr/>
        </p:nvSpPr>
        <p:spPr>
          <a:xfrm>
            <a:off x="7019357" y="4441467"/>
            <a:ext cx="1959967" cy="300082"/>
          </a:xfrm>
          <a:prstGeom prst="rect">
            <a:avLst/>
          </a:prstGeom>
        </p:spPr>
        <p:txBody>
          <a:bodyPr wrap="square">
            <a:spAutoFit/>
          </a:bodyPr>
          <a:lstStyle/>
          <a:p>
            <a:r>
              <a:rPr lang="el-GR" sz="1350" b="1" dirty="0">
                <a:solidFill>
                  <a:schemeClr val="tx1">
                    <a:lumMod val="75000"/>
                    <a:lumOff val="25000"/>
                  </a:schemeClr>
                </a:solidFill>
                <a:latin typeface="Verdana" panose="020B0604030504040204" pitchFamily="34" charset="0"/>
                <a:ea typeface="Verdana" panose="020B0604030504040204" pitchFamily="34" charset="0"/>
                <a:hlinkClick r:id="rId4"/>
              </a:rPr>
              <a:t>Πλατφόρμα </a:t>
            </a:r>
            <a:r>
              <a:rPr lang="en-US" sz="1350" b="1" dirty="0">
                <a:solidFill>
                  <a:schemeClr val="tx1">
                    <a:lumMod val="75000"/>
                    <a:lumOff val="25000"/>
                  </a:schemeClr>
                </a:solidFill>
                <a:latin typeface="Verdana" panose="020B0604030504040204" pitchFamily="34" charset="0"/>
                <a:ea typeface="Verdana" panose="020B0604030504040204" pitchFamily="34" charset="0"/>
                <a:hlinkClick r:id="rId4"/>
              </a:rPr>
              <a:t>EESCP</a:t>
            </a:r>
            <a:r>
              <a:rPr lang="en-US" sz="1350" b="1" dirty="0">
                <a:solidFill>
                  <a:schemeClr val="tx1">
                    <a:lumMod val="75000"/>
                    <a:lumOff val="25000"/>
                  </a:schemeClr>
                </a:solidFill>
                <a:latin typeface="Verdana" panose="020B0604030504040204" pitchFamily="34" charset="0"/>
                <a:ea typeface="Verdana" panose="020B0604030504040204" pitchFamily="34" charset="0"/>
              </a:rPr>
              <a:t>  </a:t>
            </a:r>
            <a:endParaRPr lang="en-GB" sz="1350" b="1" dirty="0">
              <a:solidFill>
                <a:schemeClr val="bg1"/>
              </a:solidFill>
            </a:endParaRPr>
          </a:p>
        </p:txBody>
      </p:sp>
      <p:sp>
        <p:nvSpPr>
          <p:cNvPr id="7" name="Rectangle 6">
            <a:extLst>
              <a:ext uri="{FF2B5EF4-FFF2-40B4-BE49-F238E27FC236}">
                <a16:creationId xmlns:a16="http://schemas.microsoft.com/office/drawing/2014/main" id="{CF284173-5AB4-0DCF-D61C-957B4EFCA9F8}"/>
              </a:ext>
            </a:extLst>
          </p:cNvPr>
          <p:cNvSpPr/>
          <p:nvPr/>
        </p:nvSpPr>
        <p:spPr>
          <a:xfrm>
            <a:off x="0" y="846204"/>
            <a:ext cx="9144000" cy="474400"/>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950" b="1" dirty="0">
                <a:solidFill>
                  <a:schemeClr val="bg1"/>
                </a:solidFill>
                <a:ea typeface="Verdana" panose="020B0604030504040204" pitchFamily="34" charset="0"/>
              </a:rPr>
              <a:t>ERASMUS+ AND EUROPEAN SOLIDARY CORPS</a:t>
            </a:r>
            <a:r>
              <a:rPr lang="el-GR" sz="1950" b="1" dirty="0">
                <a:solidFill>
                  <a:schemeClr val="bg1"/>
                </a:solidFill>
                <a:ea typeface="Verdana" panose="020B0604030504040204" pitchFamily="34" charset="0"/>
              </a:rPr>
              <a:t> </a:t>
            </a:r>
            <a:r>
              <a:rPr lang="en-US" sz="1950" b="1" dirty="0">
                <a:solidFill>
                  <a:schemeClr val="bg1"/>
                </a:solidFill>
                <a:ea typeface="Verdana" panose="020B0604030504040204" pitchFamily="34" charset="0"/>
              </a:rPr>
              <a:t>PLATFORM </a:t>
            </a:r>
          </a:p>
        </p:txBody>
      </p:sp>
      <p:pic>
        <p:nvPicPr>
          <p:cNvPr id="8" name="Picture 7">
            <a:extLst>
              <a:ext uri="{FF2B5EF4-FFF2-40B4-BE49-F238E27FC236}">
                <a16:creationId xmlns:a16="http://schemas.microsoft.com/office/drawing/2014/main" id="{26BCCFE7-651C-9190-6E0F-751C694A4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0749" y="5353059"/>
            <a:ext cx="600041" cy="514054"/>
          </a:xfrm>
          <a:prstGeom prst="rect">
            <a:avLst/>
          </a:prstGeom>
        </p:spPr>
      </p:pic>
      <p:sp>
        <p:nvSpPr>
          <p:cNvPr id="3" name="Oval 2">
            <a:extLst>
              <a:ext uri="{FF2B5EF4-FFF2-40B4-BE49-F238E27FC236}">
                <a16:creationId xmlns:a16="http://schemas.microsoft.com/office/drawing/2014/main" id="{795DC3B3-846E-EBE5-F468-00E8A60774DE}"/>
              </a:ext>
            </a:extLst>
          </p:cNvPr>
          <p:cNvSpPr/>
          <p:nvPr/>
        </p:nvSpPr>
        <p:spPr>
          <a:xfrm>
            <a:off x="1941702" y="1376793"/>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1</a:t>
            </a:r>
            <a:endParaRPr lang="en-US" sz="1350" dirty="0"/>
          </a:p>
        </p:txBody>
      </p:sp>
      <p:sp>
        <p:nvSpPr>
          <p:cNvPr id="9" name="Oval 8">
            <a:extLst>
              <a:ext uri="{FF2B5EF4-FFF2-40B4-BE49-F238E27FC236}">
                <a16:creationId xmlns:a16="http://schemas.microsoft.com/office/drawing/2014/main" id="{3955BF84-E09C-DBC3-D0BB-11A5D3874D13}"/>
              </a:ext>
            </a:extLst>
          </p:cNvPr>
          <p:cNvSpPr/>
          <p:nvPr/>
        </p:nvSpPr>
        <p:spPr>
          <a:xfrm>
            <a:off x="8005427" y="1692493"/>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a:t>
            </a:r>
            <a:endParaRPr lang="en-US" sz="1350" dirty="0"/>
          </a:p>
        </p:txBody>
      </p:sp>
      <p:sp>
        <p:nvSpPr>
          <p:cNvPr id="10" name="Oval 9">
            <a:extLst>
              <a:ext uri="{FF2B5EF4-FFF2-40B4-BE49-F238E27FC236}">
                <a16:creationId xmlns:a16="http://schemas.microsoft.com/office/drawing/2014/main" id="{F39E8693-61E8-8E9C-4B0A-4A23594A9868}"/>
              </a:ext>
            </a:extLst>
          </p:cNvPr>
          <p:cNvSpPr/>
          <p:nvPr/>
        </p:nvSpPr>
        <p:spPr>
          <a:xfrm>
            <a:off x="8828679" y="1699910"/>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3</a:t>
            </a:r>
            <a:endParaRPr lang="en-US" sz="1350" dirty="0"/>
          </a:p>
        </p:txBody>
      </p:sp>
    </p:spTree>
    <p:extLst>
      <p:ext uri="{BB962C8B-B14F-4D97-AF65-F5344CB8AC3E}">
        <p14:creationId xmlns:p14="http://schemas.microsoft.com/office/powerpoint/2010/main" val="923585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116632"/>
            <a:ext cx="8229600" cy="706090"/>
          </a:xfrm>
        </p:spPr>
        <p:txBody>
          <a:bodyPr>
            <a:normAutofit/>
          </a:bodyPr>
          <a:lstStyle/>
          <a:p>
            <a:r>
              <a:rPr lang="el-GR" sz="2800" dirty="0">
                <a:solidFill>
                  <a:schemeClr val="accent5">
                    <a:lumMod val="75000"/>
                  </a:schemeClr>
                </a:solidFill>
                <a:latin typeface="Century Gothic" panose="020B0502020202020204" pitchFamily="34" charset="0"/>
              </a:rPr>
              <a:t>ΠΡΟΣΒΑΣΗ ΣΤΗΝ ΠΛΑΤΦΟΡΜΑ </a:t>
            </a:r>
            <a:r>
              <a:rPr lang="en-US" sz="2800" dirty="0">
                <a:solidFill>
                  <a:schemeClr val="accent5">
                    <a:lumMod val="75000"/>
                  </a:schemeClr>
                </a:solidFill>
                <a:latin typeface="Century Gothic" panose="020B0502020202020204" pitchFamily="34" charset="0"/>
              </a:rPr>
              <a:t>EESCP</a:t>
            </a:r>
            <a:r>
              <a:rPr lang="en-GB" sz="2800" dirty="0">
                <a:solidFill>
                  <a:schemeClr val="accent5">
                    <a:lumMod val="75000"/>
                  </a:schemeClr>
                </a:solidFill>
                <a:latin typeface="Century Gothic" panose="020B0502020202020204" pitchFamily="34" charset="0"/>
              </a:rPr>
              <a:t> </a:t>
            </a:r>
          </a:p>
        </p:txBody>
      </p:sp>
      <p:sp>
        <p:nvSpPr>
          <p:cNvPr id="8" name="Content Placeholder 7"/>
          <p:cNvSpPr>
            <a:spLocks noGrp="1"/>
          </p:cNvSpPr>
          <p:nvPr>
            <p:ph idx="1"/>
          </p:nvPr>
        </p:nvSpPr>
        <p:spPr>
          <a:xfrm>
            <a:off x="467363" y="764704"/>
            <a:ext cx="8229600" cy="1137258"/>
          </a:xfrm>
        </p:spPr>
        <p:txBody>
          <a:bodyPr>
            <a:normAutofit/>
          </a:bodyPr>
          <a:lstStyle/>
          <a:p>
            <a:pPr marL="457200" indent="-457200">
              <a:buFont typeface="+mj-lt"/>
              <a:buAutoNum type="arabicPeriod"/>
            </a:pPr>
            <a:r>
              <a:rPr lang="el-GR" sz="2000" dirty="0">
                <a:latin typeface="Century Gothic" panose="020B0502020202020204" pitchFamily="34" charset="0"/>
              </a:rPr>
              <a:t>Εγγραφή ή Σύνδεση</a:t>
            </a:r>
            <a:endParaRPr lang="en-GB" sz="2000" dirty="0">
              <a:latin typeface="Century Gothic" panose="020B0502020202020204" pitchFamily="34" charset="0"/>
            </a:endParaRPr>
          </a:p>
          <a:p>
            <a:pPr marL="457200" indent="-457200">
              <a:buFont typeface="+mj-lt"/>
              <a:buAutoNum type="arabicPeriod"/>
            </a:pPr>
            <a:r>
              <a:rPr lang="el-GR" sz="2000" dirty="0">
                <a:latin typeface="Century Gothic" panose="020B0502020202020204" pitchFamily="34" charset="0"/>
              </a:rPr>
              <a:t>Καταχώρηση Στοιχείων Σύνδεσης (</a:t>
            </a:r>
            <a:r>
              <a:rPr lang="en-GB" sz="2000" dirty="0">
                <a:latin typeface="Century Gothic" panose="020B0502020202020204" pitchFamily="34" charset="0"/>
              </a:rPr>
              <a:t>EU Login Account)</a:t>
            </a:r>
          </a:p>
          <a:p>
            <a:pPr marL="457200" indent="-457200">
              <a:buFont typeface="+mj-lt"/>
              <a:buAutoNum type="arabicPeriod"/>
            </a:pPr>
            <a:r>
              <a:rPr lang="en-GB" sz="2000" dirty="0">
                <a:latin typeface="Century Gothic" panose="020B0502020202020204" pitchFamily="34" charset="0"/>
              </a:rPr>
              <a:t>Welcome message </a:t>
            </a:r>
            <a:r>
              <a:rPr lang="el-GR" sz="2000" dirty="0">
                <a:latin typeface="Century Gothic" panose="020B0502020202020204" pitchFamily="34" charset="0"/>
              </a:rPr>
              <a:t>με το μήνυμα χρήστη</a:t>
            </a:r>
            <a:endParaRPr lang="en-GB" sz="20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sp>
        <p:nvSpPr>
          <p:cNvPr id="15" name="Teardrop 14"/>
          <p:cNvSpPr/>
          <p:nvPr/>
        </p:nvSpPr>
        <p:spPr>
          <a:xfrm rot="17517794" flipH="1">
            <a:off x="8924353" y="3307140"/>
            <a:ext cx="469355" cy="399039"/>
          </a:xfrm>
          <a:prstGeom prst="teardrop">
            <a:avLst>
              <a:gd name="adj" fmla="val 168042"/>
            </a:avLst>
          </a:prstGeom>
        </p:spPr>
        <p:style>
          <a:lnRef idx="2">
            <a:schemeClr val="dk1"/>
          </a:lnRef>
          <a:fillRef idx="1">
            <a:schemeClr val="lt1"/>
          </a:fillRef>
          <a:effectRef idx="0">
            <a:schemeClr val="dk1"/>
          </a:effectRef>
          <a:fontRef idx="minor">
            <a:schemeClr val="dk1"/>
          </a:fontRef>
        </p:style>
        <p:txBody>
          <a:bodyPr rtlCol="0" anchor="ctr"/>
          <a:lstStyle/>
          <a:p>
            <a:r>
              <a:rPr lang="el-GR">
                <a:ln>
                  <a:solidFill>
                    <a:srgbClr val="FFC000"/>
                  </a:solidFill>
                </a:ln>
              </a:rPr>
              <a:t>2</a:t>
            </a:r>
            <a:endParaRPr lang="en-US" dirty="0">
              <a:ln>
                <a:solidFill>
                  <a:srgbClr val="FFC000"/>
                </a:solidFill>
              </a:ln>
            </a:endParaRPr>
          </a:p>
        </p:txBody>
      </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6" name="Picture 5">
            <a:extLst>
              <a:ext uri="{FF2B5EF4-FFF2-40B4-BE49-F238E27FC236}">
                <a16:creationId xmlns:a16="http://schemas.microsoft.com/office/drawing/2014/main" id="{74A414FB-FE38-448B-954E-9A36943E2927}"/>
              </a:ext>
            </a:extLst>
          </p:cNvPr>
          <p:cNvPicPr>
            <a:picLocks noChangeAspect="1"/>
          </p:cNvPicPr>
          <p:nvPr/>
        </p:nvPicPr>
        <p:blipFill>
          <a:blip r:embed="rId5"/>
          <a:stretch>
            <a:fillRect/>
          </a:stretch>
        </p:blipFill>
        <p:spPr>
          <a:xfrm>
            <a:off x="6419982" y="5166914"/>
            <a:ext cx="2143424" cy="485843"/>
          </a:xfrm>
          <a:prstGeom prst="rect">
            <a:avLst/>
          </a:prstGeom>
        </p:spPr>
      </p:pic>
      <p:pic>
        <p:nvPicPr>
          <p:cNvPr id="4" name="Picture 3">
            <a:extLst>
              <a:ext uri="{FF2B5EF4-FFF2-40B4-BE49-F238E27FC236}">
                <a16:creationId xmlns:a16="http://schemas.microsoft.com/office/drawing/2014/main" id="{7398FA6B-5680-B0B7-A6C8-7F8207A824C7}"/>
              </a:ext>
            </a:extLst>
          </p:cNvPr>
          <p:cNvPicPr>
            <a:picLocks noChangeAspect="1"/>
          </p:cNvPicPr>
          <p:nvPr/>
        </p:nvPicPr>
        <p:blipFill>
          <a:blip r:embed="rId6"/>
          <a:stretch>
            <a:fillRect/>
          </a:stretch>
        </p:blipFill>
        <p:spPr>
          <a:xfrm>
            <a:off x="6156175" y="3092586"/>
            <a:ext cx="2984774" cy="2119577"/>
          </a:xfrm>
          <a:prstGeom prst="rect">
            <a:avLst/>
          </a:prstGeom>
        </p:spPr>
      </p:pic>
    </p:spTree>
    <p:extLst>
      <p:ext uri="{BB962C8B-B14F-4D97-AF65-F5344CB8AC3E}">
        <p14:creationId xmlns:p14="http://schemas.microsoft.com/office/powerpoint/2010/main" val="275292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902392"/>
            <a:ext cx="8215604" cy="415498"/>
          </a:xfrm>
          <a:prstGeom prst="rect">
            <a:avLst/>
          </a:prstGeom>
          <a:noFill/>
        </p:spPr>
        <p:txBody>
          <a:bodyPr wrap="square" rtlCol="0">
            <a:spAutoFit/>
          </a:bodyPr>
          <a:lstStyle/>
          <a:p>
            <a:pPr lvl="0"/>
            <a:r>
              <a:rPr lang="en-GB" sz="2100" dirty="0">
                <a:solidFill>
                  <a:schemeClr val="bg1"/>
                </a:solidFill>
                <a:latin typeface="Verdana" panose="020B0604030504040204" pitchFamily="34" charset="0"/>
                <a:ea typeface="Verdana" panose="020B0604030504040204" pitchFamily="34" charset="0"/>
                <a:cs typeface="Calibri" pitchFamily="34" charset="0"/>
              </a:rPr>
              <a:t> </a:t>
            </a:r>
            <a:r>
              <a:rPr lang="el-GR" sz="1950" b="1" dirty="0">
                <a:solidFill>
                  <a:schemeClr val="bg1"/>
                </a:solidFill>
                <a:ea typeface="Verdana" panose="020B0604030504040204" pitchFamily="34" charset="0"/>
              </a:rPr>
              <a:t>ΣΗΜΕΙΟ ΕΙΣΟΔΟΥ</a:t>
            </a:r>
            <a:r>
              <a:rPr lang="en-GB" sz="1950" b="1" dirty="0">
                <a:solidFill>
                  <a:schemeClr val="bg1"/>
                </a:solidFill>
                <a:ea typeface="Verdana" panose="020B0604030504040204" pitchFamily="34" charset="0"/>
              </a:rPr>
              <a:t>: </a:t>
            </a:r>
            <a:r>
              <a:rPr lang="en-US" sz="1950" b="1" dirty="0">
                <a:solidFill>
                  <a:schemeClr val="bg1"/>
                </a:solidFill>
                <a:ea typeface="Verdana" panose="020B0604030504040204" pitchFamily="34" charset="0"/>
              </a:rPr>
              <a:t>ERASMUS+ AND EUROPEAN SOLIDARY CORPS</a:t>
            </a:r>
          </a:p>
        </p:txBody>
      </p:sp>
      <p:sp>
        <p:nvSpPr>
          <p:cNvPr id="4" name="Rectangle 3"/>
          <p:cNvSpPr/>
          <p:nvPr/>
        </p:nvSpPr>
        <p:spPr>
          <a:xfrm>
            <a:off x="2334993" y="1442640"/>
            <a:ext cx="6667846" cy="4516942"/>
          </a:xfrm>
          <a:prstGeom prst="rect">
            <a:avLst/>
          </a:prstGeom>
        </p:spPr>
        <p:txBody>
          <a:bodyPr wrap="square">
            <a:spAutoFit/>
          </a:bodyPr>
          <a:lstStyle/>
          <a:p>
            <a:r>
              <a:rPr lang="el-GR" sz="1350" b="1" dirty="0">
                <a:solidFill>
                  <a:schemeClr val="tx1">
                    <a:lumMod val="75000"/>
                    <a:lumOff val="25000"/>
                  </a:schemeClr>
                </a:solidFill>
                <a:latin typeface="Verdana" panose="020B0604030504040204" pitchFamily="34" charset="0"/>
                <a:ea typeface="Verdana" panose="020B0604030504040204" pitchFamily="34" charset="0"/>
                <a:hlinkClick r:id="rId3"/>
              </a:rPr>
              <a:t>Πλατφόρμα </a:t>
            </a:r>
            <a:r>
              <a:rPr lang="en-US" sz="1350" b="1" dirty="0">
                <a:solidFill>
                  <a:schemeClr val="tx1">
                    <a:lumMod val="75000"/>
                    <a:lumOff val="25000"/>
                  </a:schemeClr>
                </a:solidFill>
                <a:latin typeface="Verdana" panose="020B0604030504040204" pitchFamily="34" charset="0"/>
                <a:ea typeface="Verdana" panose="020B0604030504040204" pitchFamily="34" charset="0"/>
                <a:hlinkClick r:id="rId3"/>
              </a:rPr>
              <a:t>EESCP</a:t>
            </a:r>
            <a:r>
              <a:rPr lang="en-US"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n-US" sz="1350" b="1" dirty="0">
                <a:solidFill>
                  <a:schemeClr val="tx1">
                    <a:lumMod val="75000"/>
                    <a:lumOff val="25000"/>
                  </a:schemeClr>
                </a:solidFill>
                <a:latin typeface="Verdana" panose="020B0604030504040204" pitchFamily="34" charset="0"/>
                <a:ea typeface="Verdana" panose="020B0604030504040204" pitchFamily="34" charset="0"/>
              </a:rPr>
              <a:t>“Single Entry Point”</a:t>
            </a:r>
            <a:endParaRPr lang="el-GR" sz="1350" b="1" dirty="0">
              <a:solidFill>
                <a:schemeClr val="tx1">
                  <a:lumMod val="75000"/>
                  <a:lumOff val="25000"/>
                </a:schemeClr>
              </a:solidFill>
              <a:latin typeface="Verdana" panose="020B0604030504040204" pitchFamily="34" charset="0"/>
              <a:ea typeface="Verdana" panose="020B0604030504040204" pitchFamily="34" charset="0"/>
            </a:endParaRPr>
          </a:p>
          <a:p>
            <a:endParaRPr lang="el-GR" sz="1350"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n-US" sz="1350" b="1" dirty="0">
                <a:solidFill>
                  <a:schemeClr val="tx1">
                    <a:lumMod val="75000"/>
                    <a:lumOff val="25000"/>
                  </a:schemeClr>
                </a:solidFill>
                <a:latin typeface="Verdana" panose="020B0604030504040204" pitchFamily="34" charset="0"/>
                <a:ea typeface="Verdana" panose="020B0604030504040204" pitchFamily="34" charset="0"/>
              </a:rPr>
              <a:t>“HOME” : </a:t>
            </a:r>
            <a:r>
              <a:rPr lang="el-GR" sz="1350" dirty="0">
                <a:solidFill>
                  <a:schemeClr val="tx1">
                    <a:lumMod val="75000"/>
                    <a:lumOff val="25000"/>
                  </a:schemeClr>
                </a:solidFill>
                <a:latin typeface="Verdana" panose="020B0604030504040204" pitchFamily="34" charset="0"/>
                <a:ea typeface="Verdana" panose="020B0604030504040204" pitchFamily="34" charset="0"/>
              </a:rPr>
              <a:t>Επιστροφή στο </a:t>
            </a:r>
            <a:r>
              <a:rPr lang="en-US" sz="1350" dirty="0">
                <a:solidFill>
                  <a:schemeClr val="tx1">
                    <a:lumMod val="75000"/>
                    <a:lumOff val="25000"/>
                  </a:schemeClr>
                </a:solidFill>
                <a:latin typeface="Verdana" panose="020B0604030504040204" pitchFamily="34" charset="0"/>
                <a:ea typeface="Verdana" panose="020B0604030504040204" pitchFamily="34" charset="0"/>
              </a:rPr>
              <a:t>Homepage</a:t>
            </a:r>
          </a:p>
          <a:p>
            <a:pPr marL="342900" indent="-342900">
              <a:lnSpc>
                <a:spcPct val="150000"/>
              </a:lnSpc>
              <a:buFont typeface="+mj-lt"/>
              <a:buAutoNum type="arabicPeriod"/>
            </a:pPr>
            <a:r>
              <a:rPr lang="en-US" sz="1350" b="1" dirty="0">
                <a:solidFill>
                  <a:schemeClr val="tx1">
                    <a:lumMod val="75000"/>
                    <a:lumOff val="25000"/>
                  </a:schemeClr>
                </a:solidFill>
                <a:latin typeface="Verdana" panose="020B0604030504040204" pitchFamily="34" charset="0"/>
                <a:ea typeface="Verdana" panose="020B0604030504040204" pitchFamily="34" charset="0"/>
              </a:rPr>
              <a:t>“ORGANISATIONS”:</a:t>
            </a:r>
          </a:p>
          <a:p>
            <a:pPr>
              <a:lnSpc>
                <a:spcPct val="150000"/>
              </a:lnSpc>
            </a:pPr>
            <a:r>
              <a:rPr lang="el-GR" sz="1350" dirty="0">
                <a:solidFill>
                  <a:schemeClr val="tx1">
                    <a:lumMod val="75000"/>
                    <a:lumOff val="25000"/>
                  </a:schemeClr>
                </a:solidFill>
                <a:latin typeface="Verdana" panose="020B0604030504040204" pitchFamily="34" charset="0"/>
                <a:ea typeface="Verdana" panose="020B0604030504040204" pitchFamily="34" charset="0"/>
                <a:hlinkClick r:id="rId4"/>
              </a:rPr>
              <a:t>- Εξεύρεση οργανισμών</a:t>
            </a: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sz="1350" dirty="0">
                <a:solidFill>
                  <a:schemeClr val="tx1">
                    <a:lumMod val="75000"/>
                    <a:lumOff val="25000"/>
                  </a:schemeClr>
                </a:solidFill>
                <a:latin typeface="Verdana" panose="020B0604030504040204" pitchFamily="34" charset="0"/>
                <a:ea typeface="Verdana" panose="020B0604030504040204" pitchFamily="34" charset="0"/>
                <a:hlinkClick r:id="rId5"/>
              </a:rPr>
              <a:t>- Εγγραφή νέου οργανισμού</a:t>
            </a:r>
            <a:r>
              <a:rPr lang="el-GR" sz="1350" dirty="0">
                <a:solidFill>
                  <a:schemeClr val="tx1">
                    <a:lumMod val="75000"/>
                    <a:lumOff val="25000"/>
                  </a:schemeClr>
                </a:solidFill>
                <a:latin typeface="Verdana" panose="020B0604030504040204" pitchFamily="34" charset="0"/>
                <a:ea typeface="Verdana" panose="020B0604030504040204" pitchFamily="34" charset="0"/>
              </a:rPr>
              <a:t> (Απαιτείται </a:t>
            </a:r>
            <a:r>
              <a:rPr lang="en-GB" sz="1350" dirty="0">
                <a:solidFill>
                  <a:schemeClr val="tx1">
                    <a:lumMod val="75000"/>
                    <a:lumOff val="25000"/>
                  </a:schemeClr>
                </a:solidFill>
                <a:latin typeface="Verdana" panose="020B0604030504040204" pitchFamily="34" charset="0"/>
                <a:ea typeface="Verdana" panose="020B0604030504040204" pitchFamily="34" charset="0"/>
              </a:rPr>
              <a:t>Login)</a:t>
            </a: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sz="1350" dirty="0">
                <a:solidFill>
                  <a:schemeClr val="tx1">
                    <a:lumMod val="75000"/>
                    <a:lumOff val="25000"/>
                  </a:schemeClr>
                </a:solidFill>
                <a:latin typeface="Verdana" panose="020B0604030504040204" pitchFamily="34" charset="0"/>
                <a:ea typeface="Verdana" panose="020B0604030504040204" pitchFamily="34" charset="0"/>
              </a:rPr>
              <a:t>- Λίστα οργανισμών συνδεδεμένη με το χρήστη (Απαιτείται </a:t>
            </a:r>
            <a:r>
              <a:rPr lang="en-US" sz="1350" dirty="0">
                <a:solidFill>
                  <a:schemeClr val="tx1">
                    <a:lumMod val="75000"/>
                    <a:lumOff val="25000"/>
                  </a:schemeClr>
                </a:solidFill>
                <a:latin typeface="Verdana" panose="020B0604030504040204" pitchFamily="34" charset="0"/>
                <a:ea typeface="Verdana" panose="020B0604030504040204" pitchFamily="34" charset="0"/>
              </a:rPr>
              <a:t>Login</a:t>
            </a:r>
            <a:r>
              <a:rPr lang="el-GR" sz="1350" dirty="0">
                <a:solidFill>
                  <a:schemeClr val="tx1">
                    <a:lumMod val="75000"/>
                    <a:lumOff val="25000"/>
                  </a:schemeClr>
                </a:solidFill>
                <a:latin typeface="Verdana" panose="020B0604030504040204" pitchFamily="34" charset="0"/>
                <a:ea typeface="Verdana" panose="020B0604030504040204" pitchFamily="34" charset="0"/>
              </a:rPr>
              <a:t>)</a:t>
            </a:r>
          </a:p>
          <a:p>
            <a:pPr>
              <a:lnSpc>
                <a:spcPct val="150000"/>
              </a:lnSpc>
            </a:pPr>
            <a:r>
              <a:rPr lang="el-GR" sz="1350" b="1" dirty="0">
                <a:solidFill>
                  <a:schemeClr val="tx1">
                    <a:lumMod val="75000"/>
                    <a:lumOff val="25000"/>
                  </a:schemeClr>
                </a:solidFill>
                <a:latin typeface="Verdana" panose="020B0604030504040204" pitchFamily="34" charset="0"/>
                <a:ea typeface="Verdana" panose="020B0604030504040204" pitchFamily="34" charset="0"/>
              </a:rPr>
              <a:t>2. </a:t>
            </a:r>
            <a:r>
              <a:rPr lang="en-US" sz="1350" b="1" dirty="0">
                <a:solidFill>
                  <a:schemeClr val="tx1">
                    <a:lumMod val="75000"/>
                    <a:lumOff val="25000"/>
                  </a:schemeClr>
                </a:solidFill>
                <a:latin typeface="Verdana" panose="020B0604030504040204" pitchFamily="34" charset="0"/>
                <a:ea typeface="Verdana" panose="020B0604030504040204" pitchFamily="34" charset="0"/>
              </a:rPr>
              <a:t>“OPPORTUNITIES”: </a:t>
            </a:r>
            <a:r>
              <a:rPr lang="el-GR" sz="1350" b="1" dirty="0">
                <a:solidFill>
                  <a:schemeClr val="tx1">
                    <a:lumMod val="75000"/>
                    <a:lumOff val="25000"/>
                  </a:schemeClr>
                </a:solidFill>
                <a:latin typeface="Verdana" panose="020B0604030504040204" pitchFamily="34" charset="0"/>
                <a:ea typeface="Verdana" panose="020B0604030504040204" pitchFamily="34" charset="0"/>
              </a:rPr>
              <a:t>Πρόσβαση σε όλες τις διαθέσιμες αιτήσεις </a:t>
            </a:r>
            <a:r>
              <a:rPr lang="el-GR" sz="1350" dirty="0">
                <a:solidFill>
                  <a:schemeClr val="tx1">
                    <a:lumMod val="75000"/>
                    <a:lumOff val="25000"/>
                  </a:schemeClr>
                </a:solidFill>
                <a:latin typeface="Verdana" panose="020B0604030504040204" pitchFamily="34" charset="0"/>
                <a:ea typeface="Verdana" panose="020B0604030504040204" pitchFamily="34" charset="0"/>
              </a:rPr>
              <a:t>του Προγράμματος</a:t>
            </a:r>
            <a:endParaRPr lang="en-US" sz="1350" b="1"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AutoNum type="arabicPeriod" startAt="3"/>
            </a:pPr>
            <a:r>
              <a:rPr lang="en-US" sz="1350" b="1" dirty="0">
                <a:solidFill>
                  <a:schemeClr val="tx1">
                    <a:lumMod val="75000"/>
                    <a:lumOff val="25000"/>
                  </a:schemeClr>
                </a:solidFill>
                <a:latin typeface="Verdana" panose="020B0604030504040204" pitchFamily="34" charset="0"/>
                <a:ea typeface="Verdana" panose="020B0604030504040204" pitchFamily="34" charset="0"/>
              </a:rPr>
              <a:t>“APPLICATIONS”:</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dirty="0">
                <a:solidFill>
                  <a:schemeClr val="tx1">
                    <a:lumMod val="75000"/>
                    <a:lumOff val="25000"/>
                  </a:schemeClr>
                </a:solidFill>
                <a:latin typeface="Verdana" panose="020B0604030504040204" pitchFamily="34" charset="0"/>
                <a:ea typeface="Verdana" panose="020B0604030504040204" pitchFamily="34" charset="0"/>
              </a:rPr>
              <a:t>Διαχείριση αιτήσεων σε </a:t>
            </a:r>
            <a:r>
              <a:rPr lang="en-US" sz="1350" dirty="0">
                <a:solidFill>
                  <a:schemeClr val="tx1">
                    <a:lumMod val="75000"/>
                    <a:lumOff val="25000"/>
                  </a:schemeClr>
                </a:solidFill>
                <a:latin typeface="Verdana" panose="020B0604030504040204" pitchFamily="34" charset="0"/>
                <a:ea typeface="Verdana" panose="020B0604030504040204" pitchFamily="34" charset="0"/>
              </a:rPr>
              <a:t>status “draft/submitted” </a:t>
            </a:r>
            <a:r>
              <a:rPr lang="el-GR" sz="1350" dirty="0">
                <a:solidFill>
                  <a:schemeClr val="tx1">
                    <a:lumMod val="75000"/>
                    <a:lumOff val="25000"/>
                  </a:schemeClr>
                </a:solidFill>
                <a:latin typeface="Verdana" panose="020B0604030504040204" pitchFamily="34" charset="0"/>
                <a:ea typeface="Verdana" panose="020B0604030504040204" pitchFamily="34" charset="0"/>
              </a:rPr>
              <a:t>και</a:t>
            </a:r>
            <a:r>
              <a:rPr lang="el-GR" sz="1350" dirty="0">
                <a:solidFill>
                  <a:schemeClr val="tx1">
                    <a:lumMod val="75000"/>
                    <a:lumOff val="25000"/>
                  </a:schemeClr>
                </a:solidFill>
                <a:latin typeface="Century Gothic" panose="020B0502020202020204" pitchFamily="34" charset="0"/>
                <a:hlinkClick r:id="rId6"/>
              </a:rPr>
              <a:t> </a:t>
            </a:r>
            <a:r>
              <a:rPr lang="el-GR" sz="1350" dirty="0">
                <a:solidFill>
                  <a:schemeClr val="tx1">
                    <a:lumMod val="75000"/>
                    <a:lumOff val="25000"/>
                  </a:schemeClr>
                </a:solidFill>
                <a:latin typeface="Verdana" panose="020B0604030504040204" pitchFamily="34" charset="0"/>
                <a:ea typeface="Verdana" panose="020B0604030504040204" pitchFamily="34" charset="0"/>
                <a:hlinkClick r:id="rId6"/>
              </a:rPr>
              <a:t>Διαχείριση ατόμων επαφής του χρήστη</a:t>
            </a:r>
            <a:r>
              <a:rPr lang="el-GR" sz="1350" dirty="0">
                <a:solidFill>
                  <a:schemeClr val="tx1">
                    <a:lumMod val="75000"/>
                    <a:lumOff val="25000"/>
                  </a:schemeClr>
                </a:solidFill>
                <a:latin typeface="Verdana" panose="020B0604030504040204" pitchFamily="34" charset="0"/>
                <a:ea typeface="Verdana" panose="020B0604030504040204" pitchFamily="34" charset="0"/>
              </a:rPr>
              <a:t> </a:t>
            </a:r>
            <a:r>
              <a:rPr lang="en-GB" sz="1350" dirty="0">
                <a:solidFill>
                  <a:schemeClr val="tx1">
                    <a:lumMod val="75000"/>
                    <a:lumOff val="25000"/>
                  </a:schemeClr>
                </a:solidFill>
                <a:latin typeface="Verdana" panose="020B0604030504040204" pitchFamily="34" charset="0"/>
                <a:ea typeface="Verdana" panose="020B0604030504040204" pitchFamily="34" charset="0"/>
              </a:rPr>
              <a:t>(</a:t>
            </a:r>
            <a:r>
              <a:rPr lang="el-GR" sz="1350" dirty="0">
                <a:solidFill>
                  <a:schemeClr val="tx1">
                    <a:lumMod val="75000"/>
                    <a:lumOff val="25000"/>
                  </a:schemeClr>
                </a:solidFill>
                <a:latin typeface="Verdana" panose="020B0604030504040204" pitchFamily="34" charset="0"/>
                <a:ea typeface="Verdana" panose="020B0604030504040204" pitchFamily="34" charset="0"/>
              </a:rPr>
              <a:t>Απαιτείται </a:t>
            </a:r>
            <a:r>
              <a:rPr lang="en-GB" sz="1350" dirty="0">
                <a:solidFill>
                  <a:schemeClr val="tx1">
                    <a:lumMod val="75000"/>
                    <a:lumOff val="25000"/>
                  </a:schemeClr>
                </a:solidFill>
                <a:latin typeface="Verdana" panose="020B0604030504040204" pitchFamily="34" charset="0"/>
                <a:ea typeface="Verdana" panose="020B0604030504040204" pitchFamily="34" charset="0"/>
              </a:rPr>
              <a:t>Login</a:t>
            </a:r>
            <a:r>
              <a:rPr lang="el-GR" sz="1350" dirty="0">
                <a:solidFill>
                  <a:schemeClr val="tx1">
                    <a:lumMod val="75000"/>
                    <a:lumOff val="25000"/>
                  </a:schemeClr>
                </a:solidFill>
                <a:latin typeface="Verdana" panose="020B0604030504040204" pitchFamily="34" charset="0"/>
                <a:ea typeface="Verdana" panose="020B0604030504040204" pitchFamily="34" charset="0"/>
              </a:rPr>
              <a:t>)</a:t>
            </a:r>
            <a:endParaRPr lang="en-US" sz="135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AutoNum type="arabicPeriod" startAt="3"/>
            </a:pPr>
            <a:r>
              <a:rPr lang="en-US" sz="1350" b="1" dirty="0">
                <a:solidFill>
                  <a:schemeClr val="tx1">
                    <a:lumMod val="75000"/>
                    <a:lumOff val="25000"/>
                  </a:schemeClr>
                </a:solidFill>
                <a:latin typeface="Verdana" panose="020B0604030504040204" pitchFamily="34" charset="0"/>
                <a:ea typeface="Verdana" panose="020B0604030504040204" pitchFamily="34" charset="0"/>
              </a:rPr>
              <a:t>“PROJECTS”:</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dirty="0">
                <a:solidFill>
                  <a:schemeClr val="tx1">
                    <a:lumMod val="75000"/>
                    <a:lumOff val="25000"/>
                  </a:schemeClr>
                </a:solidFill>
                <a:latin typeface="Verdana" panose="020B0604030504040204" pitchFamily="34" charset="0"/>
                <a:ea typeface="Verdana" panose="020B0604030504040204" pitchFamily="34" charset="0"/>
              </a:rPr>
              <a:t>Διαχείριση εγκεκριμένων σχεδίων μέσω </a:t>
            </a:r>
            <a:r>
              <a:rPr lang="en-GB" sz="1350" dirty="0">
                <a:solidFill>
                  <a:schemeClr val="tx1">
                    <a:lumMod val="75000"/>
                    <a:lumOff val="25000"/>
                  </a:schemeClr>
                </a:solidFill>
                <a:latin typeface="Verdana" panose="020B0604030504040204" pitchFamily="34" charset="0"/>
                <a:ea typeface="Verdana" panose="020B0604030504040204" pitchFamily="34" charset="0"/>
              </a:rPr>
              <a:t>Beneficiary Module</a:t>
            </a:r>
          </a:p>
          <a:p>
            <a:pPr marL="342900" indent="-342900">
              <a:lnSpc>
                <a:spcPct val="150000"/>
              </a:lnSpc>
              <a:buFontTx/>
              <a:buAutoNum type="arabicPeriod" startAt="3"/>
            </a:pPr>
            <a:r>
              <a:rPr lang="en-US" sz="1350" b="1" dirty="0">
                <a:solidFill>
                  <a:schemeClr val="tx1">
                    <a:lumMod val="75000"/>
                    <a:lumOff val="25000"/>
                  </a:schemeClr>
                </a:solidFill>
                <a:latin typeface="Verdana" panose="020B0604030504040204" pitchFamily="34" charset="0"/>
                <a:ea typeface="Verdana" panose="020B0604030504040204" pitchFamily="34" charset="0"/>
              </a:rPr>
              <a:t>“SUPPORT”:</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dirty="0">
                <a:solidFill>
                  <a:schemeClr val="tx1">
                    <a:lumMod val="75000"/>
                    <a:lumOff val="25000"/>
                  </a:schemeClr>
                </a:solidFill>
                <a:latin typeface="Verdana" panose="020B0604030504040204" pitchFamily="34" charset="0"/>
                <a:ea typeface="Verdana" panose="020B0604030504040204" pitchFamily="34" charset="0"/>
              </a:rPr>
              <a:t>Τεχνική Υποστήριξη</a:t>
            </a:r>
            <a:endParaRPr lang="en-US" sz="135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AutoNum type="arabicPeriod" startAt="3"/>
            </a:pPr>
            <a:r>
              <a:rPr lang="en-US" sz="1350" b="1" dirty="0">
                <a:solidFill>
                  <a:schemeClr val="tx1">
                    <a:lumMod val="75000"/>
                    <a:lumOff val="25000"/>
                  </a:schemeClr>
                </a:solidFill>
                <a:latin typeface="Verdana" panose="020B0604030504040204" pitchFamily="34" charset="0"/>
                <a:ea typeface="Verdana" panose="020B0604030504040204" pitchFamily="34" charset="0"/>
              </a:rPr>
              <a:t>“RESOURCES”:</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dirty="0">
                <a:solidFill>
                  <a:schemeClr val="tx1">
                    <a:lumMod val="75000"/>
                    <a:lumOff val="25000"/>
                  </a:schemeClr>
                </a:solidFill>
                <a:latin typeface="Verdana" panose="020B0604030504040204" pitchFamily="34" charset="0"/>
                <a:ea typeface="Verdana" panose="020B0604030504040204" pitchFamily="34" charset="0"/>
              </a:rPr>
              <a:t>Πρόσβαση σε πληροφόρηση σχετική με το Πρόγραμμα</a:t>
            </a:r>
            <a:endParaRPr lang="en-US" sz="1350"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6" name="Group 5"/>
          <p:cNvGrpSpPr/>
          <p:nvPr/>
        </p:nvGrpSpPr>
        <p:grpSpPr>
          <a:xfrm>
            <a:off x="141162" y="1651469"/>
            <a:ext cx="2085079" cy="4133572"/>
            <a:chOff x="6658627" y="-57728"/>
            <a:chExt cx="2487528" cy="5511429"/>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8627" y="-57728"/>
              <a:ext cx="2487528" cy="551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8801922" y="1753347"/>
              <a:ext cx="288032" cy="400109"/>
            </a:xfrm>
            <a:prstGeom prst="rect">
              <a:avLst/>
            </a:prstGeom>
            <a:noFill/>
          </p:spPr>
          <p:txBody>
            <a:bodyPr wrap="square" rtlCol="0">
              <a:spAutoFit/>
            </a:bodyPr>
            <a:lstStyle/>
            <a:p>
              <a:endParaRPr lang="en-US" sz="1350" b="1" dirty="0">
                <a:solidFill>
                  <a:srgbClr val="FF0000"/>
                </a:solidFill>
              </a:endParaRPr>
            </a:p>
          </p:txBody>
        </p:sp>
      </p:grpSp>
      <p:sp>
        <p:nvSpPr>
          <p:cNvPr id="29" name="Oval 28"/>
          <p:cNvSpPr/>
          <p:nvPr/>
        </p:nvSpPr>
        <p:spPr>
          <a:xfrm>
            <a:off x="1910919" y="3345621"/>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1</a:t>
            </a:r>
            <a:endParaRPr lang="en-US" sz="1350" dirty="0"/>
          </a:p>
        </p:txBody>
      </p:sp>
      <p:sp>
        <p:nvSpPr>
          <p:cNvPr id="30" name="Oval 29"/>
          <p:cNvSpPr/>
          <p:nvPr/>
        </p:nvSpPr>
        <p:spPr>
          <a:xfrm>
            <a:off x="1915194" y="3689553"/>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a:t>
            </a:r>
            <a:endParaRPr lang="en-US" sz="1350" dirty="0"/>
          </a:p>
        </p:txBody>
      </p:sp>
      <p:sp>
        <p:nvSpPr>
          <p:cNvPr id="31" name="Oval 30"/>
          <p:cNvSpPr/>
          <p:nvPr/>
        </p:nvSpPr>
        <p:spPr>
          <a:xfrm>
            <a:off x="1916645" y="4047607"/>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3</a:t>
            </a:r>
            <a:endParaRPr lang="en-US" sz="1350" dirty="0"/>
          </a:p>
        </p:txBody>
      </p:sp>
      <p:sp>
        <p:nvSpPr>
          <p:cNvPr id="32" name="Oval 31"/>
          <p:cNvSpPr/>
          <p:nvPr/>
        </p:nvSpPr>
        <p:spPr>
          <a:xfrm>
            <a:off x="1913260" y="4424442"/>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4</a:t>
            </a:r>
            <a:endParaRPr lang="en-US" sz="1350" dirty="0"/>
          </a:p>
        </p:txBody>
      </p:sp>
      <p:sp>
        <p:nvSpPr>
          <p:cNvPr id="33" name="Oval 32"/>
          <p:cNvSpPr/>
          <p:nvPr/>
        </p:nvSpPr>
        <p:spPr>
          <a:xfrm>
            <a:off x="1913260" y="4792464"/>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5</a:t>
            </a:r>
            <a:endParaRPr lang="en-US" sz="1350" dirty="0"/>
          </a:p>
        </p:txBody>
      </p:sp>
      <p:sp>
        <p:nvSpPr>
          <p:cNvPr id="34" name="Oval 33"/>
          <p:cNvSpPr/>
          <p:nvPr/>
        </p:nvSpPr>
        <p:spPr>
          <a:xfrm>
            <a:off x="1910919" y="5163291"/>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6</a:t>
            </a:r>
            <a:endParaRPr lang="en-US" sz="1350" dirty="0"/>
          </a:p>
        </p:txBody>
      </p:sp>
      <p:sp>
        <p:nvSpPr>
          <p:cNvPr id="3" name="Rectangle 2">
            <a:extLst>
              <a:ext uri="{FF2B5EF4-FFF2-40B4-BE49-F238E27FC236}">
                <a16:creationId xmlns:a16="http://schemas.microsoft.com/office/drawing/2014/main" id="{FC58D707-BF72-F8D5-629C-13A143C043E5}"/>
              </a:ext>
            </a:extLst>
          </p:cNvPr>
          <p:cNvSpPr/>
          <p:nvPr/>
        </p:nvSpPr>
        <p:spPr>
          <a:xfrm>
            <a:off x="0" y="846204"/>
            <a:ext cx="9144000" cy="474400"/>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950" b="1" dirty="0">
                <a:solidFill>
                  <a:schemeClr val="bg1"/>
                </a:solidFill>
                <a:ea typeface="Verdana" panose="020B0604030504040204" pitchFamily="34" charset="0"/>
              </a:rPr>
              <a:t>ΣΗΜΕΙΟ ΕΙΣΟΔΟΥ</a:t>
            </a:r>
            <a:r>
              <a:rPr lang="en-GB" sz="1950" b="1" dirty="0">
                <a:solidFill>
                  <a:schemeClr val="bg1"/>
                </a:solidFill>
                <a:ea typeface="Verdana" panose="020B0604030504040204" pitchFamily="34" charset="0"/>
              </a:rPr>
              <a:t>: </a:t>
            </a:r>
            <a:r>
              <a:rPr lang="en-US" sz="1950" b="1" dirty="0">
                <a:solidFill>
                  <a:schemeClr val="bg1"/>
                </a:solidFill>
                <a:ea typeface="Verdana" panose="020B0604030504040204" pitchFamily="34" charset="0"/>
              </a:rPr>
              <a:t>ERASMUS+ AND EUROPEAN SOLIDARY CORPS</a:t>
            </a:r>
            <a:endParaRPr lang="en-GB" sz="1950" b="1" dirty="0">
              <a:solidFill>
                <a:schemeClr val="bg1"/>
              </a:solidFill>
              <a:ea typeface="Verdana" panose="020B0604030504040204" pitchFamily="34" charset="0"/>
            </a:endParaRPr>
          </a:p>
        </p:txBody>
      </p:sp>
      <p:pic>
        <p:nvPicPr>
          <p:cNvPr id="5" name="Picture 4">
            <a:extLst>
              <a:ext uri="{FF2B5EF4-FFF2-40B4-BE49-F238E27FC236}">
                <a16:creationId xmlns:a16="http://schemas.microsoft.com/office/drawing/2014/main" id="{3133426E-1203-73E0-59F5-9964CACEC0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0749" y="5353059"/>
            <a:ext cx="600041" cy="514054"/>
          </a:xfrm>
          <a:prstGeom prst="rect">
            <a:avLst/>
          </a:prstGeom>
        </p:spPr>
      </p:pic>
    </p:spTree>
    <p:extLst>
      <p:ext uri="{BB962C8B-B14F-4D97-AF65-F5344CB8AC3E}">
        <p14:creationId xmlns:p14="http://schemas.microsoft.com/office/powerpoint/2010/main" val="16221575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E4865-4C3D-F6A5-1D8E-6E162E0CCE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BAF1A7-82E8-C8E0-AE16-D30560CC8231}"/>
              </a:ext>
            </a:extLst>
          </p:cNvPr>
          <p:cNvSpPr>
            <a:spLocks noGrp="1"/>
          </p:cNvSpPr>
          <p:nvPr>
            <p:ph type="title"/>
          </p:nvPr>
        </p:nvSpPr>
        <p:spPr>
          <a:xfrm>
            <a:off x="1441173" y="60845"/>
            <a:ext cx="6172200" cy="706090"/>
          </a:xfrm>
        </p:spPr>
        <p:txBody>
          <a:bodyPr>
            <a:normAutofit/>
          </a:bodyPr>
          <a:lstStyle/>
          <a:p>
            <a:r>
              <a:rPr lang="en-GB" sz="2800" dirty="0">
                <a:solidFill>
                  <a:schemeClr val="accent5">
                    <a:lumMod val="75000"/>
                  </a:schemeClr>
                </a:solidFill>
                <a:latin typeface="Century Gothic" panose="020B0502020202020204" pitchFamily="34" charset="0"/>
              </a:rPr>
              <a:t>OPPORTUNITIES</a:t>
            </a:r>
            <a:r>
              <a:rPr lang="el-GR" sz="2800" dirty="0">
                <a:solidFill>
                  <a:schemeClr val="accent5">
                    <a:lumMod val="75000"/>
                  </a:schemeClr>
                </a:solidFill>
                <a:latin typeface="Century Gothic" panose="020B0502020202020204" pitchFamily="34" charset="0"/>
              </a:rPr>
              <a:t> (1/2)</a:t>
            </a:r>
            <a:endParaRPr lang="en-GB" sz="2500" dirty="0">
              <a:solidFill>
                <a:srgbClr val="0070C0"/>
              </a:solidFill>
              <a:latin typeface="Century Gothic" panose="020B0502020202020204" pitchFamily="34" charset="0"/>
            </a:endParaRPr>
          </a:p>
        </p:txBody>
      </p:sp>
      <p:sp>
        <p:nvSpPr>
          <p:cNvPr id="18" name="Content Placeholder 7">
            <a:extLst>
              <a:ext uri="{FF2B5EF4-FFF2-40B4-BE49-F238E27FC236}">
                <a16:creationId xmlns:a16="http://schemas.microsoft.com/office/drawing/2014/main" id="{3E3172AC-A697-3B4E-9232-D27695CE2503}"/>
              </a:ext>
            </a:extLst>
          </p:cNvPr>
          <p:cNvSpPr txBox="1">
            <a:spLocks/>
          </p:cNvSpPr>
          <p:nvPr/>
        </p:nvSpPr>
        <p:spPr>
          <a:xfrm>
            <a:off x="167139" y="908720"/>
            <a:ext cx="8928992" cy="11929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l-GR" sz="2000" dirty="0">
                <a:latin typeface="Century Gothic" panose="020B0502020202020204" pitchFamily="34" charset="0"/>
              </a:rPr>
              <a:t>Δυνατότητα αναζήτησης ανά τομέα δραστηριοποίησης</a:t>
            </a:r>
            <a:endParaRPr lang="en-GB" sz="2000" dirty="0">
              <a:latin typeface="Century Gothic" panose="020B0502020202020204" pitchFamily="34" charset="0"/>
            </a:endParaRPr>
          </a:p>
          <a:p>
            <a:pPr marL="457200" indent="-457200">
              <a:buFont typeface="+mj-lt"/>
              <a:buAutoNum type="arabicPeriod"/>
            </a:pPr>
            <a:r>
              <a:rPr lang="el-GR" sz="2000" dirty="0">
                <a:latin typeface="Century Gothic" panose="020B0502020202020204" pitchFamily="34" charset="0"/>
              </a:rPr>
              <a:t>Δυνατότητα αναζήτησης ανά Δράση (ΚΑ1/ΚΑ2)</a:t>
            </a:r>
          </a:p>
          <a:p>
            <a:pPr marL="457200" indent="-457200">
              <a:buFont typeface="+mj-lt"/>
              <a:buAutoNum type="arabicPeriod"/>
            </a:pPr>
            <a:r>
              <a:rPr lang="el-GR" sz="2000" dirty="0">
                <a:latin typeface="Century Gothic" panose="020B0502020202020204" pitchFamily="34" charset="0"/>
              </a:rPr>
              <a:t>Ανοικτές Προσκλήσεις (Επιλογή Αίτησης και επιλογή </a:t>
            </a:r>
            <a:r>
              <a:rPr lang="en-US" sz="2000" dirty="0">
                <a:latin typeface="Century Gothic" panose="020B0502020202020204" pitchFamily="34" charset="0"/>
              </a:rPr>
              <a:t>apply </a:t>
            </a:r>
            <a:r>
              <a:rPr lang="el-GR" sz="2000" dirty="0">
                <a:latin typeface="Century Gothic" panose="020B0502020202020204" pitchFamily="34" charset="0"/>
              </a:rPr>
              <a:t>για δημιουργία νέας αίτησης)</a:t>
            </a:r>
          </a:p>
          <a:p>
            <a:pPr marL="457200" indent="-457200">
              <a:buFont typeface="+mj-lt"/>
              <a:buAutoNum type="arabicPeriod"/>
            </a:pPr>
            <a:endParaRPr lang="el-GR" sz="2000" dirty="0">
              <a:latin typeface="Century Gothic" panose="020B0502020202020204" pitchFamily="34" charset="0"/>
            </a:endParaRPr>
          </a:p>
        </p:txBody>
      </p:sp>
      <p:sp>
        <p:nvSpPr>
          <p:cNvPr id="4" name="Rectangle 3">
            <a:extLst>
              <a:ext uri="{FF2B5EF4-FFF2-40B4-BE49-F238E27FC236}">
                <a16:creationId xmlns:a16="http://schemas.microsoft.com/office/drawing/2014/main" id="{B4A0D4F7-1DF7-B053-EA19-4B00E8859AD5}"/>
              </a:ext>
            </a:extLst>
          </p:cNvPr>
          <p:cNvSpPr/>
          <p:nvPr/>
        </p:nvSpPr>
        <p:spPr>
          <a:xfrm>
            <a:off x="1187624" y="2780928"/>
            <a:ext cx="6480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B5F6A58-F0C7-D1B3-79BD-7259B8EACC2B}"/>
              </a:ext>
            </a:extLst>
          </p:cNvPr>
          <p:cNvSpPr/>
          <p:nvPr/>
        </p:nvSpPr>
        <p:spPr>
          <a:xfrm>
            <a:off x="6084168" y="5589240"/>
            <a:ext cx="432048" cy="175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41024A8-F123-861F-9F0F-535AC5626607}"/>
              </a:ext>
            </a:extLst>
          </p:cNvPr>
          <p:cNvPicPr>
            <a:picLocks noChangeAspect="1"/>
          </p:cNvPicPr>
          <p:nvPr/>
        </p:nvPicPr>
        <p:blipFill>
          <a:blip r:embed="rId2"/>
          <a:stretch>
            <a:fillRect/>
          </a:stretch>
        </p:blipFill>
        <p:spPr>
          <a:xfrm>
            <a:off x="167139" y="2421820"/>
            <a:ext cx="9144000" cy="3167420"/>
          </a:xfrm>
          <a:prstGeom prst="rect">
            <a:avLst/>
          </a:prstGeom>
        </p:spPr>
      </p:pic>
    </p:spTree>
    <p:extLst>
      <p:ext uri="{BB962C8B-B14F-4D97-AF65-F5344CB8AC3E}">
        <p14:creationId xmlns:p14="http://schemas.microsoft.com/office/powerpoint/2010/main" val="38411435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9973" y="0"/>
            <a:ext cx="8229600" cy="603977"/>
          </a:xfrm>
        </p:spPr>
        <p:txBody>
          <a:bodyPr>
            <a:normAutofit/>
          </a:bodyPr>
          <a:lstStyle/>
          <a:p>
            <a:r>
              <a:rPr lang="en-US" sz="2800" dirty="0">
                <a:solidFill>
                  <a:schemeClr val="accent5">
                    <a:lumMod val="75000"/>
                  </a:schemeClr>
                </a:solidFill>
                <a:latin typeface="Century Gothic" panose="020B0502020202020204" pitchFamily="34" charset="0"/>
              </a:rPr>
              <a:t>MY APPLICATIONS</a:t>
            </a:r>
            <a:r>
              <a:rPr lang="el-GR" sz="2800" dirty="0">
                <a:solidFill>
                  <a:schemeClr val="accent5">
                    <a:lumMod val="75000"/>
                  </a:schemeClr>
                </a:solidFill>
                <a:latin typeface="Century Gothic" panose="020B0502020202020204" pitchFamily="34" charset="0"/>
              </a:rPr>
              <a:t> (1/2)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102902" y="620688"/>
            <a:ext cx="8928992" cy="1584176"/>
          </a:xfrm>
        </p:spPr>
        <p:txBody>
          <a:bodyPr>
            <a:noAutofit/>
          </a:bodyPr>
          <a:lstStyle/>
          <a:p>
            <a:pPr marL="457200" indent="-457200">
              <a:buFont typeface="+mj-lt"/>
              <a:buAutoNum type="arabicPeriod"/>
            </a:pPr>
            <a:r>
              <a:rPr lang="en-GB" sz="1800" dirty="0">
                <a:latin typeface="Century Gothic" panose="020B0502020202020204" pitchFamily="34" charset="0"/>
              </a:rPr>
              <a:t>Search and filter:</a:t>
            </a:r>
            <a:r>
              <a:rPr lang="el-GR" sz="1800" dirty="0">
                <a:latin typeface="Century Gothic" panose="020B0502020202020204" pitchFamily="34" charset="0"/>
              </a:rPr>
              <a:t> Επιλογή φίλτρων για εξεύρεση αιτήσεων</a:t>
            </a:r>
            <a:r>
              <a:rPr lang="en-GB" sz="1800" dirty="0">
                <a:latin typeface="Century Gothic" panose="020B0502020202020204" pitchFamily="34" charset="0"/>
              </a:rPr>
              <a:t> </a:t>
            </a:r>
          </a:p>
          <a:p>
            <a:pPr marL="457200" indent="-457200">
              <a:buFont typeface="+mj-lt"/>
              <a:buAutoNum type="arabicPeriod"/>
            </a:pPr>
            <a:r>
              <a:rPr lang="en-GB" sz="1800" dirty="0">
                <a:latin typeface="Century Gothic" panose="020B0502020202020204" pitchFamily="34" charset="0"/>
              </a:rPr>
              <a:t>Selected criteria:</a:t>
            </a:r>
            <a:r>
              <a:rPr lang="el-GR" sz="1800" dirty="0">
                <a:latin typeface="Century Gothic" panose="020B0502020202020204" pitchFamily="34" charset="0"/>
              </a:rPr>
              <a:t> Φίλτρα που έχουν επιλεγεί</a:t>
            </a:r>
            <a:endParaRPr lang="en-GB" sz="1800" dirty="0">
              <a:latin typeface="Century Gothic" panose="020B0502020202020204" pitchFamily="34" charset="0"/>
            </a:endParaRPr>
          </a:p>
          <a:p>
            <a:pPr marL="457200" indent="-457200">
              <a:buFont typeface="+mj-lt"/>
              <a:buAutoNum type="arabicPeriod"/>
            </a:pPr>
            <a:r>
              <a:rPr lang="en-GB" sz="1800" dirty="0">
                <a:latin typeface="Century Gothic" panose="020B0502020202020204" pitchFamily="34" charset="0"/>
              </a:rPr>
              <a:t>Search results: </a:t>
            </a:r>
            <a:r>
              <a:rPr lang="el-GR" sz="1800" dirty="0">
                <a:latin typeface="Century Gothic" panose="020B0502020202020204" pitchFamily="34" charset="0"/>
              </a:rPr>
              <a:t>Λίστα αποτελεσμάτων</a:t>
            </a:r>
            <a:endParaRPr lang="en-US" sz="1800" dirty="0">
              <a:latin typeface="Century Gothic" panose="020B0502020202020204" pitchFamily="34" charset="0"/>
            </a:endParaRPr>
          </a:p>
          <a:p>
            <a:pPr marL="457200" indent="-457200">
              <a:buFont typeface="+mj-lt"/>
              <a:buAutoNum type="arabicPeriod"/>
            </a:pPr>
            <a:r>
              <a:rPr lang="el-GR" sz="1800" dirty="0">
                <a:latin typeface="Century Gothic" panose="020B0502020202020204" pitchFamily="34" charset="0"/>
              </a:rPr>
              <a:t>Επιλογή αίτησης</a:t>
            </a:r>
            <a:r>
              <a:rPr lang="el-GR" sz="1800" dirty="0">
                <a:latin typeface="Century Gothic" panose="020B0502020202020204" pitchFamily="34" charset="0"/>
                <a:ea typeface="Calibri" panose="020F0502020204030204" pitchFamily="34" charset="0"/>
                <a:cs typeface="Calibri" panose="020F0502020204030204" pitchFamily="34" charset="0"/>
              </a:rPr>
              <a:t>: </a:t>
            </a:r>
            <a:r>
              <a:rPr lang="en-GB" sz="1800" dirty="0">
                <a:latin typeface="Century Gothic" panose="020B0502020202020204" pitchFamily="34" charset="0"/>
                <a:ea typeface="Calibri" panose="020F0502020204030204" pitchFamily="34" charset="0"/>
                <a:cs typeface="Calibri" panose="020F0502020204030204" pitchFamily="34" charset="0"/>
              </a:rPr>
              <a:t>E</a:t>
            </a:r>
            <a:r>
              <a:rPr lang="el-GR" sz="1800" dirty="0" err="1">
                <a:latin typeface="Century Gothic" panose="020B0502020202020204" pitchFamily="34" charset="0"/>
                <a:ea typeface="Calibri" panose="020F0502020204030204" pitchFamily="34" charset="0"/>
                <a:cs typeface="Calibri" panose="020F0502020204030204" pitchFamily="34" charset="0"/>
              </a:rPr>
              <a:t>πιλέγοντας</a:t>
            </a:r>
            <a:r>
              <a:rPr lang="el-GR" sz="1800" dirty="0">
                <a:latin typeface="Century Gothic" panose="020B0502020202020204" pitchFamily="34" charset="0"/>
                <a:ea typeface="Calibri" panose="020F0502020204030204" pitchFamily="34" charset="0"/>
                <a:cs typeface="Calibri" panose="020F0502020204030204" pitchFamily="34" charset="0"/>
              </a:rPr>
              <a:t> το </a:t>
            </a:r>
            <a:r>
              <a:rPr lang="en-US" sz="1800" dirty="0">
                <a:latin typeface="Century Gothic" panose="020B0502020202020204" pitchFamily="34" charset="0"/>
                <a:ea typeface="Calibri" panose="020F0502020204030204" pitchFamily="34" charset="0"/>
                <a:cs typeface="Calibri" panose="020F0502020204030204" pitchFamily="34" charset="0"/>
              </a:rPr>
              <a:t>Form ID/Actions</a:t>
            </a:r>
            <a:r>
              <a:rPr lang="en-US" sz="1800" dirty="0">
                <a:latin typeface="Century Gothic" panose="020B0502020202020204" pitchFamily="34" charset="0"/>
                <a:ea typeface="Calibri" panose="020F0502020204030204" pitchFamily="34" charset="0"/>
                <a:cs typeface="Calibri" panose="020F0502020204030204" pitchFamily="34" charset="0"/>
                <a:sym typeface="Wingdings" panose="05000000000000000000" pitchFamily="2" charset="2"/>
              </a:rPr>
              <a:t> Edit </a:t>
            </a:r>
            <a:r>
              <a:rPr lang="el-GR" sz="1800" dirty="0">
                <a:latin typeface="Century Gothic" panose="020B0502020202020204" pitchFamily="34" charset="0"/>
                <a:ea typeface="Calibri" panose="020F0502020204030204" pitchFamily="34" charset="0"/>
                <a:cs typeface="Calibri" panose="020F0502020204030204" pitchFamily="34" charset="0"/>
              </a:rPr>
              <a:t>ανοίγει η αίτηση</a:t>
            </a:r>
            <a:endParaRPr lang="en-US" sz="1800" dirty="0">
              <a:latin typeface="Century Gothic" panose="020B0502020202020204" pitchFamily="34" charset="0"/>
            </a:endParaRPr>
          </a:p>
          <a:p>
            <a:pPr marL="457200" indent="-457200">
              <a:buFont typeface="+mj-lt"/>
              <a:buAutoNum type="arabicPeriod"/>
            </a:pPr>
            <a:endParaRPr lang="el-GR" sz="1800" dirty="0">
              <a:latin typeface="Century Gothic" panose="020B0502020202020204" pitchFamily="34" charset="0"/>
            </a:endParaRPr>
          </a:p>
          <a:p>
            <a:endParaRPr lang="el-GR" sz="1800" dirty="0"/>
          </a:p>
        </p:txBody>
      </p:sp>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sz="1800" dirty="0">
              <a:latin typeface="Century Gothic" panose="020B0502020202020204" pitchFamily="34" charset="0"/>
            </a:endParaRPr>
          </a:p>
        </p:txBody>
      </p:sp>
      <p:pic>
        <p:nvPicPr>
          <p:cNvPr id="3" name="Picture 2">
            <a:extLst>
              <a:ext uri="{FF2B5EF4-FFF2-40B4-BE49-F238E27FC236}">
                <a16:creationId xmlns:a16="http://schemas.microsoft.com/office/drawing/2014/main" id="{C1475FBF-2A56-E051-D826-03513AAD4696}"/>
              </a:ext>
            </a:extLst>
          </p:cNvPr>
          <p:cNvPicPr>
            <a:picLocks noChangeAspect="1"/>
          </p:cNvPicPr>
          <p:nvPr/>
        </p:nvPicPr>
        <p:blipFill>
          <a:blip r:embed="rId3"/>
          <a:stretch>
            <a:fillRect/>
          </a:stretch>
        </p:blipFill>
        <p:spPr>
          <a:xfrm>
            <a:off x="143594" y="2384883"/>
            <a:ext cx="3923643" cy="4464496"/>
          </a:xfrm>
          <a:prstGeom prst="rect">
            <a:avLst/>
          </a:prstGeom>
        </p:spPr>
      </p:pic>
      <p:pic>
        <p:nvPicPr>
          <p:cNvPr id="9" name="Picture 8">
            <a:extLst>
              <a:ext uri="{FF2B5EF4-FFF2-40B4-BE49-F238E27FC236}">
                <a16:creationId xmlns:a16="http://schemas.microsoft.com/office/drawing/2014/main" id="{B1E6170F-7EAA-F9D2-D9F9-4030AB257F5B}"/>
              </a:ext>
            </a:extLst>
          </p:cNvPr>
          <p:cNvPicPr>
            <a:picLocks noChangeAspect="1"/>
          </p:cNvPicPr>
          <p:nvPr/>
        </p:nvPicPr>
        <p:blipFill>
          <a:blip r:embed="rId4"/>
          <a:stretch>
            <a:fillRect/>
          </a:stretch>
        </p:blipFill>
        <p:spPr>
          <a:xfrm>
            <a:off x="4067237" y="2482849"/>
            <a:ext cx="5292080" cy="1800199"/>
          </a:xfrm>
          <a:prstGeom prst="rect">
            <a:avLst/>
          </a:prstGeom>
        </p:spPr>
      </p:pic>
      <p:sp>
        <p:nvSpPr>
          <p:cNvPr id="10" name="Rectangle 9">
            <a:extLst>
              <a:ext uri="{FF2B5EF4-FFF2-40B4-BE49-F238E27FC236}">
                <a16:creationId xmlns:a16="http://schemas.microsoft.com/office/drawing/2014/main" id="{D912B3BE-8735-279C-9A3A-A5E3AC0B4712}"/>
              </a:ext>
            </a:extLst>
          </p:cNvPr>
          <p:cNvSpPr/>
          <p:nvPr/>
        </p:nvSpPr>
        <p:spPr>
          <a:xfrm flipV="1">
            <a:off x="251520" y="4103028"/>
            <a:ext cx="936104" cy="3340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509604F-2DF5-A2DA-27FA-9F05AA2AC468}"/>
              </a:ext>
            </a:extLst>
          </p:cNvPr>
          <p:cNvSpPr/>
          <p:nvPr/>
        </p:nvSpPr>
        <p:spPr>
          <a:xfrm>
            <a:off x="4175163" y="3573016"/>
            <a:ext cx="3421173" cy="698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60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531" y="2600325"/>
            <a:ext cx="4067944" cy="3492543"/>
          </a:xfrm>
          <a:prstGeom prst="rect">
            <a:avLst/>
          </a:prstGeom>
        </p:spPr>
      </p:pic>
      <p:sp>
        <p:nvSpPr>
          <p:cNvPr id="7" name="Title 6"/>
          <p:cNvSpPr>
            <a:spLocks noGrp="1"/>
          </p:cNvSpPr>
          <p:nvPr>
            <p:ph type="title"/>
          </p:nvPr>
        </p:nvSpPr>
        <p:spPr>
          <a:xfrm>
            <a:off x="554867" y="188640"/>
            <a:ext cx="8229600" cy="603977"/>
          </a:xfrm>
        </p:spPr>
        <p:txBody>
          <a:bodyPr>
            <a:normAutofit/>
          </a:bodyPr>
          <a:lstStyle/>
          <a:p>
            <a:r>
              <a:rPr lang="en-US" sz="2800" dirty="0">
                <a:solidFill>
                  <a:schemeClr val="accent5">
                    <a:lumMod val="75000"/>
                  </a:schemeClr>
                </a:solidFill>
                <a:latin typeface="Century Gothic" panose="020B0502020202020204" pitchFamily="34" charset="0"/>
              </a:rPr>
              <a:t>MY APPLICATIONS</a:t>
            </a:r>
            <a:r>
              <a:rPr lang="el-GR" sz="2800" dirty="0">
                <a:solidFill>
                  <a:schemeClr val="accent5">
                    <a:lumMod val="75000"/>
                  </a:schemeClr>
                </a:solidFill>
                <a:latin typeface="Century Gothic" panose="020B0502020202020204" pitchFamily="34" charset="0"/>
              </a:rPr>
              <a:t> (2/2)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107506" y="1052736"/>
            <a:ext cx="4959026" cy="5184576"/>
          </a:xfrm>
        </p:spPr>
        <p:txBody>
          <a:bodyPr>
            <a:noAutofit/>
          </a:bodyPr>
          <a:lstStyle/>
          <a:p>
            <a:pPr marL="457200" indent="-457200">
              <a:buFont typeface="+mj-lt"/>
              <a:buAutoNum type="arabicPeriod"/>
            </a:pPr>
            <a:r>
              <a:rPr lang="el-GR" sz="1800" dirty="0">
                <a:latin typeface="Century Gothic" panose="020B0502020202020204" pitchFamily="34" charset="0"/>
              </a:rPr>
              <a:t>Διαθέσιμες μέρες πριν από την καταληκτική προθεσμία</a:t>
            </a:r>
            <a:endParaRPr lang="en-GB" sz="1800" dirty="0">
              <a:latin typeface="Century Gothic" panose="020B0502020202020204" pitchFamily="34" charset="0"/>
            </a:endParaRPr>
          </a:p>
          <a:p>
            <a:pPr marL="457200" indent="-457200">
              <a:buFont typeface="+mj-lt"/>
              <a:buAutoNum type="arabicPeriod"/>
            </a:pPr>
            <a:r>
              <a:rPr lang="en-US" sz="1800" dirty="0">
                <a:latin typeface="Century Gothic" panose="020B0502020202020204" pitchFamily="34" charset="0"/>
              </a:rPr>
              <a:t>Application Status</a:t>
            </a:r>
            <a:endParaRPr lang="en-GB" sz="1800" dirty="0">
              <a:latin typeface="Century Gothic" panose="020B0502020202020204" pitchFamily="34" charset="0"/>
            </a:endParaRPr>
          </a:p>
          <a:p>
            <a:pPr marL="457200" indent="-457200">
              <a:buFont typeface="+mj-lt"/>
              <a:buAutoNum type="arabicPeriod"/>
            </a:pPr>
            <a:r>
              <a:rPr lang="en-US" sz="1800" dirty="0">
                <a:latin typeface="Century Gothic" panose="020B0502020202020204" pitchFamily="34" charset="0"/>
              </a:rPr>
              <a:t>Actions button: </a:t>
            </a:r>
          </a:p>
          <a:p>
            <a:pPr>
              <a:buFontTx/>
              <a:buChar char="-"/>
            </a:pPr>
            <a:r>
              <a:rPr lang="en-US" sz="1800" b="1" dirty="0">
                <a:latin typeface="Century Gothic" panose="020B0502020202020204" pitchFamily="34" charset="0"/>
              </a:rPr>
              <a:t>Edit</a:t>
            </a:r>
            <a:r>
              <a:rPr lang="en-US" sz="1800" dirty="0">
                <a:latin typeface="Century Gothic" panose="020B0502020202020204" pitchFamily="34" charset="0"/>
              </a:rPr>
              <a:t>: </a:t>
            </a:r>
            <a:r>
              <a:rPr lang="el-GR" sz="1800" dirty="0">
                <a:latin typeface="Century Gothic" panose="020B0502020202020204" pitchFamily="34" charset="0"/>
              </a:rPr>
              <a:t>Επεξεργασία της αίτησης</a:t>
            </a:r>
            <a:r>
              <a:rPr lang="en-US" sz="1800" dirty="0">
                <a:latin typeface="Century Gothic" panose="020B0502020202020204" pitchFamily="34" charset="0"/>
              </a:rPr>
              <a:t> </a:t>
            </a:r>
          </a:p>
          <a:p>
            <a:pPr>
              <a:buFontTx/>
              <a:buChar char="-"/>
            </a:pPr>
            <a:r>
              <a:rPr lang="en-US" sz="1800" b="1" dirty="0">
                <a:latin typeface="Century Gothic" panose="020B0502020202020204" pitchFamily="34" charset="0"/>
              </a:rPr>
              <a:t>Preview:</a:t>
            </a:r>
            <a:r>
              <a:rPr lang="en-US" sz="1800" dirty="0">
                <a:latin typeface="Century Gothic" panose="020B0502020202020204" pitchFamily="34" charset="0"/>
              </a:rPr>
              <a:t> </a:t>
            </a:r>
            <a:r>
              <a:rPr lang="en-GB" sz="1800" dirty="0">
                <a:latin typeface="Century Gothic" panose="020B0502020202020204" pitchFamily="34" charset="0"/>
              </a:rPr>
              <a:t>A</a:t>
            </a:r>
            <a:r>
              <a:rPr lang="el-GR" sz="1800" dirty="0" err="1">
                <a:latin typeface="Century Gothic" panose="020B0502020202020204" pitchFamily="34" charset="0"/>
              </a:rPr>
              <a:t>ντί</a:t>
            </a:r>
            <a:r>
              <a:rPr lang="el-GR" sz="1800" dirty="0">
                <a:latin typeface="Century Gothic" panose="020B0502020202020204" pitchFamily="34" charset="0"/>
              </a:rPr>
              <a:t> για </a:t>
            </a:r>
            <a:r>
              <a:rPr lang="en-US" sz="1800" dirty="0">
                <a:latin typeface="Century Gothic" panose="020B0502020202020204" pitchFamily="34" charset="0"/>
              </a:rPr>
              <a:t>edit </a:t>
            </a:r>
            <a:r>
              <a:rPr lang="el-GR" sz="1800" dirty="0">
                <a:latin typeface="Century Gothic" panose="020B0502020202020204" pitchFamily="34" charset="0"/>
              </a:rPr>
              <a:t>μετά από την υποβολή</a:t>
            </a:r>
            <a:endParaRPr lang="en-US" sz="1800" dirty="0">
              <a:latin typeface="Century Gothic" panose="020B0502020202020204" pitchFamily="34" charset="0"/>
            </a:endParaRPr>
          </a:p>
          <a:p>
            <a:pPr>
              <a:buFontTx/>
              <a:buChar char="-"/>
            </a:pPr>
            <a:r>
              <a:rPr lang="en-US" sz="1800" b="1" dirty="0">
                <a:latin typeface="Century Gothic" panose="020B0502020202020204" pitchFamily="34" charset="0"/>
              </a:rPr>
              <a:t>Delete</a:t>
            </a:r>
            <a:r>
              <a:rPr lang="en-US" sz="1800" dirty="0">
                <a:latin typeface="Century Gothic" panose="020B0502020202020204" pitchFamily="34" charset="0"/>
              </a:rPr>
              <a:t>: </a:t>
            </a:r>
            <a:r>
              <a:rPr lang="el-GR" sz="1800" dirty="0">
                <a:latin typeface="Century Gothic" panose="020B0502020202020204" pitchFamily="34" charset="0"/>
              </a:rPr>
              <a:t>Διαγραφή της αίτησης. Δεν είναι διαθέσιμη ως επιλογή μετά από την υποβολή της αίτησης</a:t>
            </a:r>
            <a:endParaRPr lang="en-US" sz="1800" dirty="0">
              <a:latin typeface="Century Gothic" panose="020B0502020202020204" pitchFamily="34" charset="0"/>
            </a:endParaRPr>
          </a:p>
          <a:p>
            <a:pPr>
              <a:buFontTx/>
              <a:buChar char="-"/>
            </a:pPr>
            <a:r>
              <a:rPr lang="en-US" sz="1800" b="1" dirty="0">
                <a:latin typeface="Century Gothic" panose="020B0502020202020204" pitchFamily="34" charset="0"/>
              </a:rPr>
              <a:t>S</a:t>
            </a:r>
            <a:r>
              <a:rPr lang="en-GB" sz="1800" b="1" dirty="0" err="1">
                <a:latin typeface="Century Gothic" panose="020B0502020202020204" pitchFamily="34" charset="0"/>
              </a:rPr>
              <a:t>ubmission</a:t>
            </a:r>
            <a:r>
              <a:rPr lang="en-GB" sz="1800" b="1" dirty="0">
                <a:latin typeface="Century Gothic" panose="020B0502020202020204" pitchFamily="34" charset="0"/>
              </a:rPr>
              <a:t> History</a:t>
            </a:r>
            <a:r>
              <a:rPr lang="en-US" sz="1800" dirty="0">
                <a:latin typeface="Century Gothic" panose="020B0502020202020204" pitchFamily="34" charset="0"/>
              </a:rPr>
              <a:t>:</a:t>
            </a:r>
            <a:r>
              <a:rPr lang="el-GR" sz="1800" dirty="0">
                <a:latin typeface="Century Gothic" panose="020B0502020202020204" pitchFamily="34" charset="0"/>
              </a:rPr>
              <a:t> Ιστορικό υποβολής της αίτησης</a:t>
            </a:r>
            <a:endParaRPr lang="en-US" sz="1800" dirty="0">
              <a:latin typeface="Century Gothic" panose="020B0502020202020204" pitchFamily="34" charset="0"/>
            </a:endParaRPr>
          </a:p>
          <a:p>
            <a:pPr>
              <a:buFontTx/>
              <a:buChar char="-"/>
            </a:pPr>
            <a:r>
              <a:rPr lang="en-US" sz="1800" b="1" dirty="0">
                <a:latin typeface="Century Gothic" panose="020B0502020202020204" pitchFamily="34" charset="0"/>
              </a:rPr>
              <a:t>Sharing</a:t>
            </a:r>
            <a:r>
              <a:rPr lang="en-US" sz="1800" dirty="0">
                <a:latin typeface="Century Gothic" panose="020B0502020202020204" pitchFamily="34" charset="0"/>
              </a:rPr>
              <a:t>: </a:t>
            </a:r>
            <a:r>
              <a:rPr lang="el-GR" sz="1800" dirty="0">
                <a:latin typeface="Century Gothic" panose="020B0502020202020204" pitchFamily="34" charset="0"/>
              </a:rPr>
              <a:t>Αποστολή της αίτησης σε άλλα άτομα και εκχώρηση δικαιωμάτων για Ανάγνωση/Επεξεργασία/Υποβολή</a:t>
            </a:r>
          </a:p>
          <a:p>
            <a:pPr marL="0" indent="0">
              <a:buNone/>
            </a:pPr>
            <a:endParaRPr lang="el-GR" sz="1800" dirty="0"/>
          </a:p>
        </p:txBody>
      </p:sp>
      <p:grpSp>
        <p:nvGrpSpPr>
          <p:cNvPr id="9" name="Group 8"/>
          <p:cNvGrpSpPr/>
          <p:nvPr/>
        </p:nvGrpSpPr>
        <p:grpSpPr>
          <a:xfrm>
            <a:off x="5868144" y="2108496"/>
            <a:ext cx="360040" cy="469355"/>
            <a:chOff x="8714671" y="1522944"/>
            <a:chExt cx="360040" cy="469355"/>
          </a:xfrm>
        </p:grpSpPr>
        <p:sp>
          <p:nvSpPr>
            <p:cNvPr id="10" name="Teardrop 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2" name="Group 11"/>
          <p:cNvGrpSpPr/>
          <p:nvPr/>
        </p:nvGrpSpPr>
        <p:grpSpPr>
          <a:xfrm>
            <a:off x="7308304" y="2113062"/>
            <a:ext cx="360040" cy="469355"/>
            <a:chOff x="8714671" y="1522944"/>
            <a:chExt cx="360040" cy="469355"/>
          </a:xfrm>
        </p:grpSpPr>
        <p:sp>
          <p:nvSpPr>
            <p:cNvPr id="13" name="Teardrop 12"/>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5" name="Group 14"/>
          <p:cNvGrpSpPr/>
          <p:nvPr/>
        </p:nvGrpSpPr>
        <p:grpSpPr>
          <a:xfrm>
            <a:off x="8604448" y="2158508"/>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21698991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82"/>
            <a:ext cx="9144000" cy="490066"/>
          </a:xfrm>
        </p:spPr>
        <p:txBody>
          <a:bodyPr>
            <a:noAutofit/>
          </a:bodyPr>
          <a:lstStyle/>
          <a:p>
            <a:r>
              <a:rPr lang="en-US" sz="2800" dirty="0">
                <a:solidFill>
                  <a:schemeClr val="accent5">
                    <a:lumMod val="75000"/>
                  </a:schemeClr>
                </a:solidFill>
                <a:latin typeface="Century Gothic" panose="020B0502020202020204" pitchFamily="34" charset="0"/>
              </a:rPr>
              <a:t>APPLICATION STATUSES</a:t>
            </a:r>
            <a:r>
              <a:rPr lang="el-GR" sz="2800" dirty="0">
                <a:solidFill>
                  <a:schemeClr val="accent5">
                    <a:lumMod val="75000"/>
                  </a:schemeClr>
                </a:solidFill>
                <a:latin typeface="Century Gothic" panose="020B0502020202020204" pitchFamily="34" charset="0"/>
              </a:rPr>
              <a:t>	</a:t>
            </a:r>
            <a:endParaRPr lang="en-GB" sz="2800" dirty="0">
              <a:solidFill>
                <a:schemeClr val="accent5">
                  <a:lumMod val="75000"/>
                </a:schemeClr>
              </a:solidFill>
              <a:latin typeface="Century Gothic" panose="020B0502020202020204" pitchFamily="34"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7855" y="4014589"/>
            <a:ext cx="8818885" cy="2909841"/>
          </a:xfrm>
        </p:spPr>
      </p:pic>
      <p:sp>
        <p:nvSpPr>
          <p:cNvPr id="11" name="Content Placeholder 7"/>
          <p:cNvSpPr>
            <a:spLocks noGrp="1"/>
          </p:cNvSpPr>
          <p:nvPr>
            <p:ph idx="1"/>
          </p:nvPr>
        </p:nvSpPr>
        <p:spPr>
          <a:xfrm>
            <a:off x="197748" y="524615"/>
            <a:ext cx="8928992" cy="3672408"/>
          </a:xfrm>
        </p:spPr>
        <p:txBody>
          <a:bodyPr>
            <a:noAutofit/>
          </a:bodyPr>
          <a:lstStyle/>
          <a:p>
            <a:pPr algn="just"/>
            <a:r>
              <a:rPr lang="en-GB" sz="1600" b="1" dirty="0">
                <a:latin typeface="Century Gothic" panose="020B0502020202020204" pitchFamily="34" charset="0"/>
              </a:rPr>
              <a:t>Draft</a:t>
            </a:r>
            <a:r>
              <a:rPr lang="en-US" sz="1600" dirty="0">
                <a:latin typeface="Century Gothic" panose="020B0502020202020204" pitchFamily="34" charset="0"/>
              </a:rPr>
              <a:t>: </a:t>
            </a:r>
            <a:r>
              <a:rPr lang="el-GR" sz="1600" dirty="0">
                <a:latin typeface="Century Gothic" panose="020B0502020202020204" pitchFamily="34" charset="0"/>
              </a:rPr>
              <a:t>Η αίτηση δεν έχει συμπληρωθεί ή συμπληρώθηκε, αλλά δεν υποβλήθηκε ακόμα</a:t>
            </a:r>
          </a:p>
          <a:p>
            <a:pPr lvl="1" algn="just"/>
            <a:r>
              <a:rPr lang="en-GB" sz="1600" b="1" dirty="0">
                <a:latin typeface="Century Gothic" panose="020B0502020202020204" pitchFamily="34" charset="0"/>
              </a:rPr>
              <a:t>Reopened </a:t>
            </a:r>
            <a:r>
              <a:rPr lang="el-GR" sz="1600" b="1" dirty="0">
                <a:latin typeface="Century Gothic" panose="020B0502020202020204" pitchFamily="34" charset="0"/>
              </a:rPr>
              <a:t>&amp; </a:t>
            </a:r>
            <a:r>
              <a:rPr lang="en-GB" sz="1600" b="1" dirty="0">
                <a:latin typeface="Century Gothic" panose="020B0502020202020204" pitchFamily="34" charset="0"/>
              </a:rPr>
              <a:t>draft: </a:t>
            </a:r>
            <a:r>
              <a:rPr lang="el-GR" sz="1600" dirty="0">
                <a:latin typeface="Century Gothic" panose="020B0502020202020204" pitchFamily="34" charset="0"/>
              </a:rPr>
              <a:t>ο </a:t>
            </a:r>
            <a:r>
              <a:rPr lang="el-GR" sz="1600" dirty="0" err="1">
                <a:latin typeface="Century Gothic" panose="020B0502020202020204" pitchFamily="34" charset="0"/>
              </a:rPr>
              <a:t>αιτητής</a:t>
            </a:r>
            <a:r>
              <a:rPr lang="el-GR" sz="1600" dirty="0">
                <a:latin typeface="Century Gothic" panose="020B0502020202020204" pitchFamily="34" charset="0"/>
              </a:rPr>
              <a:t> έχει ανοίξει την</a:t>
            </a:r>
            <a:r>
              <a:rPr lang="en-GB" sz="1600" dirty="0">
                <a:latin typeface="Century Gothic" panose="020B0502020202020204" pitchFamily="34" charset="0"/>
              </a:rPr>
              <a:t> </a:t>
            </a:r>
            <a:r>
              <a:rPr lang="el-GR" sz="1600" dirty="0">
                <a:latin typeface="Century Gothic" panose="020B0502020202020204" pitchFamily="34" charset="0"/>
              </a:rPr>
              <a:t>υποβληθείσα αίτηση εκ νέου πριν από την προθεσμία</a:t>
            </a:r>
            <a:endParaRPr lang="en-GB" sz="1600" dirty="0">
              <a:latin typeface="Century Gothic" panose="020B0502020202020204" pitchFamily="34" charset="0"/>
            </a:endParaRPr>
          </a:p>
          <a:p>
            <a:pPr lvl="1" algn="just"/>
            <a:r>
              <a:rPr lang="en-GB" sz="1600" b="1" dirty="0">
                <a:latin typeface="Century Gothic" panose="020B0502020202020204" pitchFamily="34" charset="0"/>
              </a:rPr>
              <a:t>Reopened by NA and only Submit Allowed:</a:t>
            </a:r>
            <a:r>
              <a:rPr lang="en-GB" sz="1600" dirty="0">
                <a:latin typeface="Century Gothic" panose="020B0502020202020204" pitchFamily="34" charset="0"/>
              </a:rPr>
              <a:t> </a:t>
            </a:r>
            <a:r>
              <a:rPr lang="el-GR" sz="1600" dirty="0">
                <a:latin typeface="Century Gothic" panose="020B0502020202020204" pitchFamily="34" charset="0"/>
              </a:rPr>
              <a:t>έχει παρέλθει η προθεσμία υποβολής, αλλά η Εθνική Υπηρεσία επιτρέπει την υποβολή εκ νέου, χωρίς αλλαγές</a:t>
            </a:r>
            <a:endParaRPr lang="en-GB" sz="1600" dirty="0">
              <a:latin typeface="Century Gothic" panose="020B0502020202020204" pitchFamily="34" charset="0"/>
            </a:endParaRPr>
          </a:p>
          <a:p>
            <a:pPr lvl="1" algn="just"/>
            <a:r>
              <a:rPr lang="en-GB" sz="1600" b="1" dirty="0">
                <a:latin typeface="Century Gothic" panose="020B0502020202020204" pitchFamily="34" charset="0"/>
              </a:rPr>
              <a:t>Reopened by NA and Edit/Submit Allowed:</a:t>
            </a:r>
            <a:r>
              <a:rPr lang="en-GB" sz="1600" dirty="0">
                <a:latin typeface="Century Gothic" panose="020B0502020202020204" pitchFamily="34" charset="0"/>
              </a:rPr>
              <a:t> </a:t>
            </a:r>
            <a:r>
              <a:rPr lang="el-GR" sz="1600" dirty="0">
                <a:latin typeface="Century Gothic" panose="020B0502020202020204" pitchFamily="34" charset="0"/>
              </a:rPr>
              <a:t>έχει παρέλθει η προθεσμία υποβολής, αλλά η Εθνική Υπηρεσία επιτρέπει την εκ νέου επεξεργασία και υποβολή της αίτησης (λόγω τεχνικών προβλημάτων ή κατόπιν οδηγιών της ΕΕ)</a:t>
            </a:r>
          </a:p>
          <a:p>
            <a:pPr lvl="1" algn="just"/>
            <a:r>
              <a:rPr lang="en-GB" sz="1600" b="1" dirty="0">
                <a:latin typeface="Century Gothic" panose="020B0502020202020204" pitchFamily="34" charset="0"/>
              </a:rPr>
              <a:t>Submitted</a:t>
            </a:r>
            <a:r>
              <a:rPr lang="en-GB" sz="1600" dirty="0">
                <a:latin typeface="Century Gothic" panose="020B0502020202020204" pitchFamily="34" charset="0"/>
              </a:rPr>
              <a:t>: </a:t>
            </a:r>
            <a:r>
              <a:rPr lang="el-GR" sz="1600" dirty="0">
                <a:latin typeface="Century Gothic" panose="020B0502020202020204" pitchFamily="34" charset="0"/>
              </a:rPr>
              <a:t>η αίτηση έχει υποβληθεί</a:t>
            </a:r>
            <a:endParaRPr lang="en-GB" sz="1600" dirty="0">
              <a:latin typeface="Century Gothic" panose="020B0502020202020204" pitchFamily="34" charset="0"/>
            </a:endParaRPr>
          </a:p>
          <a:p>
            <a:pPr algn="just"/>
            <a:r>
              <a:rPr lang="en-GB" sz="1600" b="1" dirty="0" err="1">
                <a:latin typeface="Century Gothic" panose="020B0502020202020204" pitchFamily="34" charset="0"/>
              </a:rPr>
              <a:t>Unsubmitted</a:t>
            </a:r>
            <a:endParaRPr lang="en-GB" sz="1600" dirty="0">
              <a:latin typeface="Century Gothic" panose="020B0502020202020204" pitchFamily="34" charset="0"/>
            </a:endParaRPr>
          </a:p>
          <a:p>
            <a:pPr lvl="1" algn="just"/>
            <a:r>
              <a:rPr lang="en-GB" sz="1600" b="1" dirty="0">
                <a:latin typeface="Century Gothic" panose="020B0502020202020204" pitchFamily="34" charset="0"/>
              </a:rPr>
              <a:t>Deadline Expired: </a:t>
            </a:r>
            <a:r>
              <a:rPr lang="el-GR" sz="1600" dirty="0">
                <a:latin typeface="Century Gothic" panose="020B0502020202020204" pitchFamily="34" charset="0"/>
              </a:rPr>
              <a:t>η αίτηση δεν υποβλήθηκε εντός της προθεσμίας</a:t>
            </a:r>
            <a:endParaRPr lang="en-GB" sz="1600" dirty="0">
              <a:latin typeface="Century Gothic" panose="020B0502020202020204" pitchFamily="34" charset="0"/>
            </a:endParaRPr>
          </a:p>
          <a:p>
            <a:pPr lvl="1" algn="just"/>
            <a:r>
              <a:rPr lang="en-GB" sz="1600" b="1" dirty="0">
                <a:latin typeface="Century Gothic" panose="020B0502020202020204" pitchFamily="34" charset="0"/>
              </a:rPr>
              <a:t>Deleted</a:t>
            </a:r>
            <a:r>
              <a:rPr lang="en-GB" sz="1600" dirty="0">
                <a:latin typeface="Century Gothic" panose="020B0502020202020204" pitchFamily="34" charset="0"/>
              </a:rPr>
              <a:t>: </a:t>
            </a:r>
            <a:r>
              <a:rPr lang="el-GR" sz="1600" dirty="0">
                <a:latin typeface="Century Gothic" panose="020B0502020202020204" pitchFamily="34" charset="0"/>
              </a:rPr>
              <a:t>η αίτηση δεν υποβλήθηκε και έχει διαγραφεί (Μπορεί πάντοτε να γίνει </a:t>
            </a:r>
            <a:r>
              <a:rPr lang="en-US" sz="1600" dirty="0">
                <a:latin typeface="Century Gothic" panose="020B0502020202020204" pitchFamily="34" charset="0"/>
              </a:rPr>
              <a:t> </a:t>
            </a:r>
            <a:r>
              <a:rPr lang="en-GB" sz="1600" b="1" dirty="0">
                <a:latin typeface="Century Gothic" panose="020B0502020202020204" pitchFamily="34" charset="0"/>
              </a:rPr>
              <a:t>Reopen</a:t>
            </a:r>
            <a:r>
              <a:rPr lang="en-US" sz="1600" b="1" dirty="0" err="1">
                <a:latin typeface="Century Gothic" panose="020B0502020202020204" pitchFamily="34" charset="0"/>
              </a:rPr>
              <a:t>ed</a:t>
            </a:r>
            <a:r>
              <a:rPr lang="en-US" sz="1600" b="1" dirty="0">
                <a:latin typeface="Century Gothic" panose="020B0502020202020204" pitchFamily="34" charset="0"/>
              </a:rPr>
              <a:t> </a:t>
            </a:r>
            <a:r>
              <a:rPr lang="el-GR" sz="1600" dirty="0">
                <a:latin typeface="Century Gothic" panose="020B0502020202020204" pitchFamily="34" charset="0"/>
              </a:rPr>
              <a:t>εντός της προθεσμίας)</a:t>
            </a:r>
            <a:endParaRPr lang="en-GB" sz="1600" dirty="0">
              <a:latin typeface="Century Gothic" panose="020B0502020202020204" pitchFamily="34" charset="0"/>
            </a:endParaRPr>
          </a:p>
        </p:txBody>
      </p:sp>
    </p:spTree>
    <p:extLst>
      <p:ext uri="{BB962C8B-B14F-4D97-AF65-F5344CB8AC3E}">
        <p14:creationId xmlns:p14="http://schemas.microsoft.com/office/powerpoint/2010/main" val="10982069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16632"/>
            <a:ext cx="9144000" cy="490066"/>
          </a:xfrm>
        </p:spPr>
        <p:txBody>
          <a:bodyPr>
            <a:noAutofit/>
          </a:bodyPr>
          <a:lstStyle/>
          <a:p>
            <a:r>
              <a:rPr lang="el-GR" sz="2800" dirty="0">
                <a:solidFill>
                  <a:schemeClr val="accent5">
                    <a:lumMod val="75000"/>
                  </a:schemeClr>
                </a:solidFill>
                <a:latin typeface="Century Gothic" panose="020B0502020202020204" pitchFamily="34" charset="0"/>
              </a:rPr>
              <a:t>ΔΙΑΓΡΑΦΗ ΑΙΤΗΣΗΣ</a:t>
            </a:r>
            <a:endParaRPr lang="en-GB" sz="2800" dirty="0">
              <a:solidFill>
                <a:schemeClr val="accent5">
                  <a:lumMod val="75000"/>
                </a:schemeClr>
              </a:solidFill>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 y="2725146"/>
            <a:ext cx="9144000" cy="4032448"/>
          </a:xfrm>
          <a:prstGeom prst="rect">
            <a:avLst/>
          </a:prstGeom>
        </p:spPr>
      </p:pic>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43608" y="4941168"/>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7"/>
          <p:cNvSpPr>
            <a:spLocks noGrp="1"/>
          </p:cNvSpPr>
          <p:nvPr>
            <p:ph idx="1"/>
          </p:nvPr>
        </p:nvSpPr>
        <p:spPr>
          <a:xfrm>
            <a:off x="2930940" y="729358"/>
            <a:ext cx="6120680" cy="1895772"/>
          </a:xfrm>
        </p:spPr>
        <p:txBody>
          <a:bodyPr>
            <a:noAutofit/>
          </a:bodyPr>
          <a:lstStyle/>
          <a:p>
            <a:pPr>
              <a:buFont typeface="+mj-lt"/>
              <a:buAutoNum type="arabicPeriod"/>
            </a:pPr>
            <a:r>
              <a:rPr lang="en-US" sz="2000" dirty="0">
                <a:latin typeface="Century Gothic" panose="020B0502020202020204" pitchFamily="34" charset="0"/>
              </a:rPr>
              <a:t>Delete  </a:t>
            </a:r>
            <a:r>
              <a:rPr lang="el-GR" sz="2000" dirty="0">
                <a:latin typeface="Century Gothic" panose="020B0502020202020204" pitchFamily="34" charset="0"/>
              </a:rPr>
              <a:t>από το </a:t>
            </a:r>
            <a:r>
              <a:rPr lang="en-GB" sz="2000" dirty="0">
                <a:latin typeface="Century Gothic" panose="020B0502020202020204" pitchFamily="34" charset="0"/>
              </a:rPr>
              <a:t>Action button</a:t>
            </a:r>
            <a:r>
              <a:rPr lang="el-GR" sz="2000" dirty="0">
                <a:latin typeface="Century Gothic" panose="020B0502020202020204" pitchFamily="34" charset="0"/>
              </a:rPr>
              <a:t> της αίτησης</a:t>
            </a:r>
          </a:p>
          <a:p>
            <a:pPr>
              <a:buFont typeface="+mj-lt"/>
              <a:buAutoNum type="arabicPeriod"/>
            </a:pPr>
            <a:r>
              <a:rPr lang="en-US" sz="2000" dirty="0">
                <a:latin typeface="Century Gothic" panose="020B0502020202020204" pitchFamily="34" charset="0"/>
              </a:rPr>
              <a:t>Warning message: </a:t>
            </a:r>
            <a:r>
              <a:rPr lang="el-GR" sz="2000" dirty="0">
                <a:latin typeface="Century Gothic" panose="020B0502020202020204" pitchFamily="34" charset="0"/>
              </a:rPr>
              <a:t>Επιβεβαίωση διαγραφής</a:t>
            </a:r>
          </a:p>
          <a:p>
            <a:pPr>
              <a:buFont typeface="+mj-lt"/>
              <a:buAutoNum type="arabicPeriod"/>
            </a:pPr>
            <a:r>
              <a:rPr lang="en-US" sz="2000" dirty="0">
                <a:latin typeface="Century Gothic" panose="020B0502020202020204" pitchFamily="34" charset="0"/>
              </a:rPr>
              <a:t>Confirmation message</a:t>
            </a:r>
          </a:p>
          <a:p>
            <a:pPr>
              <a:buFont typeface="+mj-lt"/>
              <a:buAutoNum type="arabicPeriod"/>
            </a:pPr>
            <a:r>
              <a:rPr lang="el-GR" sz="2000" dirty="0">
                <a:latin typeface="Century Gothic" panose="020B0502020202020204" pitchFamily="34" charset="0"/>
              </a:rPr>
              <a:t>Αλλαγή </a:t>
            </a:r>
            <a:r>
              <a:rPr lang="en-US" sz="2000" dirty="0">
                <a:latin typeface="Century Gothic" panose="020B0502020202020204" pitchFamily="34" charset="0"/>
              </a:rPr>
              <a:t>status </a:t>
            </a:r>
            <a:r>
              <a:rPr lang="el-GR" sz="2000" dirty="0">
                <a:latin typeface="Century Gothic" panose="020B0502020202020204" pitchFamily="34" charset="0"/>
              </a:rPr>
              <a:t>σε </a:t>
            </a:r>
            <a:r>
              <a:rPr lang="en-US" sz="2000" dirty="0">
                <a:latin typeface="Century Gothic" panose="020B0502020202020204" pitchFamily="34" charset="0"/>
              </a:rPr>
              <a:t>deleted</a:t>
            </a:r>
          </a:p>
        </p:txBody>
      </p:sp>
      <p:grpSp>
        <p:nvGrpSpPr>
          <p:cNvPr id="11" name="Group 10"/>
          <p:cNvGrpSpPr/>
          <p:nvPr/>
        </p:nvGrpSpPr>
        <p:grpSpPr>
          <a:xfrm>
            <a:off x="179512" y="736154"/>
            <a:ext cx="2676721" cy="1988992"/>
            <a:chOff x="179512" y="736154"/>
            <a:chExt cx="2676721" cy="198899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9" name="Rectangle 8"/>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496193" y="1487242"/>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grpSp>
        <p:nvGrpSpPr>
          <p:cNvPr id="14" name="Group 13"/>
          <p:cNvGrpSpPr/>
          <p:nvPr/>
        </p:nvGrpSpPr>
        <p:grpSpPr>
          <a:xfrm>
            <a:off x="6156176" y="5229200"/>
            <a:ext cx="360040" cy="469355"/>
            <a:chOff x="6156176" y="5229200"/>
            <a:chExt cx="360040" cy="469355"/>
          </a:xfrm>
        </p:grpSpPr>
        <p:sp>
          <p:nvSpPr>
            <p:cNvPr id="19" name="Teardrop 18"/>
            <p:cNvSpPr/>
            <p:nvPr/>
          </p:nvSpPr>
          <p:spPr>
            <a:xfrm rot="17517794" flipH="1">
              <a:off x="6101518" y="5283858"/>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6171270" y="5279211"/>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4" name="Group 23"/>
          <p:cNvGrpSpPr/>
          <p:nvPr/>
        </p:nvGrpSpPr>
        <p:grpSpPr>
          <a:xfrm>
            <a:off x="8100392" y="5901254"/>
            <a:ext cx="360040" cy="469355"/>
            <a:chOff x="8714671" y="1522944"/>
            <a:chExt cx="360040" cy="469355"/>
          </a:xfrm>
        </p:grpSpPr>
        <p:sp>
          <p:nvSpPr>
            <p:cNvPr id="25" name="Teardrop 2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grpSp>
        <p:nvGrpSpPr>
          <p:cNvPr id="27" name="Group 26"/>
          <p:cNvGrpSpPr/>
          <p:nvPr/>
        </p:nvGrpSpPr>
        <p:grpSpPr>
          <a:xfrm>
            <a:off x="8390702" y="4816154"/>
            <a:ext cx="469355" cy="369332"/>
            <a:chOff x="8660013" y="1572956"/>
            <a:chExt cx="469355" cy="369332"/>
          </a:xfrm>
        </p:grpSpPr>
        <p:sp>
          <p:nvSpPr>
            <p:cNvPr id="28" name="Teardrop 27"/>
            <p:cNvSpPr/>
            <p:nvPr/>
          </p:nvSpPr>
          <p:spPr>
            <a:xfrm rot="20788776"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29765" y="1572956"/>
              <a:ext cx="321910" cy="369332"/>
            </a:xfrm>
            <a:prstGeom prst="rect">
              <a:avLst/>
            </a:prstGeom>
            <a:noFill/>
          </p:spPr>
          <p:txBody>
            <a:bodyPr wrap="square" rtlCol="0">
              <a:spAutoFit/>
            </a:bodyPr>
            <a:lstStyle/>
            <a:p>
              <a:r>
                <a:rPr lang="en-US" b="1" dirty="0">
                  <a:solidFill>
                    <a:srgbClr val="FFC000"/>
                  </a:solidFill>
                </a:rPr>
                <a:t>4</a:t>
              </a:r>
            </a:p>
          </p:txBody>
        </p:sp>
      </p:grpSp>
    </p:spTree>
    <p:extLst>
      <p:ext uri="{BB962C8B-B14F-4D97-AF65-F5344CB8AC3E}">
        <p14:creationId xmlns:p14="http://schemas.microsoft.com/office/powerpoint/2010/main" val="27620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1000"/>
                                        <p:tgtEl>
                                          <p:spTgt spid="12">
                                            <p:txEl>
                                              <p:pRg st="1" end="1"/>
                                            </p:txEl>
                                          </p:spTgt>
                                        </p:tgtEl>
                                      </p:cBhvr>
                                    </p:animEffect>
                                    <p:anim calcmode="lin" valueType="num">
                                      <p:cBhvr>
                                        <p:cTn id="2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fade">
                                      <p:cBhvr>
                                        <p:cTn id="45" dur="1000"/>
                                        <p:tgtEl>
                                          <p:spTgt spid="12">
                                            <p:txEl>
                                              <p:pRg st="2" end="2"/>
                                            </p:txEl>
                                          </p:spTgt>
                                        </p:tgtEl>
                                      </p:cBhvr>
                                    </p:animEffect>
                                    <p:anim calcmode="lin" valueType="num">
                                      <p:cBhvr>
                                        <p:cTn id="4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Effect transition="in" filter="fade">
                                      <p:cBhvr>
                                        <p:cTn id="59" dur="1000"/>
                                        <p:tgtEl>
                                          <p:spTgt spid="12">
                                            <p:txEl>
                                              <p:pRg st="3" end="3"/>
                                            </p:txEl>
                                          </p:spTgt>
                                        </p:tgtEl>
                                      </p:cBhvr>
                                    </p:animEffect>
                                    <p:anim calcmode="lin" valueType="num">
                                      <p:cBhvr>
                                        <p:cTn id="6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12" y="188640"/>
            <a:ext cx="8229600" cy="346050"/>
          </a:xfrm>
        </p:spPr>
        <p:txBody>
          <a:bodyPr>
            <a:noAutofit/>
          </a:bodyPr>
          <a:lstStyle/>
          <a:p>
            <a:r>
              <a:rPr lang="el-GR" sz="2800" dirty="0">
                <a:solidFill>
                  <a:schemeClr val="accent5">
                    <a:lumMod val="75000"/>
                  </a:schemeClr>
                </a:solidFill>
                <a:latin typeface="Century Gothic" panose="020B0502020202020204" pitchFamily="34" charset="0"/>
              </a:rPr>
              <a:t>ΥΠΟΒΟΛΗ ΑΙΤΗΣΗΣ</a:t>
            </a:r>
            <a:endParaRPr lang="en-GB" sz="2800" dirty="0">
              <a:solidFill>
                <a:schemeClr val="accent5">
                  <a:lumMod val="75000"/>
                </a:schemeClr>
              </a:solidFill>
              <a:latin typeface="Century Gothic" panose="020B0502020202020204" pitchFamily="34" charset="0"/>
            </a:endParaRPr>
          </a:p>
        </p:txBody>
      </p:sp>
      <p:sp>
        <p:nvSpPr>
          <p:cNvPr id="3" name="TextBox 2"/>
          <p:cNvSpPr txBox="1"/>
          <p:nvPr/>
        </p:nvSpPr>
        <p:spPr>
          <a:xfrm>
            <a:off x="2411760" y="1142000"/>
            <a:ext cx="6264696" cy="1631216"/>
          </a:xfrm>
          <a:prstGeom prst="rect">
            <a:avLst/>
          </a:prstGeom>
          <a:noFill/>
        </p:spPr>
        <p:txBody>
          <a:bodyPr wrap="square" rtlCol="0">
            <a:spAutoFit/>
          </a:bodyPr>
          <a:lstStyle/>
          <a:p>
            <a:pPr marL="342900" indent="-342900">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Μόλις όλα τα πεδία στο </a:t>
            </a:r>
            <a:r>
              <a:rPr lang="en-US" sz="2000" dirty="0">
                <a:solidFill>
                  <a:schemeClr val="tx1">
                    <a:lumMod val="75000"/>
                    <a:lumOff val="25000"/>
                  </a:schemeClr>
                </a:solidFill>
                <a:latin typeface="Century Gothic" panose="020B0502020202020204" pitchFamily="34" charset="0"/>
              </a:rPr>
              <a:t>Content Menu </a:t>
            </a:r>
            <a:r>
              <a:rPr lang="el-GR" sz="2000" dirty="0">
                <a:solidFill>
                  <a:schemeClr val="tx1">
                    <a:lumMod val="75000"/>
                    <a:lumOff val="25000"/>
                  </a:schemeClr>
                </a:solidFill>
                <a:latin typeface="Century Gothic" panose="020B0502020202020204" pitchFamily="34" charset="0"/>
              </a:rPr>
              <a:t>είναι  ενεργοποιείται το κουμπί του</a:t>
            </a:r>
            <a:r>
              <a:rPr lang="en-US" sz="2000" dirty="0">
                <a:solidFill>
                  <a:schemeClr val="tx1">
                    <a:lumMod val="75000"/>
                    <a:lumOff val="25000"/>
                  </a:schemeClr>
                </a:solidFill>
                <a:latin typeface="Century Gothic" panose="020B0502020202020204" pitchFamily="34" charset="0"/>
              </a:rPr>
              <a:t> Submit </a:t>
            </a:r>
            <a:r>
              <a:rPr lang="el-GR" sz="2000" dirty="0">
                <a:solidFill>
                  <a:schemeClr val="tx1">
                    <a:lumMod val="75000"/>
                    <a:lumOff val="25000"/>
                  </a:schemeClr>
                </a:solidFill>
                <a:latin typeface="Century Gothic" panose="020B0502020202020204" pitchFamily="34" charset="0"/>
              </a:rPr>
              <a:t>και μπορείτε να υποβάλετε την αίτησή σας</a:t>
            </a:r>
          </a:p>
          <a:p>
            <a:pPr marL="342900" indent="-342900">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Έχετε τη δυνατότητα να </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κατεβάσετε</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την αίτησή σας σε </a:t>
            </a:r>
            <a:r>
              <a:rPr lang="en-US" sz="2000" dirty="0">
                <a:solidFill>
                  <a:schemeClr val="tx1">
                    <a:lumMod val="75000"/>
                    <a:lumOff val="25000"/>
                  </a:schemeClr>
                </a:solidFill>
                <a:latin typeface="Century Gothic" panose="020B0502020202020204" pitchFamily="34" charset="0"/>
              </a:rPr>
              <a:t>PDF file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1196752"/>
            <a:ext cx="2746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5CB7A29-98E6-B5F0-BEE0-2D51FBA0A87E}"/>
              </a:ext>
            </a:extLst>
          </p:cNvPr>
          <p:cNvPicPr>
            <a:picLocks noChangeAspect="1"/>
          </p:cNvPicPr>
          <p:nvPr/>
        </p:nvPicPr>
        <p:blipFill>
          <a:blip r:embed="rId4"/>
          <a:stretch>
            <a:fillRect/>
          </a:stretch>
        </p:blipFill>
        <p:spPr>
          <a:xfrm>
            <a:off x="2555563" y="2871709"/>
            <a:ext cx="5963482" cy="1114581"/>
          </a:xfrm>
          <a:prstGeom prst="rect">
            <a:avLst/>
          </a:prstGeom>
        </p:spPr>
      </p:pic>
      <p:pic>
        <p:nvPicPr>
          <p:cNvPr id="11" name="Picture 10">
            <a:extLst>
              <a:ext uri="{FF2B5EF4-FFF2-40B4-BE49-F238E27FC236}">
                <a16:creationId xmlns:a16="http://schemas.microsoft.com/office/drawing/2014/main" id="{24B4EA9A-8CF1-F47C-09F9-11D1E233A2AC}"/>
              </a:ext>
            </a:extLst>
          </p:cNvPr>
          <p:cNvPicPr>
            <a:picLocks noChangeAspect="1"/>
          </p:cNvPicPr>
          <p:nvPr/>
        </p:nvPicPr>
        <p:blipFill>
          <a:blip r:embed="rId5"/>
          <a:stretch>
            <a:fillRect/>
          </a:stretch>
        </p:blipFill>
        <p:spPr>
          <a:xfrm>
            <a:off x="107504" y="1142000"/>
            <a:ext cx="2304256" cy="4951296"/>
          </a:xfrm>
          <a:prstGeom prst="rect">
            <a:avLst/>
          </a:prstGeom>
        </p:spPr>
      </p:pic>
      <p:pic>
        <p:nvPicPr>
          <p:cNvPr id="15" name="Picture 14">
            <a:extLst>
              <a:ext uri="{FF2B5EF4-FFF2-40B4-BE49-F238E27FC236}">
                <a16:creationId xmlns:a16="http://schemas.microsoft.com/office/drawing/2014/main" id="{B6A3D898-9B0B-6E15-7B32-441E4A3F2433}"/>
              </a:ext>
            </a:extLst>
          </p:cNvPr>
          <p:cNvPicPr>
            <a:picLocks noChangeAspect="1"/>
          </p:cNvPicPr>
          <p:nvPr/>
        </p:nvPicPr>
        <p:blipFill>
          <a:blip r:embed="rId6"/>
          <a:stretch>
            <a:fillRect/>
          </a:stretch>
        </p:blipFill>
        <p:spPr>
          <a:xfrm>
            <a:off x="2625360" y="4293096"/>
            <a:ext cx="4925112" cy="2124371"/>
          </a:xfrm>
          <a:prstGeom prst="rect">
            <a:avLst/>
          </a:prstGeom>
        </p:spPr>
      </p:pic>
    </p:spTree>
    <p:extLst>
      <p:ext uri="{BB962C8B-B14F-4D97-AF65-F5344CB8AC3E}">
        <p14:creationId xmlns:p14="http://schemas.microsoft.com/office/powerpoint/2010/main" val="147241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902392"/>
            <a:ext cx="6446326" cy="415498"/>
          </a:xfrm>
          <a:prstGeom prst="rect">
            <a:avLst/>
          </a:prstGeom>
          <a:noFill/>
        </p:spPr>
        <p:txBody>
          <a:bodyPr wrap="square" rtlCol="0">
            <a:spAutoFit/>
          </a:bodyPr>
          <a:lstStyle/>
          <a:p>
            <a:r>
              <a:rPr lang="el-GR" sz="2100" dirty="0">
                <a:solidFill>
                  <a:schemeClr val="bg1"/>
                </a:solidFill>
                <a:latin typeface="Verdana" panose="020B0604030504040204" pitchFamily="34" charset="0"/>
                <a:ea typeface="Verdana" panose="020B0604030504040204" pitchFamily="34" charset="0"/>
              </a:rPr>
              <a:t>Είδη Κινητικοτήτων 1/2</a:t>
            </a:r>
            <a:endParaRPr lang="en-GB" sz="21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672540" y="923027"/>
            <a:ext cx="7945022" cy="493981"/>
          </a:xfrm>
          <a:prstGeom prst="rect">
            <a:avLst/>
          </a:prstGeom>
        </p:spPr>
        <p:txBody>
          <a:bodyPr wrap="square">
            <a:spAutoFit/>
          </a:bodyPr>
          <a:lstStyle/>
          <a:p>
            <a:pPr lvl="0">
              <a:lnSpc>
                <a:spcPct val="150000"/>
              </a:lnSpc>
              <a:defRPr/>
            </a:pPr>
            <a:r>
              <a:rPr lang="en-US" sz="2000" b="1" dirty="0">
                <a:solidFill>
                  <a:schemeClr val="tx1">
                    <a:lumMod val="75000"/>
                    <a:lumOff val="25000"/>
                  </a:schemeClr>
                </a:solidFill>
                <a:latin typeface="Century Gothic" panose="020B0502020202020204" pitchFamily="34" charset="0"/>
                <a:cs typeface="Arial" pitchFamily="34" charset="0"/>
              </a:rPr>
              <a:t>       </a:t>
            </a:r>
            <a:endParaRPr lang="el-GR" sz="1050" i="1" dirty="0">
              <a:solidFill>
                <a:srgbClr val="FF0000"/>
              </a:solidFill>
              <a:latin typeface="Verdana" panose="020B0604030504040204" pitchFamily="34" charset="0"/>
              <a:ea typeface="Verdana" panose="020B0604030504040204" pitchFamily="34" charset="0"/>
            </a:endParaRPr>
          </a:p>
        </p:txBody>
      </p:sp>
      <p:sp>
        <p:nvSpPr>
          <p:cNvPr id="5" name="object 9"/>
          <p:cNvSpPr txBox="1">
            <a:spLocks/>
          </p:cNvSpPr>
          <p:nvPr/>
        </p:nvSpPr>
        <p:spPr>
          <a:xfrm>
            <a:off x="286033" y="260648"/>
            <a:ext cx="8718036" cy="505267"/>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Είδη κινητικοτήτων (1/2)</a:t>
            </a:r>
          </a:p>
        </p:txBody>
      </p:sp>
      <p:sp>
        <p:nvSpPr>
          <p:cNvPr id="8" name="Arrow: Up 7">
            <a:extLst>
              <a:ext uri="{FF2B5EF4-FFF2-40B4-BE49-F238E27FC236}">
                <a16:creationId xmlns:a16="http://schemas.microsoft.com/office/drawing/2014/main" id="{F9A891D1-93FA-D2C9-563F-293D52DD7BEF}"/>
              </a:ext>
            </a:extLst>
          </p:cNvPr>
          <p:cNvSpPr/>
          <p:nvPr/>
        </p:nvSpPr>
        <p:spPr>
          <a:xfrm>
            <a:off x="0" y="765914"/>
            <a:ext cx="4416956" cy="47513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rPr>
              <a:t> </a:t>
            </a:r>
            <a:r>
              <a:rPr kumimoji="0" lang="el-GR"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rPr>
              <a:t>Εξερχόμενες:</a:t>
            </a:r>
            <a:endParaRPr lang="en-US" sz="1800" dirty="0">
              <a:solidFill>
                <a:schemeClr val="bg1"/>
              </a:solidFill>
              <a:latin typeface="Century Gothic" panose="020B0502020202020204" pitchFamily="34" charset="0"/>
              <a:cs typeface="Arial" pitchFamily="34" charset="0"/>
            </a:endParaRPr>
          </a:p>
          <a:p>
            <a:pPr algn="ctr"/>
            <a:endParaRPr lang="en-US" dirty="0">
              <a:solidFill>
                <a:schemeClr val="bg1"/>
              </a:solidFill>
              <a:latin typeface="Century Gothic" panose="020B0502020202020204" pitchFamily="34" charset="0"/>
              <a:cs typeface="Arial" pitchFamily="34" charset="0"/>
            </a:endParaRPr>
          </a:p>
          <a:p>
            <a:pPr algn="ctr"/>
            <a:r>
              <a:rPr lang="el-GR" sz="1800" dirty="0">
                <a:solidFill>
                  <a:schemeClr val="bg1"/>
                </a:solidFill>
                <a:latin typeface="Century Gothic" panose="020B0502020202020204" pitchFamily="34" charset="0"/>
                <a:cs typeface="Arial" pitchFamily="34" charset="0"/>
              </a:rPr>
              <a:t>Ο εγκεκριμένος οργανισμός λειτουργεί ως οργανισμός αποστολής: επιλέγει συμμετέχοντες και τους στέλνει σε έναν οργανισμό υποδοχής στο εξωτερικό</a:t>
            </a:r>
            <a:endParaRPr lang="en-GB" dirty="0">
              <a:solidFill>
                <a:schemeClr val="bg1"/>
              </a:solidFill>
            </a:endParaRPr>
          </a:p>
        </p:txBody>
      </p:sp>
      <p:sp>
        <p:nvSpPr>
          <p:cNvPr id="9" name="Arrow: Down 8">
            <a:extLst>
              <a:ext uri="{FF2B5EF4-FFF2-40B4-BE49-F238E27FC236}">
                <a16:creationId xmlns:a16="http://schemas.microsoft.com/office/drawing/2014/main" id="{5FA5F94C-696A-76B5-9F71-FE58D21E3B2E}"/>
              </a:ext>
            </a:extLst>
          </p:cNvPr>
          <p:cNvSpPr/>
          <p:nvPr/>
        </p:nvSpPr>
        <p:spPr>
          <a:xfrm>
            <a:off x="4689960" y="957827"/>
            <a:ext cx="4146183" cy="4367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lang="el-GR" b="1" dirty="0">
              <a:solidFill>
                <a:schemeClr val="bg1"/>
              </a:solidFill>
              <a:latin typeface="Century Gothic" panose="020B0502020202020204" pitchFamily="34" charset="0"/>
              <a:cs typeface="Arial" pitchFamily="34" charset="0"/>
            </a:endParaRPr>
          </a:p>
          <a:p>
            <a:pPr lvl="0">
              <a:lnSpc>
                <a:spcPct val="150000"/>
              </a:lnSpc>
              <a:defRPr/>
            </a:pPr>
            <a:endParaRPr lang="el-GR" b="1" dirty="0">
              <a:solidFill>
                <a:schemeClr val="bg1"/>
              </a:solidFill>
              <a:latin typeface="Century Gothic" panose="020B0502020202020204" pitchFamily="34" charset="0"/>
              <a:cs typeface="Arial" pitchFamily="34" charset="0"/>
            </a:endParaRPr>
          </a:p>
          <a:p>
            <a:pPr lvl="0" algn="ctr">
              <a:lnSpc>
                <a:spcPct val="150000"/>
              </a:lnSpc>
              <a:defRPr/>
            </a:pPr>
            <a:r>
              <a:rPr lang="el-GR" b="1" dirty="0">
                <a:solidFill>
                  <a:schemeClr val="bg1"/>
                </a:solidFill>
                <a:latin typeface="Century Gothic" panose="020B0502020202020204" pitchFamily="34" charset="0"/>
                <a:cs typeface="Arial" pitchFamily="34" charset="0"/>
              </a:rPr>
              <a:t>Εισερχόμενες:</a:t>
            </a:r>
          </a:p>
          <a:p>
            <a:pPr lvl="0" algn="ctr">
              <a:lnSpc>
                <a:spcPct val="150000"/>
              </a:lnSpc>
              <a:defRPr/>
            </a:pPr>
            <a:r>
              <a:rPr lang="el-GR" dirty="0">
                <a:solidFill>
                  <a:schemeClr val="bg1"/>
                </a:solidFill>
                <a:latin typeface="Century Gothic" panose="020B0502020202020204" pitchFamily="34" charset="0"/>
                <a:cs typeface="Arial" pitchFamily="34" charset="0"/>
              </a:rPr>
              <a:t>Ο</a:t>
            </a:r>
            <a:r>
              <a:rPr lang="en-US" dirty="0">
                <a:solidFill>
                  <a:schemeClr val="bg1"/>
                </a:solidFill>
                <a:latin typeface="Century Gothic" panose="020B0502020202020204" pitchFamily="34" charset="0"/>
                <a:cs typeface="Arial" pitchFamily="34" charset="0"/>
              </a:rPr>
              <a:t> </a:t>
            </a:r>
            <a:r>
              <a:rPr lang="el-GR" dirty="0">
                <a:solidFill>
                  <a:schemeClr val="bg1"/>
                </a:solidFill>
                <a:latin typeface="Century Gothic" panose="020B0502020202020204" pitchFamily="34" charset="0"/>
                <a:cs typeface="Arial" pitchFamily="34" charset="0"/>
              </a:rPr>
              <a:t>εγκεκριμένος οργανισμός λειτουργεί ως οργανισμός υποδοχής *</a:t>
            </a:r>
          </a:p>
          <a:p>
            <a:pPr lvl="0">
              <a:lnSpc>
                <a:spcPct val="150000"/>
              </a:lnSpc>
              <a:defRPr/>
            </a:pPr>
            <a:endParaRPr lang="en-GB" dirty="0">
              <a:solidFill>
                <a:schemeClr val="bg1"/>
              </a:solidFill>
              <a:latin typeface="Century Gothic" panose="020B0502020202020204" pitchFamily="34" charset="0"/>
              <a:cs typeface="Arial" pitchFamily="34" charset="0"/>
            </a:endParaRPr>
          </a:p>
        </p:txBody>
      </p:sp>
      <p:sp>
        <p:nvSpPr>
          <p:cNvPr id="14" name="TextBox 13">
            <a:extLst>
              <a:ext uri="{FF2B5EF4-FFF2-40B4-BE49-F238E27FC236}">
                <a16:creationId xmlns:a16="http://schemas.microsoft.com/office/drawing/2014/main" id="{EF90ABF9-0374-D6D9-87DA-AB845EA5AC0A}"/>
              </a:ext>
            </a:extLst>
          </p:cNvPr>
          <p:cNvSpPr txBox="1"/>
          <p:nvPr/>
        </p:nvSpPr>
        <p:spPr>
          <a:xfrm>
            <a:off x="138784" y="5552031"/>
            <a:ext cx="8556344" cy="567976"/>
          </a:xfrm>
          <a:prstGeom prst="rect">
            <a:avLst/>
          </a:prstGeom>
          <a:noFill/>
        </p:spPr>
        <p:txBody>
          <a:bodyPr wrap="square">
            <a:spAutoFit/>
          </a:bodyPr>
          <a:lstStyle/>
          <a:p>
            <a:pPr lvl="0">
              <a:lnSpc>
                <a:spcPct val="150000"/>
              </a:lnSpc>
              <a:defRPr/>
            </a:pPr>
            <a:r>
              <a:rPr lang="el-GR" sz="1100" dirty="0">
                <a:solidFill>
                  <a:schemeClr val="tx1">
                    <a:lumMod val="75000"/>
                    <a:lumOff val="25000"/>
                  </a:schemeClr>
                </a:solidFill>
                <a:latin typeface="Century Gothic" panose="020B0502020202020204" pitchFamily="34" charset="0"/>
                <a:cs typeface="Arial" pitchFamily="34" charset="0"/>
              </a:rPr>
              <a:t>* Σκοπός τους δεν είναι να δημιουργηθεί μία αμφίδρομη ανταλλαγή επισκέψεων, αλλά να αξιοποιήσει ο εγκεκριμένος οργανισμός την εισερχόμενη κινητικότητα για σκοπούς ανάπτυξης και διεθνοποίησής του</a:t>
            </a:r>
            <a:endParaRPr lang="en-GB" sz="1100" dirty="0">
              <a:solidFill>
                <a:schemeClr val="tx1">
                  <a:lumMod val="75000"/>
                  <a:lumOff val="25000"/>
                </a:schemeClr>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4504526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a:bodyPr>
          <a:lstStyle/>
          <a:p>
            <a:r>
              <a:rPr lang="el-GR" sz="2800" dirty="0">
                <a:solidFill>
                  <a:schemeClr val="accent5">
                    <a:lumMod val="75000"/>
                  </a:schemeClr>
                </a:solidFill>
                <a:latin typeface="Century Gothic" panose="020B0502020202020204" pitchFamily="34" charset="0"/>
              </a:rPr>
              <a:t>Υποβολή αίτησης εκτός προθεσμίας</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251520" y="908720"/>
            <a:ext cx="8712968" cy="4968552"/>
          </a:xfrm>
        </p:spPr>
        <p:txBody>
          <a:bodyPr>
            <a:normAutofit lnSpcReduction="10000"/>
          </a:bodyPr>
          <a:lstStyle/>
          <a:p>
            <a:pPr marL="0" indent="0" algn="just">
              <a:buNone/>
            </a:pPr>
            <a:r>
              <a:rPr lang="el-GR" sz="1800" dirty="0">
                <a:latin typeface="Century Gothic" panose="020B0502020202020204" pitchFamily="34" charset="0"/>
              </a:rPr>
              <a:t>Εξαίρεση</a:t>
            </a:r>
            <a:r>
              <a:rPr lang="el-GR" sz="1800" b="1" dirty="0">
                <a:latin typeface="Century Gothic" panose="020B0502020202020204" pitchFamily="34" charset="0"/>
              </a:rPr>
              <a:t> ΜΟΝΟ</a:t>
            </a:r>
            <a:r>
              <a:rPr lang="el-GR" sz="1800" dirty="0">
                <a:latin typeface="Century Gothic" panose="020B0502020202020204" pitchFamily="34" charset="0"/>
              </a:rPr>
              <a:t> </a:t>
            </a:r>
            <a:r>
              <a:rPr lang="en-GB" sz="1800" dirty="0">
                <a:latin typeface="Century Gothic" panose="020B0502020202020204" pitchFamily="34" charset="0"/>
              </a:rPr>
              <a:t>αν </a:t>
            </a:r>
            <a:r>
              <a:rPr lang="el-GR" sz="1800" dirty="0">
                <a:latin typeface="Century Gothic" panose="020B0502020202020204" pitchFamily="34" charset="0"/>
              </a:rPr>
              <a:t>αποδείξετε </a:t>
            </a:r>
            <a:r>
              <a:rPr lang="en-GB" sz="1800" dirty="0" err="1">
                <a:latin typeface="Century Gothic" panose="020B0502020202020204" pitchFamily="34" charset="0"/>
              </a:rPr>
              <a:t>ότι</a:t>
            </a:r>
            <a:r>
              <a:rPr lang="en-GB" sz="1800" dirty="0">
                <a:latin typeface="Century Gothic" panose="020B0502020202020204" pitchFamily="34" charset="0"/>
              </a:rPr>
              <a:t> προσπαθήσατε να υποβάλετε πριν </a:t>
            </a:r>
            <a:r>
              <a:rPr lang="el-GR" sz="1800" dirty="0">
                <a:latin typeface="Century Gothic" panose="020B0502020202020204" pitchFamily="34" charset="0"/>
              </a:rPr>
              <a:t>από</a:t>
            </a:r>
            <a:r>
              <a:rPr lang="en-GB" sz="1800" dirty="0">
                <a:latin typeface="Century Gothic" panose="020B0502020202020204" pitchFamily="34" charset="0"/>
              </a:rPr>
              <a:t> την προθεσμία και δεν </a:t>
            </a:r>
            <a:r>
              <a:rPr lang="el-GR" sz="1800" dirty="0">
                <a:latin typeface="Century Gothic" panose="020B0502020202020204" pitchFamily="34" charset="0"/>
              </a:rPr>
              <a:t>ήταν εφικτό </a:t>
            </a:r>
            <a:r>
              <a:rPr lang="en-GB" sz="1800" dirty="0" err="1">
                <a:latin typeface="Century Gothic" panose="020B0502020202020204" pitchFamily="34" charset="0"/>
              </a:rPr>
              <a:t>γι</a:t>
            </a:r>
            <a:r>
              <a:rPr lang="en-GB" sz="1800" dirty="0">
                <a:latin typeface="Century Gothic" panose="020B0502020202020204" pitchFamily="34" charset="0"/>
              </a:rPr>
              <a:t>α </a:t>
            </a:r>
            <a:r>
              <a:rPr lang="en-GB" sz="1800" b="1" dirty="0">
                <a:latin typeface="Century Gothic" panose="020B0502020202020204" pitchFamily="34" charset="0"/>
              </a:rPr>
              <a:t>τεχνικούς λόγους</a:t>
            </a:r>
            <a:r>
              <a:rPr lang="el-GR" sz="1800" b="1" dirty="0">
                <a:latin typeface="Century Gothic" panose="020B0502020202020204" pitchFamily="34" charset="0"/>
              </a:rPr>
              <a:t>.</a:t>
            </a:r>
          </a:p>
          <a:p>
            <a:pPr marL="0" indent="0" algn="just">
              <a:buNone/>
            </a:pPr>
            <a:endParaRPr lang="el-GR" sz="1800" b="1" dirty="0">
              <a:latin typeface="Century Gothic" panose="020B0502020202020204" pitchFamily="34" charset="0"/>
            </a:endParaRPr>
          </a:p>
          <a:p>
            <a:pPr marL="0" indent="0" algn="just">
              <a:buNone/>
            </a:pPr>
            <a:r>
              <a:rPr lang="el-GR" sz="1800" dirty="0">
                <a:latin typeface="Century Gothic" panose="020B0502020202020204" pitchFamily="34" charset="0"/>
              </a:rPr>
              <a:t>Οι πιο κάτω προϋποθέσεις θα πρέπει να πληρούνται</a:t>
            </a:r>
            <a:r>
              <a:rPr lang="en-GB" sz="1800" dirty="0">
                <a:latin typeface="Century Gothic" panose="020B0502020202020204" pitchFamily="34" charset="0"/>
              </a:rPr>
              <a:t>:</a:t>
            </a:r>
          </a:p>
          <a:p>
            <a:pPr marL="0" indent="0" algn="just">
              <a:buNone/>
            </a:pPr>
            <a:endParaRPr lang="en-GB" sz="1800" dirty="0">
              <a:latin typeface="Century Gothic" panose="020B0502020202020204" pitchFamily="34" charset="0"/>
            </a:endParaRPr>
          </a:p>
          <a:p>
            <a:pPr marL="457200" lvl="0" indent="-457200" algn="just">
              <a:buFont typeface="+mj-lt"/>
              <a:buAutoNum type="arabicPeriod"/>
            </a:pPr>
            <a:r>
              <a:rPr lang="en-GB" sz="1800" dirty="0">
                <a:latin typeface="Century Gothic" panose="020B0502020202020204" pitchFamily="34" charset="0"/>
              </a:rPr>
              <a:t>Η </a:t>
            </a:r>
            <a:r>
              <a:rPr lang="en-GB" sz="1800" dirty="0" err="1">
                <a:latin typeface="Century Gothic" panose="020B0502020202020204" pitchFamily="34" charset="0"/>
              </a:rPr>
              <a:t>ημερομηνί</a:t>
            </a:r>
            <a:r>
              <a:rPr lang="en-GB" sz="1800" dirty="0">
                <a:latin typeface="Century Gothic" panose="020B0502020202020204" pitchFamily="34" charset="0"/>
              </a:rPr>
              <a:t>α και ώρα της τελευταίας απόπειρας υποβολής, </a:t>
            </a:r>
            <a:r>
              <a:rPr lang="el-GR" sz="1800" dirty="0">
                <a:latin typeface="Century Gothic" panose="020B0502020202020204" pitchFamily="34" charset="0"/>
              </a:rPr>
              <a:t>(</a:t>
            </a:r>
            <a:r>
              <a:rPr lang="en-GB" sz="1800" b="1" dirty="0" err="1">
                <a:latin typeface="Century Gothic" panose="020B0502020202020204" pitchFamily="34" charset="0"/>
              </a:rPr>
              <a:t>ιστορικό</a:t>
            </a:r>
            <a:r>
              <a:rPr lang="en-GB" sz="1800" b="1" dirty="0">
                <a:latin typeface="Century Gothic" panose="020B0502020202020204" pitchFamily="34" charset="0"/>
              </a:rPr>
              <a:t> υποβ</a:t>
            </a:r>
            <a:r>
              <a:rPr lang="en-GB" sz="1800" b="1" dirty="0" err="1">
                <a:latin typeface="Century Gothic" panose="020B0502020202020204" pitchFamily="34" charset="0"/>
              </a:rPr>
              <a:t>ολής</a:t>
            </a:r>
            <a:r>
              <a:rPr lang="en-GB" sz="1800" b="1" dirty="0">
                <a:latin typeface="Century Gothic" panose="020B0502020202020204" pitchFamily="34" charset="0"/>
              </a:rPr>
              <a:t>/history submission</a:t>
            </a:r>
            <a:r>
              <a:rPr lang="el-GR" sz="1800" dirty="0">
                <a:latin typeface="Century Gothic" panose="020B0502020202020204" pitchFamily="34" charset="0"/>
              </a:rPr>
              <a:t>)</a:t>
            </a:r>
            <a:r>
              <a:rPr lang="en-GB" sz="1800" dirty="0">
                <a:latin typeface="Century Gothic" panose="020B0502020202020204" pitchFamily="34" charset="0"/>
              </a:rPr>
              <a:t> είναι πριν από την ισχύουσα προθεσμία</a:t>
            </a:r>
            <a:endParaRPr lang="el-GR" sz="1800" dirty="0">
              <a:latin typeface="Century Gothic" panose="020B0502020202020204" pitchFamily="34" charset="0"/>
            </a:endParaRPr>
          </a:p>
          <a:p>
            <a:pPr marL="457200" lvl="0" indent="-457200" algn="just">
              <a:buFont typeface="+mj-lt"/>
              <a:buAutoNum type="arabicPeriod"/>
            </a:pPr>
            <a:endParaRPr lang="en-GB" sz="1800" dirty="0">
              <a:latin typeface="Century Gothic" panose="020B0502020202020204" pitchFamily="34" charset="0"/>
            </a:endParaRPr>
          </a:p>
          <a:p>
            <a:pPr marL="457200" lvl="0" indent="-457200" algn="just">
              <a:buFont typeface="+mj-lt"/>
              <a:buAutoNum type="arabicPeriod"/>
            </a:pPr>
            <a:r>
              <a:rPr lang="en-GB" sz="1800" dirty="0">
                <a:latin typeface="Century Gothic" panose="020B0502020202020204" pitchFamily="34" charset="0"/>
              </a:rPr>
              <a:t>Έχετε ενημερώσει τ</a:t>
            </a:r>
            <a:r>
              <a:rPr lang="el-GR" sz="1800" dirty="0">
                <a:latin typeface="Century Gothic" panose="020B0502020202020204" pitchFamily="34" charset="0"/>
              </a:rPr>
              <a:t>ο ΙΔΕΠ </a:t>
            </a:r>
            <a:r>
              <a:rPr lang="en-GB" sz="1800" b="1" dirty="0">
                <a:latin typeface="Century Gothic" panose="020B0502020202020204" pitchFamily="34" charset="0"/>
              </a:rPr>
              <a:t>εντός 2 </a:t>
            </a:r>
            <a:r>
              <a:rPr lang="en-GB" sz="1800" b="1" dirty="0" err="1">
                <a:latin typeface="Century Gothic" panose="020B0502020202020204" pitchFamily="34" charset="0"/>
              </a:rPr>
              <a:t>ωρών</a:t>
            </a:r>
            <a:r>
              <a:rPr lang="en-GB" sz="1800" dirty="0">
                <a:latin typeface="Century Gothic" panose="020B0502020202020204" pitchFamily="34" charset="0"/>
              </a:rPr>
              <a:t> </a:t>
            </a:r>
            <a:r>
              <a:rPr lang="en-GB" sz="1800" dirty="0" err="1">
                <a:latin typeface="Century Gothic" panose="020B0502020202020204" pitchFamily="34" charset="0"/>
              </a:rPr>
              <a:t>μετά</a:t>
            </a:r>
            <a:r>
              <a:rPr lang="el-GR" sz="1800" dirty="0">
                <a:latin typeface="Century Gothic" panose="020B0502020202020204" pitchFamily="34" charset="0"/>
              </a:rPr>
              <a:t> από</a:t>
            </a:r>
            <a:r>
              <a:rPr lang="en-GB" sz="1800" dirty="0">
                <a:latin typeface="Century Gothic" panose="020B0502020202020204" pitchFamily="34" charset="0"/>
              </a:rPr>
              <a:t> </a:t>
            </a:r>
            <a:r>
              <a:rPr lang="en-GB" sz="1800" dirty="0" err="1">
                <a:latin typeface="Century Gothic" panose="020B0502020202020204" pitchFamily="34" charset="0"/>
              </a:rPr>
              <a:t>την</a:t>
            </a:r>
            <a:r>
              <a:rPr lang="en-GB" sz="1800" dirty="0">
                <a:latin typeface="Century Gothic" panose="020B0502020202020204" pitchFamily="34" charset="0"/>
              </a:rPr>
              <a:t> π</a:t>
            </a:r>
            <a:r>
              <a:rPr lang="en-GB" sz="1800" dirty="0" err="1">
                <a:latin typeface="Century Gothic" panose="020B0502020202020204" pitchFamily="34" charset="0"/>
              </a:rPr>
              <a:t>ροθεσμί</a:t>
            </a:r>
            <a:r>
              <a:rPr lang="en-GB" sz="1800" dirty="0">
                <a:latin typeface="Century Gothic" panose="020B0502020202020204" pitchFamily="34" charset="0"/>
              </a:rPr>
              <a:t>α</a:t>
            </a:r>
            <a:endParaRPr lang="el-GR" sz="1800" dirty="0">
              <a:latin typeface="Century Gothic" panose="020B0502020202020204" pitchFamily="34" charset="0"/>
            </a:endParaRPr>
          </a:p>
          <a:p>
            <a:pPr marL="457200" lvl="0" indent="-457200" algn="just">
              <a:buFont typeface="+mj-lt"/>
              <a:buAutoNum type="arabicPeriod"/>
            </a:pPr>
            <a:endParaRPr lang="en-GB" sz="1800" dirty="0">
              <a:latin typeface="Century Gothic" panose="020B0502020202020204" pitchFamily="34" charset="0"/>
            </a:endParaRPr>
          </a:p>
          <a:p>
            <a:pPr marL="457200" lvl="0" indent="-457200" algn="just">
              <a:buFont typeface="+mj-lt"/>
              <a:buAutoNum type="arabicPeriod"/>
            </a:pPr>
            <a:r>
              <a:rPr lang="en-GB" sz="1800" dirty="0">
                <a:latin typeface="Century Gothic" panose="020B0502020202020204" pitchFamily="34" charset="0"/>
              </a:rPr>
              <a:t>Έχετε απ</a:t>
            </a:r>
            <a:r>
              <a:rPr lang="en-GB" sz="1800" dirty="0" err="1">
                <a:latin typeface="Century Gothic" panose="020B0502020202020204" pitchFamily="34" charset="0"/>
              </a:rPr>
              <a:t>οστείλει</a:t>
            </a:r>
            <a:r>
              <a:rPr lang="en-GB" sz="1800" dirty="0">
                <a:latin typeface="Century Gothic" panose="020B0502020202020204" pitchFamily="34" charset="0"/>
              </a:rPr>
              <a:t> </a:t>
            </a:r>
            <a:r>
              <a:rPr lang="el-GR" sz="1800" dirty="0">
                <a:latin typeface="Century Gothic" panose="020B0502020202020204" pitchFamily="34" charset="0"/>
              </a:rPr>
              <a:t>στο ΙΔΕΠ, </a:t>
            </a:r>
            <a:r>
              <a:rPr lang="en-GB" sz="1800" dirty="0">
                <a:latin typeface="Century Gothic" panose="020B0502020202020204" pitchFamily="34" charset="0"/>
              </a:rPr>
              <a:t>εντός 2 </a:t>
            </a:r>
            <a:r>
              <a:rPr lang="en-GB" sz="1800" dirty="0" err="1">
                <a:latin typeface="Century Gothic" panose="020B0502020202020204" pitchFamily="34" charset="0"/>
              </a:rPr>
              <a:t>ωρών</a:t>
            </a:r>
            <a:r>
              <a:rPr lang="en-GB" sz="1800" dirty="0">
                <a:latin typeface="Century Gothic" panose="020B0502020202020204" pitchFamily="34" charset="0"/>
              </a:rPr>
              <a:t> </a:t>
            </a:r>
            <a:r>
              <a:rPr lang="el-GR" sz="1800" dirty="0">
                <a:latin typeface="Century Gothic" panose="020B0502020202020204" pitchFamily="34" charset="0"/>
              </a:rPr>
              <a:t>από την προθεσμία, </a:t>
            </a:r>
            <a:r>
              <a:rPr lang="en-GB" sz="1800" dirty="0" err="1">
                <a:latin typeface="Century Gothic" panose="020B0502020202020204" pitchFamily="34" charset="0"/>
              </a:rPr>
              <a:t>μέσω</a:t>
            </a:r>
            <a:r>
              <a:rPr lang="en-GB" sz="1800" dirty="0">
                <a:latin typeface="Century Gothic" panose="020B0502020202020204" pitchFamily="34" charset="0"/>
              </a:rPr>
              <a:t> email </a:t>
            </a:r>
            <a:r>
              <a:rPr lang="en-GB" sz="1800" dirty="0" err="1">
                <a:latin typeface="Century Gothic" panose="020B0502020202020204" pitchFamily="34" charset="0"/>
              </a:rPr>
              <a:t>την</a:t>
            </a:r>
            <a:r>
              <a:rPr lang="en-GB" sz="1800" dirty="0">
                <a:latin typeface="Century Gothic" panose="020B0502020202020204" pitchFamily="34" charset="0"/>
              </a:rPr>
              <a:t> α</a:t>
            </a:r>
            <a:r>
              <a:rPr lang="en-GB" sz="1800" dirty="0" err="1">
                <a:latin typeface="Century Gothic" panose="020B0502020202020204" pitchFamily="34" charset="0"/>
              </a:rPr>
              <a:t>ίτησ</a:t>
            </a:r>
            <a:r>
              <a:rPr lang="el-GR" sz="1800" dirty="0">
                <a:latin typeface="Century Gothic" panose="020B0502020202020204" pitchFamily="34" charset="0"/>
              </a:rPr>
              <a:t>η,</a:t>
            </a:r>
            <a:r>
              <a:rPr lang="en-GB" sz="1800" dirty="0">
                <a:latin typeface="Century Gothic" panose="020B0502020202020204" pitchFamily="34" charset="0"/>
              </a:rPr>
              <a:t> </a:t>
            </a:r>
            <a:r>
              <a:rPr lang="en-GB" sz="1800" dirty="0" err="1">
                <a:latin typeface="Century Gothic" panose="020B0502020202020204" pitchFamily="34" charset="0"/>
              </a:rPr>
              <a:t>χωρίς</a:t>
            </a:r>
            <a:r>
              <a:rPr lang="en-GB" sz="1800" dirty="0">
                <a:latin typeface="Century Gothic" panose="020B0502020202020204" pitchFamily="34" charset="0"/>
              </a:rPr>
              <a:t> </a:t>
            </a:r>
            <a:r>
              <a:rPr lang="en-GB" sz="1800" dirty="0" err="1">
                <a:latin typeface="Century Gothic" panose="020B0502020202020204" pitchFamily="34" charset="0"/>
              </a:rPr>
              <a:t>τρο</a:t>
            </a:r>
            <a:r>
              <a:rPr lang="en-GB" sz="1800" dirty="0">
                <a:latin typeface="Century Gothic" panose="020B0502020202020204" pitchFamily="34" charset="0"/>
              </a:rPr>
              <a:t>ποποιήσεις μετά</a:t>
            </a:r>
            <a:r>
              <a:rPr lang="el-GR" sz="1800" dirty="0">
                <a:latin typeface="Century Gothic" panose="020B0502020202020204" pitchFamily="34" charset="0"/>
              </a:rPr>
              <a:t> από</a:t>
            </a:r>
            <a:r>
              <a:rPr lang="en-GB" sz="1800" dirty="0">
                <a:latin typeface="Century Gothic" panose="020B0502020202020204" pitchFamily="34" charset="0"/>
              </a:rPr>
              <a:t> </a:t>
            </a:r>
            <a:r>
              <a:rPr lang="en-GB" sz="1800" dirty="0" err="1">
                <a:latin typeface="Century Gothic" panose="020B0502020202020204" pitchFamily="34" charset="0"/>
              </a:rPr>
              <a:t>την</a:t>
            </a:r>
            <a:r>
              <a:rPr lang="el-GR" sz="1800" dirty="0">
                <a:latin typeface="Century Gothic" panose="020B0502020202020204" pitchFamily="34" charset="0"/>
              </a:rPr>
              <a:t> τελευταία εμπρόθεσμη</a:t>
            </a:r>
            <a:r>
              <a:rPr lang="en-GB" sz="1800" dirty="0">
                <a:latin typeface="Century Gothic" panose="020B0502020202020204" pitchFamily="34" charset="0"/>
              </a:rPr>
              <a:t> απόπειρα υποβολής (σε pdf)</a:t>
            </a:r>
          </a:p>
          <a:p>
            <a:pPr marL="457200" lvl="0" indent="-457200" algn="just">
              <a:buFont typeface="+mj-lt"/>
              <a:buAutoNum type="arabicPeriod"/>
            </a:pPr>
            <a:endParaRPr lang="en-GB" sz="1800" dirty="0">
              <a:latin typeface="Century Gothic" panose="020B0502020202020204" pitchFamily="34" charset="0"/>
            </a:endParaRPr>
          </a:p>
          <a:p>
            <a:pPr lvl="0" algn="just">
              <a:buFont typeface="Wingdings" panose="05000000000000000000" pitchFamily="2" charset="2"/>
              <a:buChar char="Ø"/>
            </a:pPr>
            <a:r>
              <a:rPr lang="el-GR" sz="1800" dirty="0">
                <a:latin typeface="Century Gothic" panose="020B0502020202020204" pitchFamily="34" charset="0"/>
              </a:rPr>
              <a:t>Το ΙΔΕΠ θα αποφασίσει εάν μπορεί να δεχτεί την αίτηση και για τα επόμενα βήματα.</a:t>
            </a:r>
          </a:p>
        </p:txBody>
      </p:sp>
    </p:spTree>
    <p:extLst>
      <p:ext uri="{BB962C8B-B14F-4D97-AF65-F5344CB8AC3E}">
        <p14:creationId xmlns:p14="http://schemas.microsoft.com/office/powerpoint/2010/main" val="38129152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706090"/>
          </a:xfrm>
        </p:spPr>
        <p:txBody>
          <a:bodyPr>
            <a:normAutofit/>
          </a:bodyPr>
          <a:lstStyle/>
          <a:p>
            <a:pPr eaLnBrk="1" hangingPunct="1"/>
            <a:r>
              <a:rPr lang="en-US" sz="2800" dirty="0">
                <a:solidFill>
                  <a:schemeClr val="accent5">
                    <a:lumMod val="75000"/>
                  </a:schemeClr>
                </a:solidFill>
                <a:latin typeface="Century Gothic" panose="020B0502020202020204" pitchFamily="34" charset="0"/>
              </a:rPr>
              <a:t>T</a:t>
            </a:r>
            <a:r>
              <a:rPr lang="el-GR" sz="2800" dirty="0">
                <a:solidFill>
                  <a:schemeClr val="accent5">
                    <a:lumMod val="75000"/>
                  </a:schemeClr>
                </a:solidFill>
                <a:latin typeface="Century Gothic" panose="020B0502020202020204" pitchFamily="34" charset="0"/>
              </a:rPr>
              <a:t>Ι ΘΑ ΧΡΕΙΑΣΤΕΙΤΕ ΓΙΑ ΤΗΝ ΥΠΟΒΟΛΗ</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395536" y="1124745"/>
            <a:ext cx="8229600" cy="3600400"/>
          </a:xfrm>
        </p:spPr>
        <p:txBody>
          <a:bodyPr>
            <a:normAutofit/>
          </a:bodyPr>
          <a:lstStyle/>
          <a:p>
            <a:r>
              <a:rPr lang="el-GR" sz="2000" dirty="0">
                <a:latin typeface="Century Gothic" panose="020B0502020202020204" pitchFamily="34" charset="0"/>
              </a:rPr>
              <a:t>Συνεχής σύνδεση με το Διαδίκτυο </a:t>
            </a:r>
            <a:r>
              <a:rPr lang="en-GB" sz="2000" dirty="0">
                <a:latin typeface="Century Gothic" panose="020B0502020202020204" pitchFamily="34" charset="0"/>
              </a:rPr>
              <a:t>–</a:t>
            </a:r>
            <a:r>
              <a:rPr lang="el-GR" sz="2000" dirty="0">
                <a:latin typeface="Century Gothic" panose="020B0502020202020204" pitchFamily="34" charset="0"/>
              </a:rPr>
              <a:t> Δεν υπάρχει δυνατότητα να επεξεργαστείτε την αίτηση </a:t>
            </a:r>
            <a:r>
              <a:rPr lang="en-GB" sz="2000" dirty="0">
                <a:latin typeface="Century Gothic" panose="020B0502020202020204" pitchFamily="34" charset="0"/>
              </a:rPr>
              <a:t>offline</a:t>
            </a:r>
          </a:p>
          <a:p>
            <a:pPr marL="457200" lvl="1" indent="0">
              <a:buNone/>
            </a:pPr>
            <a:endParaRPr lang="en-GB" sz="1000" dirty="0">
              <a:latin typeface="Century Gothic" panose="020B0502020202020204" pitchFamily="34" charset="0"/>
            </a:endParaRPr>
          </a:p>
          <a:p>
            <a:r>
              <a:rPr lang="el-GR" sz="2000" dirty="0">
                <a:latin typeface="Century Gothic" panose="020B0502020202020204" pitchFamily="34" charset="0"/>
              </a:rPr>
              <a:t>Για το </a:t>
            </a:r>
            <a:r>
              <a:rPr lang="en-GB" sz="2000" dirty="0">
                <a:latin typeface="Century Gothic" panose="020B0502020202020204" pitchFamily="34" charset="0"/>
              </a:rPr>
              <a:t>Declaration of Honour</a:t>
            </a:r>
            <a:r>
              <a:rPr lang="en-US" sz="2000" dirty="0">
                <a:latin typeface="Century Gothic" panose="020B0502020202020204" pitchFamily="34" charset="0"/>
              </a:rPr>
              <a:t>: </a:t>
            </a:r>
            <a:r>
              <a:rPr lang="el-GR" sz="2000" dirty="0">
                <a:latin typeface="Century Gothic" panose="020B0502020202020204" pitchFamily="34" charset="0"/>
              </a:rPr>
              <a:t>εκτυπωτή και </a:t>
            </a:r>
            <a:r>
              <a:rPr lang="en-GB" sz="2000" dirty="0">
                <a:latin typeface="Century Gothic" panose="020B0502020202020204" pitchFamily="34" charset="0"/>
              </a:rPr>
              <a:t>scanner</a:t>
            </a:r>
            <a:endParaRPr lang="el-GR" sz="2000" dirty="0">
              <a:latin typeface="Century Gothic" panose="020B0502020202020204" pitchFamily="34" charset="0"/>
            </a:endParaRPr>
          </a:p>
          <a:p>
            <a:pPr marL="0" indent="0">
              <a:buNone/>
            </a:pPr>
            <a:endParaRPr lang="el-GR" sz="1000" dirty="0">
              <a:latin typeface="Century Gothic" panose="020B0502020202020204" pitchFamily="34" charset="0"/>
            </a:endParaRPr>
          </a:p>
          <a:p>
            <a:r>
              <a:rPr lang="el-GR" sz="2000" dirty="0">
                <a:latin typeface="Century Gothic" panose="020B0502020202020204" pitchFamily="34" charset="0"/>
              </a:rPr>
              <a:t>Εγκατάσταση του </a:t>
            </a:r>
            <a:r>
              <a:rPr lang="en-GB" sz="2000" dirty="0">
                <a:latin typeface="Century Gothic" panose="020B0502020202020204" pitchFamily="34" charset="0"/>
              </a:rPr>
              <a:t>Adobe Reader</a:t>
            </a:r>
            <a:r>
              <a:rPr lang="el-GR" sz="2000" dirty="0">
                <a:latin typeface="Century Gothic" panose="020B0502020202020204" pitchFamily="34" charset="0"/>
              </a:rPr>
              <a:t> στη συσκευή σας</a:t>
            </a:r>
            <a:endParaRPr lang="en-US" sz="2000" dirty="0">
              <a:latin typeface="Century Gothic" panose="020B0502020202020204" pitchFamily="34" charset="0"/>
            </a:endParaRPr>
          </a:p>
          <a:p>
            <a:pPr marL="0" indent="0">
              <a:buNone/>
            </a:pPr>
            <a:endParaRPr lang="el-GR" sz="1000" dirty="0">
              <a:latin typeface="Century Gothic" panose="020B0502020202020204" pitchFamily="34" charset="0"/>
            </a:endParaRPr>
          </a:p>
          <a:p>
            <a:r>
              <a:rPr lang="el-GR" sz="2000" b="1" u="sng" dirty="0">
                <a:solidFill>
                  <a:schemeClr val="accent6">
                    <a:lumMod val="75000"/>
                  </a:schemeClr>
                </a:solidFill>
                <a:latin typeface="Century Gothic" panose="020B0502020202020204" pitchFamily="34" charset="0"/>
                <a:cs typeface="Shonar Bangla" panose="020B0502040204020203" pitchFamily="34" charset="0"/>
              </a:rPr>
              <a:t>Δεν υποβάλλεται εκτυπωμένη </a:t>
            </a:r>
            <a:r>
              <a:rPr lang="en-GB" sz="2000" b="1" u="sng" dirty="0">
                <a:solidFill>
                  <a:schemeClr val="accent6">
                    <a:lumMod val="75000"/>
                  </a:schemeClr>
                </a:solidFill>
                <a:latin typeface="Century Gothic" panose="020B0502020202020204" pitchFamily="34" charset="0"/>
                <a:cs typeface="Shonar Bangla" panose="020B0502040204020203" pitchFamily="34" charset="0"/>
              </a:rPr>
              <a:t> </a:t>
            </a:r>
            <a:r>
              <a:rPr lang="el-GR" sz="2000" b="1" u="sng" dirty="0">
                <a:solidFill>
                  <a:schemeClr val="accent6">
                    <a:lumMod val="75000"/>
                  </a:schemeClr>
                </a:solidFill>
                <a:latin typeface="Century Gothic" panose="020B0502020202020204" pitchFamily="34" charset="0"/>
                <a:cs typeface="Shonar Bangla" panose="020B0502040204020203" pitchFamily="34" charset="0"/>
              </a:rPr>
              <a:t>αίτηση στο ΙΔΕΠ</a:t>
            </a:r>
            <a:r>
              <a:rPr lang="en-GB" sz="2000" b="1" u="sng" dirty="0">
                <a:solidFill>
                  <a:schemeClr val="accent6">
                    <a:lumMod val="75000"/>
                  </a:schemeClr>
                </a:solidFill>
                <a:latin typeface="Century Gothic" panose="020B0502020202020204" pitchFamily="34" charset="0"/>
                <a:cs typeface="Shonar Bangla" panose="020B0502040204020203" pitchFamily="34" charset="0"/>
              </a:rPr>
              <a:t>!</a:t>
            </a:r>
            <a:endParaRPr lang="el-GR" sz="2000" b="1" u="sng" dirty="0">
              <a:solidFill>
                <a:schemeClr val="accent6">
                  <a:lumMod val="75000"/>
                </a:schemeClr>
              </a:solidFill>
              <a:latin typeface="Century Gothic" panose="020B0502020202020204" pitchFamily="34" charset="0"/>
              <a:cs typeface="Shonar Bangla" panose="020B0502040204020203" pitchFamily="34" charset="0"/>
            </a:endParaRPr>
          </a:p>
          <a:p>
            <a:pPr marL="0" indent="0">
              <a:buNone/>
            </a:pPr>
            <a:endParaRPr lang="en-GB" sz="2000" dirty="0">
              <a:latin typeface="Century Gothic" panose="020B0502020202020204" pitchFamily="34" charset="0"/>
            </a:endParaRPr>
          </a:p>
        </p:txBody>
      </p:sp>
    </p:spTree>
    <p:extLst>
      <p:ext uri="{BB962C8B-B14F-4D97-AF65-F5344CB8AC3E}">
        <p14:creationId xmlns:p14="http://schemas.microsoft.com/office/powerpoint/2010/main" val="9036202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176463"/>
          </a:xfrm>
        </p:spPr>
        <p:txBody>
          <a:bodyPr>
            <a:normAutofit/>
          </a:bodyPr>
          <a:lstStyle/>
          <a:p>
            <a:br>
              <a:rPr lang="el-GR" sz="2800" dirty="0">
                <a:solidFill>
                  <a:schemeClr val="tx1"/>
                </a:solidFill>
                <a:latin typeface="Century Gothic" panose="020B0502020202020204" pitchFamily="34" charset="0"/>
              </a:rPr>
            </a:br>
            <a:br>
              <a:rPr lang="el-GR" sz="2800" dirty="0">
                <a:solidFill>
                  <a:schemeClr val="tx1"/>
                </a:solidFill>
                <a:latin typeface="Century Gothic" panose="020B0502020202020204" pitchFamily="34" charset="0"/>
              </a:rPr>
            </a:br>
            <a:r>
              <a:rPr lang="el-GR" sz="2800" dirty="0">
                <a:solidFill>
                  <a:schemeClr val="tx1"/>
                </a:solidFill>
                <a:latin typeface="Century Gothic" panose="020B0502020202020204" pitchFamily="34" charset="0"/>
              </a:rPr>
              <a:t>ΤΕΧΝΙΚΕΣ ΟΔΗΓΙΕΣ </a:t>
            </a:r>
            <a:br>
              <a:rPr lang="en-GB" sz="2800" dirty="0">
                <a:solidFill>
                  <a:schemeClr val="tx1"/>
                </a:solidFill>
                <a:latin typeface="Century Gothic" panose="020B0502020202020204" pitchFamily="34" charset="0"/>
              </a:rPr>
            </a:br>
            <a:r>
              <a:rPr lang="en-GB" sz="2800" dirty="0">
                <a:solidFill>
                  <a:schemeClr val="tx1"/>
                </a:solidFill>
                <a:latin typeface="Century Gothic" panose="020B0502020202020204" pitchFamily="34" charset="0"/>
              </a:rPr>
              <a:t>Eu Login Account</a:t>
            </a:r>
            <a:br>
              <a:rPr lang="en-GB" sz="2800" dirty="0">
                <a:solidFill>
                  <a:schemeClr val="tx1"/>
                </a:solidFill>
                <a:latin typeface="Century Gothic" panose="020B0502020202020204" pitchFamily="34" charset="0"/>
              </a:rPr>
            </a:br>
            <a:r>
              <a:rPr lang="en-GB" sz="2800" dirty="0">
                <a:solidFill>
                  <a:schemeClr val="tx1"/>
                </a:solidFill>
                <a:latin typeface="Century Gothic" panose="020B0502020202020204" pitchFamily="34" charset="0"/>
              </a:rPr>
              <a:t>OID/ORS</a:t>
            </a:r>
            <a:br>
              <a:rPr lang="el-GR" sz="2800" dirty="0">
                <a:solidFill>
                  <a:schemeClr val="tx1"/>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9308518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646" y="927509"/>
            <a:ext cx="7446645" cy="332303"/>
          </a:xfrm>
          <a:prstGeom prst="rect">
            <a:avLst/>
          </a:prstGeom>
        </p:spPr>
        <p:txBody>
          <a:bodyPr vert="horz" wrap="square" lIns="0" tIns="9049" rIns="0" bIns="0" rtlCol="0" anchor="ctr">
            <a:spAutoFit/>
          </a:bodyPr>
          <a:lstStyle/>
          <a:p>
            <a:pPr marL="9525">
              <a:spcBef>
                <a:spcPts val="71"/>
              </a:spcBef>
            </a:pPr>
            <a:r>
              <a:rPr lang="el-GR" sz="2100" spc="-11" dirty="0">
                <a:solidFill>
                  <a:srgbClr val="FFFFFF"/>
                </a:solidFill>
              </a:rPr>
              <a:t>ΑΠΑΡΑΙΤΗΤΑ ΒΗΜΑΤΑ ΓΙΑ ΤΗΝ ΥΠΟΒΟΛΗ ΤΗΣ ΑΙΤΗΣΗΣ</a:t>
            </a:r>
            <a:endParaRPr sz="2100" dirty="0"/>
          </a:p>
        </p:txBody>
      </p:sp>
      <p:sp>
        <p:nvSpPr>
          <p:cNvPr id="3" name="object 3"/>
          <p:cNvSpPr txBox="1"/>
          <p:nvPr/>
        </p:nvSpPr>
        <p:spPr>
          <a:xfrm>
            <a:off x="165575" y="404664"/>
            <a:ext cx="8812850" cy="3210014"/>
          </a:xfrm>
          <a:prstGeom prst="rect">
            <a:avLst/>
          </a:prstGeom>
        </p:spPr>
        <p:txBody>
          <a:bodyPr vert="horz" wrap="square" lIns="0" tIns="9049" rIns="0" bIns="0" rtlCol="0">
            <a:spAutoFit/>
          </a:bodyPr>
          <a:lstStyle/>
          <a:p>
            <a:pPr marL="9525" algn="ctr" defTabSz="685800">
              <a:spcBef>
                <a:spcPts val="71"/>
              </a:spcBef>
              <a:tabLst>
                <a:tab pos="266700" algn="l"/>
              </a:tabLst>
              <a:defRPr/>
            </a:pPr>
            <a:r>
              <a:rPr lang="en-GB" sz="2800" b="1" dirty="0">
                <a:solidFill>
                  <a:schemeClr val="accent5">
                    <a:lumMod val="75000"/>
                  </a:schemeClr>
                </a:solidFill>
                <a:latin typeface="Century Gothic" panose="020B0502020202020204" pitchFamily="34" charset="0"/>
                <a:ea typeface="+mj-ea"/>
                <a:cs typeface="+mj-cs"/>
              </a:rPr>
              <a:t>OID</a:t>
            </a:r>
            <a:endParaRPr sz="2800" b="1" dirty="0">
              <a:solidFill>
                <a:schemeClr val="accent5">
                  <a:lumMod val="75000"/>
                </a:schemeClr>
              </a:solidFill>
              <a:latin typeface="Century Gothic" panose="020B0502020202020204" pitchFamily="34" charset="0"/>
              <a:ea typeface="+mj-ea"/>
              <a:cs typeface="+mj-cs"/>
            </a:endParaRPr>
          </a:p>
          <a:p>
            <a:pPr defTabSz="685800">
              <a:spcBef>
                <a:spcPts val="4"/>
              </a:spcBef>
              <a:defRPr/>
            </a:pPr>
            <a:endParaRPr sz="2000"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4"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4"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4"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4" dirty="0">
              <a:solidFill>
                <a:prstClr val="black"/>
              </a:solidFill>
              <a:latin typeface="Century Gothic" panose="020B0502020202020204" pitchFamily="34" charset="0"/>
              <a:cs typeface="Calibri"/>
            </a:endParaRPr>
          </a:p>
          <a:p>
            <a:pPr marL="9525" algn="ctr" defTabSz="685800">
              <a:tabLst>
                <a:tab pos="277654" algn="l"/>
                <a:tab pos="278130" algn="l"/>
              </a:tabLst>
              <a:defRPr/>
            </a:pPr>
            <a:r>
              <a:rPr lang="el-GR" sz="2000" spc="-4" dirty="0">
                <a:solidFill>
                  <a:prstClr val="black"/>
                </a:solidFill>
                <a:latin typeface="Century Gothic" panose="020B0502020202020204" pitchFamily="34" charset="0"/>
                <a:cs typeface="Calibri"/>
              </a:rPr>
              <a:t>Για τη συμμετοχή ενός οργανισμού σε αίτηση αποκεντρωμένης δράσης του Προγράμματος είναι απαραίτητο ο οργανισμός αυτός να διαθέτει έναν μοναδικό αναγνωριστικό κωδικό, που ονομάζεται </a:t>
            </a:r>
            <a:r>
              <a:rPr lang="en-GB" sz="2000" spc="-4" dirty="0">
                <a:solidFill>
                  <a:prstClr val="black"/>
                </a:solidFill>
                <a:latin typeface="Century Gothic" panose="020B0502020202020204" pitchFamily="34" charset="0"/>
                <a:cs typeface="Calibri"/>
              </a:rPr>
              <a:t>OID - </a:t>
            </a:r>
            <a:r>
              <a:rPr sz="2000" spc="-8" dirty="0" err="1">
                <a:solidFill>
                  <a:prstClr val="black"/>
                </a:solidFill>
                <a:latin typeface="Century Gothic" panose="020B0502020202020204" pitchFamily="34" charset="0"/>
                <a:cs typeface="Calibri"/>
              </a:rPr>
              <a:t>Organisation</a:t>
            </a:r>
            <a:r>
              <a:rPr lang="en-GB" sz="2000" spc="-8"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ID</a:t>
            </a:r>
            <a:r>
              <a:rPr sz="2000" spc="8"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(πρώην</a:t>
            </a:r>
            <a:r>
              <a:rPr sz="2000" spc="11"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PIC)</a:t>
            </a:r>
            <a:endParaRPr lang="el-GR" sz="2000" spc="-26" dirty="0">
              <a:solidFill>
                <a:prstClr val="black"/>
              </a:solidFill>
              <a:latin typeface="Century Gothic" panose="020B0502020202020204" pitchFamily="34" charset="0"/>
              <a:cs typeface="Times New Roman"/>
              <a:sym typeface="Wingdings" panose="05000000000000000000" pitchFamily="2" charset="2"/>
            </a:endParaRPr>
          </a:p>
        </p:txBody>
      </p:sp>
    </p:spTree>
    <p:extLst>
      <p:ext uri="{BB962C8B-B14F-4D97-AF65-F5344CB8AC3E}">
        <p14:creationId xmlns:p14="http://schemas.microsoft.com/office/powerpoint/2010/main" val="4143689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76671" y="44624"/>
            <a:ext cx="8856984"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ΑΝΑΖΗΤΗΣΗ </a:t>
            </a:r>
            <a:r>
              <a:rPr lang="en-GB" sz="2800" dirty="0">
                <a:solidFill>
                  <a:schemeClr val="accent5">
                    <a:lumMod val="75000"/>
                  </a:schemeClr>
                </a:solidFill>
                <a:latin typeface="Century Gothic" panose="020B0502020202020204" pitchFamily="34" charset="0"/>
              </a:rPr>
              <a:t>OID</a:t>
            </a:r>
          </a:p>
        </p:txBody>
      </p:sp>
      <p:sp>
        <p:nvSpPr>
          <p:cNvPr id="2" name="Content Placeholder 1"/>
          <p:cNvSpPr>
            <a:spLocks noGrp="1"/>
          </p:cNvSpPr>
          <p:nvPr>
            <p:ph idx="1"/>
          </p:nvPr>
        </p:nvSpPr>
        <p:spPr>
          <a:xfrm>
            <a:off x="0" y="699947"/>
            <a:ext cx="8784976" cy="4123153"/>
          </a:xfrm>
        </p:spPr>
        <p:txBody>
          <a:bodyPr>
            <a:noAutofit/>
          </a:bodyPr>
          <a:lstStyle/>
          <a:p>
            <a:pPr marL="914400" lvl="1" indent="-457200" algn="just">
              <a:buFont typeface="+mj-lt"/>
              <a:buAutoNum type="arabicPeriod"/>
            </a:pPr>
            <a:r>
              <a:rPr lang="el-GR" sz="1900" dirty="0">
                <a:latin typeface="Century Gothic" panose="020B0502020202020204" pitchFamily="34" charset="0"/>
              </a:rPr>
              <a:t>Μέσω του ΕΕ</a:t>
            </a:r>
            <a:r>
              <a:rPr lang="en-GB" sz="1900" dirty="0">
                <a:latin typeface="Century Gothic" panose="020B0502020202020204" pitchFamily="34" charset="0"/>
              </a:rPr>
              <a:t>SC - Organizations</a:t>
            </a:r>
            <a:r>
              <a:rPr lang="el-GR" sz="1900" dirty="0">
                <a:latin typeface="Century Gothic" panose="020B0502020202020204" pitchFamily="34" charset="0"/>
              </a:rPr>
              <a:t>,</a:t>
            </a:r>
            <a:r>
              <a:rPr lang="en-GB" sz="1900" dirty="0">
                <a:latin typeface="Century Gothic" panose="020B0502020202020204" pitchFamily="34" charset="0"/>
              </a:rPr>
              <a:t> </a:t>
            </a:r>
            <a:r>
              <a:rPr lang="el-GR" sz="1900" dirty="0">
                <a:latin typeface="Century Gothic" panose="020B0502020202020204" pitchFamily="34" charset="0"/>
              </a:rPr>
              <a:t>ελέγξετε κατά πόσον ο οργανισμός σας διαθέτει ήδη </a:t>
            </a:r>
            <a:r>
              <a:rPr lang="en-GB" sz="1900" dirty="0">
                <a:latin typeface="Century Gothic" panose="020B0502020202020204" pitchFamily="34" charset="0"/>
              </a:rPr>
              <a:t>OID</a:t>
            </a:r>
            <a:r>
              <a:rPr lang="el-GR" sz="1900" dirty="0">
                <a:latin typeface="Century Gothic" panose="020B0502020202020204" pitchFamily="34" charset="0"/>
              </a:rPr>
              <a:t>, προκειμένου να αποφύγετε διπλές εγγραφές</a:t>
            </a:r>
            <a:endParaRPr lang="en-US" sz="1900" dirty="0">
              <a:latin typeface="Century Gothic" panose="020B0502020202020204" pitchFamily="34" charset="0"/>
            </a:endParaRPr>
          </a:p>
          <a:p>
            <a:pPr marL="914400" lvl="1" indent="-457200" algn="just">
              <a:buFont typeface="+mj-lt"/>
              <a:buAutoNum type="arabicPeriod"/>
            </a:pPr>
            <a:r>
              <a:rPr lang="el-GR" sz="1900" dirty="0">
                <a:latin typeface="Century Gothic" panose="020B0502020202020204" pitchFamily="34" charset="0"/>
              </a:rPr>
              <a:t>Προσθέστε λέξεις - κλειδιά για την έρευνα (όνομα, </a:t>
            </a:r>
            <a:r>
              <a:rPr lang="en-US" sz="1900" dirty="0">
                <a:latin typeface="Century Gothic" panose="020B0502020202020204" pitchFamily="34" charset="0"/>
              </a:rPr>
              <a:t>links)</a:t>
            </a:r>
            <a:r>
              <a:rPr lang="el-GR" sz="1900" dirty="0">
                <a:latin typeface="Century Gothic" panose="020B0502020202020204" pitchFamily="34" charset="0"/>
              </a:rPr>
              <a:t> </a:t>
            </a:r>
          </a:p>
          <a:p>
            <a:pPr marL="914400" lvl="1" indent="-457200" algn="just">
              <a:buFont typeface="+mj-lt"/>
              <a:buAutoNum type="arabicPeriod"/>
            </a:pPr>
            <a:r>
              <a:rPr lang="el-GR" sz="1900" dirty="0">
                <a:latin typeface="Century Gothic" panose="020B0502020202020204" pitchFamily="34" charset="0"/>
              </a:rPr>
              <a:t>Ενεργοποιήστε πιο εξειδικευμένα φίλτρα</a:t>
            </a:r>
          </a:p>
          <a:p>
            <a:pPr marL="914400" lvl="1" indent="-457200" algn="just">
              <a:buFont typeface="+mj-lt"/>
              <a:buAutoNum type="arabicPeriod"/>
            </a:pPr>
            <a:r>
              <a:rPr lang="el-GR" sz="1900" dirty="0">
                <a:latin typeface="Century Gothic" panose="020B0502020202020204" pitchFamily="34" charset="0"/>
              </a:rPr>
              <a:t>Αποτελέσματα εύρεσης</a:t>
            </a:r>
          </a:p>
        </p:txBody>
      </p:sp>
      <p:pic>
        <p:nvPicPr>
          <p:cNvPr id="27" name="Picture 26">
            <a:extLst>
              <a:ext uri="{FF2B5EF4-FFF2-40B4-BE49-F238E27FC236}">
                <a16:creationId xmlns:a16="http://schemas.microsoft.com/office/drawing/2014/main" id="{17930773-9E0F-437C-C338-11FDE85912E7}"/>
              </a:ext>
            </a:extLst>
          </p:cNvPr>
          <p:cNvPicPr>
            <a:picLocks noChangeAspect="1"/>
          </p:cNvPicPr>
          <p:nvPr/>
        </p:nvPicPr>
        <p:blipFill>
          <a:blip r:embed="rId3"/>
          <a:stretch>
            <a:fillRect/>
          </a:stretch>
        </p:blipFill>
        <p:spPr>
          <a:xfrm>
            <a:off x="226940" y="2761523"/>
            <a:ext cx="7663482" cy="3137590"/>
          </a:xfrm>
          <a:prstGeom prst="rect">
            <a:avLst/>
          </a:prstGeom>
          <a:ln>
            <a:solidFill>
              <a:srgbClr val="FF0000"/>
            </a:solidFill>
          </a:ln>
        </p:spPr>
      </p:pic>
      <p:sp>
        <p:nvSpPr>
          <p:cNvPr id="30" name="Rectangle 29">
            <a:extLst>
              <a:ext uri="{FF2B5EF4-FFF2-40B4-BE49-F238E27FC236}">
                <a16:creationId xmlns:a16="http://schemas.microsoft.com/office/drawing/2014/main" id="{63F1697B-6EAD-1B2B-4103-15FB4514DC1A}"/>
              </a:ext>
            </a:extLst>
          </p:cNvPr>
          <p:cNvSpPr/>
          <p:nvPr/>
        </p:nvSpPr>
        <p:spPr>
          <a:xfrm>
            <a:off x="300697" y="3772747"/>
            <a:ext cx="1343001" cy="152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A1EB1E5-1B93-B558-92F5-4B0448771B3B}"/>
              </a:ext>
            </a:extLst>
          </p:cNvPr>
          <p:cNvSpPr/>
          <p:nvPr/>
        </p:nvSpPr>
        <p:spPr>
          <a:xfrm>
            <a:off x="213599" y="3536358"/>
            <a:ext cx="11767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30975A78-2AE9-1182-F8AA-2907C579985D}"/>
              </a:ext>
            </a:extLst>
          </p:cNvPr>
          <p:cNvSpPr/>
          <p:nvPr/>
        </p:nvSpPr>
        <p:spPr>
          <a:xfrm>
            <a:off x="1656614" y="4406102"/>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3A0D46D-59AC-7374-45B6-2DAA5F47B3C0}"/>
              </a:ext>
            </a:extLst>
          </p:cNvPr>
          <p:cNvSpPr/>
          <p:nvPr/>
        </p:nvSpPr>
        <p:spPr>
          <a:xfrm>
            <a:off x="1671499" y="4988245"/>
            <a:ext cx="144016" cy="726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85B3A51-F1F6-E0BA-8AE9-3B8FAF70DE1D}"/>
              </a:ext>
            </a:extLst>
          </p:cNvPr>
          <p:cNvSpPr/>
          <p:nvPr/>
        </p:nvSpPr>
        <p:spPr>
          <a:xfrm>
            <a:off x="1967505" y="4696826"/>
            <a:ext cx="73228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92D94C9-96E5-48D6-CA4E-9D35B5DECC19}"/>
              </a:ext>
            </a:extLst>
          </p:cNvPr>
          <p:cNvSpPr txBox="1"/>
          <p:nvPr/>
        </p:nvSpPr>
        <p:spPr>
          <a:xfrm>
            <a:off x="1390307" y="3383050"/>
            <a:ext cx="144016" cy="369332"/>
          </a:xfrm>
          <a:prstGeom prst="rect">
            <a:avLst/>
          </a:prstGeom>
          <a:noFill/>
        </p:spPr>
        <p:txBody>
          <a:bodyPr wrap="square" rtlCol="0">
            <a:spAutoFit/>
          </a:bodyPr>
          <a:lstStyle/>
          <a:p>
            <a:r>
              <a:rPr lang="el-GR" dirty="0"/>
              <a:t>1</a:t>
            </a:r>
            <a:endParaRPr lang="en-GB" dirty="0"/>
          </a:p>
        </p:txBody>
      </p:sp>
      <p:sp>
        <p:nvSpPr>
          <p:cNvPr id="4" name="TextBox 3">
            <a:extLst>
              <a:ext uri="{FF2B5EF4-FFF2-40B4-BE49-F238E27FC236}">
                <a16:creationId xmlns:a16="http://schemas.microsoft.com/office/drawing/2014/main" id="{46B81360-DE63-8B9B-907C-66283CF02684}"/>
              </a:ext>
            </a:extLst>
          </p:cNvPr>
          <p:cNvSpPr txBox="1"/>
          <p:nvPr/>
        </p:nvSpPr>
        <p:spPr>
          <a:xfrm>
            <a:off x="2190993" y="4252794"/>
            <a:ext cx="144016" cy="369332"/>
          </a:xfrm>
          <a:prstGeom prst="rect">
            <a:avLst/>
          </a:prstGeom>
          <a:noFill/>
        </p:spPr>
        <p:txBody>
          <a:bodyPr wrap="square" rtlCol="0">
            <a:spAutoFit/>
          </a:bodyPr>
          <a:lstStyle/>
          <a:p>
            <a:r>
              <a:rPr lang="el-GR" dirty="0"/>
              <a:t>2</a:t>
            </a:r>
            <a:endParaRPr lang="en-GB" dirty="0"/>
          </a:p>
        </p:txBody>
      </p:sp>
      <p:sp>
        <p:nvSpPr>
          <p:cNvPr id="5" name="TextBox 4">
            <a:extLst>
              <a:ext uri="{FF2B5EF4-FFF2-40B4-BE49-F238E27FC236}">
                <a16:creationId xmlns:a16="http://schemas.microsoft.com/office/drawing/2014/main" id="{387E4004-3ADC-640D-C199-63108AA1A10B}"/>
              </a:ext>
            </a:extLst>
          </p:cNvPr>
          <p:cNvSpPr txBox="1"/>
          <p:nvPr/>
        </p:nvSpPr>
        <p:spPr>
          <a:xfrm>
            <a:off x="1594291" y="5714447"/>
            <a:ext cx="144016" cy="369332"/>
          </a:xfrm>
          <a:prstGeom prst="rect">
            <a:avLst/>
          </a:prstGeom>
          <a:noFill/>
        </p:spPr>
        <p:txBody>
          <a:bodyPr wrap="square" rtlCol="0">
            <a:spAutoFit/>
          </a:bodyPr>
          <a:lstStyle/>
          <a:p>
            <a:r>
              <a:rPr lang="el-GR" dirty="0"/>
              <a:t>3</a:t>
            </a:r>
            <a:endParaRPr lang="en-GB" dirty="0"/>
          </a:p>
        </p:txBody>
      </p:sp>
      <p:sp>
        <p:nvSpPr>
          <p:cNvPr id="6" name="TextBox 5">
            <a:extLst>
              <a:ext uri="{FF2B5EF4-FFF2-40B4-BE49-F238E27FC236}">
                <a16:creationId xmlns:a16="http://schemas.microsoft.com/office/drawing/2014/main" id="{4DB636F1-7AE1-97C0-93D0-AAC7C70D59FA}"/>
              </a:ext>
            </a:extLst>
          </p:cNvPr>
          <p:cNvSpPr txBox="1"/>
          <p:nvPr/>
        </p:nvSpPr>
        <p:spPr>
          <a:xfrm>
            <a:off x="2699792" y="4618913"/>
            <a:ext cx="144016" cy="369332"/>
          </a:xfrm>
          <a:prstGeom prst="rect">
            <a:avLst/>
          </a:prstGeom>
          <a:noFill/>
        </p:spPr>
        <p:txBody>
          <a:bodyPr wrap="square" rtlCol="0">
            <a:spAutoFit/>
          </a:bodyPr>
          <a:lstStyle/>
          <a:p>
            <a:r>
              <a:rPr lang="el-GR" dirty="0"/>
              <a:t>4</a:t>
            </a:r>
            <a:endParaRPr lang="en-GB" dirty="0"/>
          </a:p>
        </p:txBody>
      </p:sp>
    </p:spTree>
    <p:extLst>
      <p:ext uri="{BB962C8B-B14F-4D97-AF65-F5344CB8AC3E}">
        <p14:creationId xmlns:p14="http://schemas.microsoft.com/office/powerpoint/2010/main" val="3334686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646" y="927509"/>
            <a:ext cx="7446645" cy="332303"/>
          </a:xfrm>
          <a:prstGeom prst="rect">
            <a:avLst/>
          </a:prstGeom>
        </p:spPr>
        <p:txBody>
          <a:bodyPr vert="horz" wrap="square" lIns="0" tIns="9049" rIns="0" bIns="0" rtlCol="0" anchor="ctr">
            <a:spAutoFit/>
          </a:bodyPr>
          <a:lstStyle/>
          <a:p>
            <a:pPr marL="9525">
              <a:spcBef>
                <a:spcPts val="71"/>
              </a:spcBef>
            </a:pPr>
            <a:r>
              <a:rPr lang="el-GR" sz="2100" spc="-11" dirty="0">
                <a:solidFill>
                  <a:srgbClr val="FFFFFF"/>
                </a:solidFill>
              </a:rPr>
              <a:t>ΑΠΑΡΑΙΤΗΤΑ ΒΗΜΑΤΑ ΓΙΑ ΤΗΝ ΥΠΟΒΟΛΗ ΤΗΣ ΑΙΤΗΣΗΣ</a:t>
            </a:r>
            <a:endParaRPr sz="2100" dirty="0"/>
          </a:p>
        </p:txBody>
      </p:sp>
      <p:sp>
        <p:nvSpPr>
          <p:cNvPr id="3" name="object 3"/>
          <p:cNvSpPr txBox="1"/>
          <p:nvPr/>
        </p:nvSpPr>
        <p:spPr>
          <a:xfrm>
            <a:off x="223646" y="404664"/>
            <a:ext cx="8812850" cy="4638610"/>
          </a:xfrm>
          <a:prstGeom prst="rect">
            <a:avLst/>
          </a:prstGeom>
        </p:spPr>
        <p:txBody>
          <a:bodyPr vert="horz" wrap="square" lIns="0" tIns="9049" rIns="0" bIns="0" rtlCol="0">
            <a:spAutoFit/>
          </a:bodyPr>
          <a:lstStyle/>
          <a:p>
            <a:pPr marL="9525" algn="ctr" defTabSz="685800">
              <a:spcBef>
                <a:spcPts val="71"/>
              </a:spcBef>
              <a:tabLst>
                <a:tab pos="266700" algn="l"/>
              </a:tabLst>
              <a:defRPr/>
            </a:pPr>
            <a:r>
              <a:rPr lang="el-GR" sz="2800" b="1" dirty="0">
                <a:solidFill>
                  <a:schemeClr val="accent5">
                    <a:lumMod val="75000"/>
                  </a:schemeClr>
                </a:solidFill>
                <a:latin typeface="Century Gothic" panose="020B0502020202020204" pitchFamily="34" charset="0"/>
                <a:ea typeface="+mj-ea"/>
                <a:cs typeface="+mj-cs"/>
              </a:rPr>
              <a:t>ΑΠΟΚΤΗΣΗ </a:t>
            </a:r>
            <a:r>
              <a:rPr lang="en-GB" sz="2800" b="1" dirty="0">
                <a:solidFill>
                  <a:schemeClr val="accent5">
                    <a:lumMod val="75000"/>
                  </a:schemeClr>
                </a:solidFill>
                <a:latin typeface="Century Gothic" panose="020B0502020202020204" pitchFamily="34" charset="0"/>
                <a:ea typeface="+mj-ea"/>
                <a:cs typeface="+mj-cs"/>
              </a:rPr>
              <a:t>OID</a:t>
            </a:r>
          </a:p>
          <a:p>
            <a:pPr marL="9525" algn="ctr" defTabSz="685800">
              <a:spcBef>
                <a:spcPts val="71"/>
              </a:spcBef>
              <a:tabLst>
                <a:tab pos="266700" algn="l"/>
              </a:tabLst>
              <a:defRPr/>
            </a:pPr>
            <a:endParaRPr sz="2000" dirty="0">
              <a:solidFill>
                <a:prstClr val="black"/>
              </a:solidFill>
              <a:latin typeface="Century Gothic" panose="020B0502020202020204" pitchFamily="34" charset="0"/>
              <a:cs typeface="Calibri"/>
            </a:endParaRPr>
          </a:p>
          <a:p>
            <a:pPr marL="266700" marR="285750" indent="-257175" algn="just" defTabSz="685800">
              <a:spcBef>
                <a:spcPts val="4"/>
              </a:spcBef>
              <a:buFont typeface="Wingdings"/>
              <a:buChar char=""/>
              <a:tabLst>
                <a:tab pos="266224" algn="l"/>
                <a:tab pos="266700" algn="l"/>
              </a:tabLst>
              <a:defRPr/>
            </a:pPr>
            <a:r>
              <a:rPr sz="2000" b="1" spc="-4" dirty="0">
                <a:solidFill>
                  <a:prstClr val="black"/>
                </a:solidFill>
                <a:latin typeface="Century Gothic" panose="020B0502020202020204" pitchFamily="34" charset="0"/>
                <a:cs typeface="Calibri"/>
              </a:rPr>
              <a:t>Δημιουργία </a:t>
            </a:r>
            <a:r>
              <a:rPr sz="2000" b="1" dirty="0">
                <a:solidFill>
                  <a:srgbClr val="1EA192"/>
                </a:solidFill>
                <a:latin typeface="Century Gothic" panose="020B0502020202020204" pitchFamily="34" charset="0"/>
                <a:cs typeface="Calibri"/>
              </a:rPr>
              <a:t>EU</a:t>
            </a:r>
            <a:r>
              <a:rPr sz="2000" b="1" spc="-4" dirty="0">
                <a:solidFill>
                  <a:srgbClr val="1EA192"/>
                </a:solidFill>
                <a:latin typeface="Century Gothic" panose="020B0502020202020204" pitchFamily="34" charset="0"/>
                <a:cs typeface="Calibri"/>
              </a:rPr>
              <a:t> Login</a:t>
            </a:r>
            <a:r>
              <a:rPr sz="2000" b="1" spc="-8" dirty="0">
                <a:solidFill>
                  <a:srgbClr val="1EA192"/>
                </a:solidFill>
                <a:latin typeface="Century Gothic" panose="020B0502020202020204" pitchFamily="34" charset="0"/>
                <a:cs typeface="Calibri"/>
              </a:rPr>
              <a:t> </a:t>
            </a:r>
            <a:r>
              <a:rPr sz="2000" b="1" spc="-4" dirty="0">
                <a:solidFill>
                  <a:srgbClr val="1EA192"/>
                </a:solidFill>
                <a:latin typeface="Century Gothic" panose="020B0502020202020204" pitchFamily="34" charset="0"/>
                <a:cs typeface="Calibri"/>
              </a:rPr>
              <a:t>Account</a:t>
            </a:r>
            <a:r>
              <a:rPr sz="2000" b="1" spc="-11" dirty="0">
                <a:solidFill>
                  <a:srgbClr val="1EA192"/>
                </a:solidFill>
                <a:latin typeface="Century Gothic" panose="020B0502020202020204" pitchFamily="34" charset="0"/>
                <a:cs typeface="Calibri"/>
              </a:rPr>
              <a:t> </a:t>
            </a:r>
            <a:r>
              <a:rPr sz="2000" b="1"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Π</a:t>
            </a:r>
            <a:r>
              <a:rPr sz="2000" spc="-4" dirty="0">
                <a:solidFill>
                  <a:prstClr val="black"/>
                </a:solidFill>
                <a:latin typeface="Century Gothic" panose="020B0502020202020204" pitchFamily="34" charset="0"/>
                <a:cs typeface="Calibri"/>
              </a:rPr>
              <a:t>α</a:t>
            </a:r>
            <a:r>
              <a:rPr sz="2000" spc="-4" dirty="0" err="1">
                <a:solidFill>
                  <a:prstClr val="black"/>
                </a:solidFill>
                <a:latin typeface="Century Gothic" panose="020B0502020202020204" pitchFamily="34" charset="0"/>
                <a:cs typeface="Calibri"/>
              </a:rPr>
              <a:t>ρέχει</a:t>
            </a:r>
            <a:r>
              <a:rPr sz="2000" spc="8"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πρόσβαση</a:t>
            </a:r>
            <a:r>
              <a:rPr sz="2000" spc="-30"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σε</a:t>
            </a:r>
            <a:r>
              <a:rPr sz="2000" spc="8"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συγκεκριμένα</a:t>
            </a:r>
            <a:r>
              <a:rPr sz="2000" spc="-11"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ηλεκτρονικά</a:t>
            </a:r>
            <a:r>
              <a:rPr sz="2000" spc="-19"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εργαλεία,</a:t>
            </a:r>
            <a:r>
              <a:rPr sz="2000" spc="-71"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που </a:t>
            </a:r>
            <a:r>
              <a:rPr sz="2000" spc="-326"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χρησιμοποιούνται</a:t>
            </a:r>
            <a:r>
              <a:rPr sz="2000" spc="-34"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πριν</a:t>
            </a:r>
            <a:r>
              <a:rPr sz="2000" spc="-15" dirty="0">
                <a:solidFill>
                  <a:prstClr val="black"/>
                </a:solidFill>
                <a:latin typeface="Century Gothic" panose="020B0502020202020204" pitchFamily="34" charset="0"/>
                <a:cs typeface="Calibri"/>
              </a:rPr>
              <a:t> και</a:t>
            </a:r>
            <a:r>
              <a:rPr sz="2000" spc="-4" dirty="0">
                <a:solidFill>
                  <a:prstClr val="black"/>
                </a:solidFill>
                <a:latin typeface="Century Gothic" panose="020B0502020202020204" pitchFamily="34" charset="0"/>
                <a:cs typeface="Calibri"/>
              </a:rPr>
              <a:t> </a:t>
            </a:r>
            <a:r>
              <a:rPr sz="2000" spc="-15" dirty="0">
                <a:solidFill>
                  <a:prstClr val="black"/>
                </a:solidFill>
                <a:latin typeface="Century Gothic" panose="020B0502020202020204" pitchFamily="34" charset="0"/>
                <a:cs typeface="Calibri"/>
              </a:rPr>
              <a:t>κατά</a:t>
            </a:r>
            <a:r>
              <a:rPr sz="2000" spc="-19"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την</a:t>
            </a:r>
            <a:r>
              <a:rPr sz="2000" spc="-8"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υποβολή</a:t>
            </a:r>
            <a:r>
              <a:rPr sz="2000" spc="-15"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της </a:t>
            </a:r>
            <a:r>
              <a:rPr sz="2000" spc="-4" dirty="0">
                <a:solidFill>
                  <a:prstClr val="black"/>
                </a:solidFill>
                <a:latin typeface="Century Gothic" panose="020B0502020202020204" pitchFamily="34" charset="0"/>
                <a:cs typeface="Calibri"/>
              </a:rPr>
              <a:t>αίτησης</a:t>
            </a:r>
            <a:endParaRPr lang="el-GR" sz="2000" spc="-4" dirty="0">
              <a:solidFill>
                <a:prstClr val="black"/>
              </a:solidFill>
              <a:latin typeface="Century Gothic" panose="020B0502020202020204" pitchFamily="34" charset="0"/>
              <a:cs typeface="Calibri"/>
            </a:endParaRPr>
          </a:p>
          <a:p>
            <a:pPr marL="9525" marR="285750" algn="just" defTabSz="685800">
              <a:spcBef>
                <a:spcPts val="4"/>
              </a:spcBef>
              <a:tabLst>
                <a:tab pos="266224" algn="l"/>
                <a:tab pos="266700" algn="l"/>
              </a:tabLst>
              <a:defRPr/>
            </a:pPr>
            <a:endParaRPr sz="2000" dirty="0">
              <a:solidFill>
                <a:prstClr val="black"/>
              </a:solidFill>
              <a:latin typeface="Century Gothic" panose="020B0502020202020204" pitchFamily="34" charset="0"/>
              <a:cs typeface="Calibri"/>
            </a:endParaRPr>
          </a:p>
          <a:p>
            <a:pPr marL="9525" algn="just" defTabSz="685800">
              <a:defRPr/>
            </a:pPr>
            <a:r>
              <a:rPr sz="1600" i="1" spc="-4" dirty="0">
                <a:solidFill>
                  <a:prstClr val="black"/>
                </a:solidFill>
                <a:latin typeface="Century Gothic" panose="020B0502020202020204" pitchFamily="34" charset="0"/>
                <a:cs typeface="Calibri"/>
              </a:rPr>
              <a:t>!!!</a:t>
            </a:r>
            <a:r>
              <a:rPr sz="1600" i="1" spc="15" dirty="0">
                <a:solidFill>
                  <a:prstClr val="black"/>
                </a:solidFill>
                <a:latin typeface="Century Gothic" panose="020B0502020202020204" pitchFamily="34" charset="0"/>
                <a:cs typeface="Calibri"/>
              </a:rPr>
              <a:t> </a:t>
            </a:r>
            <a:r>
              <a:rPr sz="1600" i="1" spc="-8" dirty="0">
                <a:solidFill>
                  <a:prstClr val="black"/>
                </a:solidFill>
                <a:latin typeface="Century Gothic" panose="020B0502020202020204" pitchFamily="34" charset="0"/>
                <a:cs typeface="Calibri"/>
              </a:rPr>
              <a:t>Είναι</a:t>
            </a:r>
            <a:r>
              <a:rPr sz="1600" i="1" spc="4"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πιθανό</a:t>
            </a:r>
            <a:r>
              <a:rPr sz="1600" i="1" spc="8" dirty="0">
                <a:solidFill>
                  <a:prstClr val="black"/>
                </a:solidFill>
                <a:latin typeface="Century Gothic" panose="020B0502020202020204" pitchFamily="34" charset="0"/>
                <a:cs typeface="Calibri"/>
              </a:rPr>
              <a:t> </a:t>
            </a:r>
            <a:r>
              <a:rPr sz="1600" i="1" spc="-8" dirty="0">
                <a:solidFill>
                  <a:prstClr val="black"/>
                </a:solidFill>
                <a:latin typeface="Century Gothic" panose="020B0502020202020204" pitchFamily="34" charset="0"/>
                <a:cs typeface="Calibri"/>
              </a:rPr>
              <a:t>κάποιος</a:t>
            </a:r>
            <a:r>
              <a:rPr sz="1600" i="1" spc="11"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οργανισμός</a:t>
            </a:r>
            <a:r>
              <a:rPr sz="1600" i="1" spc="8"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που</a:t>
            </a:r>
            <a:r>
              <a:rPr sz="1600" i="1" spc="11"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δε</a:t>
            </a:r>
            <a:r>
              <a:rPr sz="1600" i="1" spc="4"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διαθέτει</a:t>
            </a:r>
            <a:r>
              <a:rPr sz="1600" i="1" dirty="0">
                <a:solidFill>
                  <a:prstClr val="black"/>
                </a:solidFill>
                <a:latin typeface="Century Gothic" panose="020B0502020202020204" pitchFamily="34" charset="0"/>
                <a:cs typeface="Calibri"/>
              </a:rPr>
              <a:t> </a:t>
            </a:r>
            <a:r>
              <a:rPr sz="1600" i="1" spc="-11" dirty="0">
                <a:solidFill>
                  <a:prstClr val="black"/>
                </a:solidFill>
                <a:latin typeface="Century Gothic" panose="020B0502020202020204" pitchFamily="34" charset="0"/>
                <a:cs typeface="Calibri"/>
              </a:rPr>
              <a:t>OID,</a:t>
            </a:r>
            <a:r>
              <a:rPr sz="1600" i="1" spc="11"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να</a:t>
            </a:r>
            <a:r>
              <a:rPr sz="1600" i="1" spc="4"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διαθέτει</a:t>
            </a:r>
            <a:r>
              <a:rPr sz="1600" i="1" spc="-11"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ήδη</a:t>
            </a:r>
            <a:r>
              <a:rPr sz="1600" i="1" spc="8"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EU</a:t>
            </a:r>
            <a:r>
              <a:rPr sz="1600" i="1" spc="4" dirty="0">
                <a:solidFill>
                  <a:prstClr val="black"/>
                </a:solidFill>
                <a:latin typeface="Century Gothic" panose="020B0502020202020204" pitchFamily="34" charset="0"/>
                <a:cs typeface="Calibri"/>
              </a:rPr>
              <a:t> </a:t>
            </a:r>
            <a:r>
              <a:rPr sz="1600" i="1" spc="-8" dirty="0">
                <a:solidFill>
                  <a:prstClr val="black"/>
                </a:solidFill>
                <a:latin typeface="Century Gothic" panose="020B0502020202020204" pitchFamily="34" charset="0"/>
                <a:cs typeface="Calibri"/>
              </a:rPr>
              <a:t>Login</a:t>
            </a:r>
            <a:r>
              <a:rPr sz="1600" i="1" spc="19" dirty="0">
                <a:solidFill>
                  <a:prstClr val="black"/>
                </a:solidFill>
                <a:latin typeface="Century Gothic" panose="020B0502020202020204" pitchFamily="34" charset="0"/>
                <a:cs typeface="Calibri"/>
              </a:rPr>
              <a:t> </a:t>
            </a:r>
            <a:r>
              <a:rPr sz="1600" i="1" spc="-11" dirty="0">
                <a:solidFill>
                  <a:prstClr val="black"/>
                </a:solidFill>
                <a:latin typeface="Century Gothic" panose="020B0502020202020204" pitchFamily="34" charset="0"/>
                <a:cs typeface="Calibri"/>
              </a:rPr>
              <a:t>Account.</a:t>
            </a:r>
            <a:endParaRPr sz="1600" dirty="0">
              <a:solidFill>
                <a:prstClr val="black"/>
              </a:solidFill>
              <a:latin typeface="Century Gothic" panose="020B0502020202020204" pitchFamily="34" charset="0"/>
              <a:cs typeface="Calibri"/>
            </a:endParaRPr>
          </a:p>
          <a:p>
            <a:pPr algn="just" defTabSz="685800">
              <a:spcBef>
                <a:spcPts val="38"/>
              </a:spcBef>
              <a:defRPr/>
            </a:pPr>
            <a:endParaRPr sz="2000" dirty="0">
              <a:solidFill>
                <a:prstClr val="black"/>
              </a:solidFill>
              <a:latin typeface="Century Gothic" panose="020B0502020202020204" pitchFamily="34" charset="0"/>
              <a:cs typeface="Calibri"/>
            </a:endParaRPr>
          </a:p>
          <a:p>
            <a:pPr marL="266700" indent="-257175" algn="just" defTabSz="685800">
              <a:buFont typeface="Wingdings"/>
              <a:buChar char=""/>
              <a:tabLst>
                <a:tab pos="266224" algn="l"/>
                <a:tab pos="266700" algn="l"/>
              </a:tabLst>
              <a:defRPr/>
            </a:pPr>
            <a:r>
              <a:rPr sz="2000" b="1" spc="-4" dirty="0">
                <a:solidFill>
                  <a:prstClr val="black"/>
                </a:solidFill>
                <a:latin typeface="Century Gothic" panose="020B0502020202020204" pitchFamily="34" charset="0"/>
                <a:cs typeface="Calibri"/>
              </a:rPr>
              <a:t>Σύνδεση</a:t>
            </a:r>
            <a:r>
              <a:rPr sz="2000" b="1" spc="-26" dirty="0">
                <a:solidFill>
                  <a:prstClr val="black"/>
                </a:solidFill>
                <a:latin typeface="Century Gothic" panose="020B0502020202020204" pitchFamily="34" charset="0"/>
                <a:cs typeface="Calibri"/>
              </a:rPr>
              <a:t> </a:t>
            </a:r>
            <a:r>
              <a:rPr sz="2000" b="1" spc="-4" dirty="0">
                <a:solidFill>
                  <a:prstClr val="black"/>
                </a:solidFill>
                <a:latin typeface="Century Gothic" panose="020B0502020202020204" pitchFamily="34" charset="0"/>
                <a:cs typeface="Calibri"/>
              </a:rPr>
              <a:t>με</a:t>
            </a:r>
            <a:r>
              <a:rPr sz="2000" b="1" spc="-8" dirty="0">
                <a:solidFill>
                  <a:prstClr val="black"/>
                </a:solidFill>
                <a:latin typeface="Century Gothic" panose="020B0502020202020204" pitchFamily="34" charset="0"/>
                <a:cs typeface="Calibri"/>
              </a:rPr>
              <a:t> την</a:t>
            </a:r>
            <a:r>
              <a:rPr sz="2000" b="1" spc="4" dirty="0">
                <a:solidFill>
                  <a:prstClr val="black"/>
                </a:solidFill>
                <a:latin typeface="Century Gothic" panose="020B0502020202020204" pitchFamily="34" charset="0"/>
                <a:cs typeface="Calibri"/>
              </a:rPr>
              <a:t> </a:t>
            </a:r>
            <a:r>
              <a:rPr sz="2000" b="1" spc="-4" dirty="0">
                <a:solidFill>
                  <a:prstClr val="black"/>
                </a:solidFill>
                <a:latin typeface="Century Gothic" panose="020B0502020202020204" pitchFamily="34" charset="0"/>
                <a:cs typeface="Calibri"/>
              </a:rPr>
              <a:t>Πλατφόρμα</a:t>
            </a:r>
            <a:r>
              <a:rPr sz="2000" b="1" spc="-4" dirty="0">
                <a:solidFill>
                  <a:srgbClr val="0462C1"/>
                </a:solidFill>
                <a:latin typeface="Century Gothic" panose="020B0502020202020204" pitchFamily="34" charset="0"/>
                <a:cs typeface="Calibri"/>
              </a:rPr>
              <a:t> </a:t>
            </a:r>
            <a:r>
              <a:rPr sz="2000" b="1" u="heavy" spc="-4" dirty="0">
                <a:solidFill>
                  <a:srgbClr val="0462C1"/>
                </a:solidFill>
                <a:uFill>
                  <a:solidFill>
                    <a:srgbClr val="0462C1"/>
                  </a:solidFill>
                </a:uFill>
                <a:latin typeface="Century Gothic" panose="020B0502020202020204" pitchFamily="34" charset="0"/>
                <a:cs typeface="Calibri"/>
                <a:hlinkClick r:id="rId2"/>
              </a:rPr>
              <a:t>Erasmus+ </a:t>
            </a:r>
            <a:r>
              <a:rPr sz="2000" b="1" u="heavy" dirty="0">
                <a:solidFill>
                  <a:srgbClr val="0462C1"/>
                </a:solidFill>
                <a:uFill>
                  <a:solidFill>
                    <a:srgbClr val="0462C1"/>
                  </a:solidFill>
                </a:uFill>
                <a:latin typeface="Century Gothic" panose="020B0502020202020204" pitchFamily="34" charset="0"/>
                <a:cs typeface="Calibri"/>
                <a:hlinkClick r:id="rId2"/>
              </a:rPr>
              <a:t>and</a:t>
            </a:r>
            <a:r>
              <a:rPr sz="2000" b="1" u="heavy" spc="-4" dirty="0">
                <a:solidFill>
                  <a:srgbClr val="0462C1"/>
                </a:solidFill>
                <a:uFill>
                  <a:solidFill>
                    <a:srgbClr val="0462C1"/>
                  </a:solidFill>
                </a:uFill>
                <a:latin typeface="Century Gothic" panose="020B0502020202020204" pitchFamily="34" charset="0"/>
                <a:cs typeface="Calibri"/>
                <a:hlinkClick r:id="rId2"/>
              </a:rPr>
              <a:t> European</a:t>
            </a:r>
            <a:r>
              <a:rPr sz="2000" b="1" u="heavy" spc="4" dirty="0">
                <a:solidFill>
                  <a:srgbClr val="0462C1"/>
                </a:solidFill>
                <a:uFill>
                  <a:solidFill>
                    <a:srgbClr val="0462C1"/>
                  </a:solidFill>
                </a:uFill>
                <a:latin typeface="Century Gothic" panose="020B0502020202020204" pitchFamily="34" charset="0"/>
                <a:cs typeface="Calibri"/>
                <a:hlinkClick r:id="rId2"/>
              </a:rPr>
              <a:t> </a:t>
            </a:r>
            <a:r>
              <a:rPr sz="2000" b="1" u="heavy" spc="-4" dirty="0">
                <a:solidFill>
                  <a:srgbClr val="0462C1"/>
                </a:solidFill>
                <a:uFill>
                  <a:solidFill>
                    <a:srgbClr val="0462C1"/>
                  </a:solidFill>
                </a:uFill>
                <a:latin typeface="Century Gothic" panose="020B0502020202020204" pitchFamily="34" charset="0"/>
                <a:cs typeface="Calibri"/>
                <a:hlinkClick r:id="rId2"/>
              </a:rPr>
              <a:t>Solidarity</a:t>
            </a:r>
            <a:r>
              <a:rPr sz="2000" b="1" u="heavy" spc="-19" dirty="0">
                <a:solidFill>
                  <a:srgbClr val="0462C1"/>
                </a:solidFill>
                <a:uFill>
                  <a:solidFill>
                    <a:srgbClr val="0462C1"/>
                  </a:solidFill>
                </a:uFill>
                <a:latin typeface="Century Gothic" panose="020B0502020202020204" pitchFamily="34" charset="0"/>
                <a:cs typeface="Calibri"/>
                <a:hlinkClick r:id="rId2"/>
              </a:rPr>
              <a:t> </a:t>
            </a:r>
            <a:r>
              <a:rPr sz="2000" b="1" u="heavy" spc="-4" dirty="0">
                <a:solidFill>
                  <a:srgbClr val="0462C1"/>
                </a:solidFill>
                <a:uFill>
                  <a:solidFill>
                    <a:srgbClr val="0462C1"/>
                  </a:solidFill>
                </a:uFill>
                <a:latin typeface="Century Gothic" panose="020B0502020202020204" pitchFamily="34" charset="0"/>
                <a:cs typeface="Calibri"/>
                <a:hlinkClick r:id="rId2"/>
              </a:rPr>
              <a:t>Corps</a:t>
            </a:r>
            <a:r>
              <a:rPr sz="2000" b="1" u="heavy" spc="8" dirty="0">
                <a:solidFill>
                  <a:srgbClr val="0462C1"/>
                </a:solidFill>
                <a:uFill>
                  <a:solidFill>
                    <a:srgbClr val="0462C1"/>
                  </a:solidFill>
                </a:uFill>
                <a:latin typeface="Century Gothic" panose="020B0502020202020204" pitchFamily="34" charset="0"/>
                <a:cs typeface="Calibri"/>
                <a:hlinkClick r:id="rId2"/>
              </a:rPr>
              <a:t> </a:t>
            </a:r>
            <a:r>
              <a:rPr sz="2000" b="1" u="heavy" spc="-8" dirty="0">
                <a:solidFill>
                  <a:srgbClr val="0462C1"/>
                </a:solidFill>
                <a:uFill>
                  <a:solidFill>
                    <a:srgbClr val="0462C1"/>
                  </a:solidFill>
                </a:uFill>
                <a:latin typeface="Century Gothic" panose="020B0502020202020204" pitchFamily="34" charset="0"/>
                <a:cs typeface="Calibri"/>
                <a:hlinkClick r:id="rId2"/>
              </a:rPr>
              <a:t>Platform</a:t>
            </a:r>
            <a:r>
              <a:rPr sz="2000" spc="-8" dirty="0">
                <a:solidFill>
                  <a:prstClr val="black"/>
                </a:solidFill>
                <a:latin typeface="Century Gothic" panose="020B0502020202020204" pitchFamily="34" charset="0"/>
                <a:cs typeface="Calibri"/>
              </a:rPr>
              <a:t>:</a:t>
            </a:r>
            <a:endParaRPr sz="2000" dirty="0">
              <a:solidFill>
                <a:prstClr val="black"/>
              </a:solidFill>
              <a:latin typeface="Century Gothic" panose="020B0502020202020204" pitchFamily="34" charset="0"/>
              <a:cs typeface="Calibri"/>
            </a:endParaRPr>
          </a:p>
          <a:p>
            <a:pPr marL="278130" indent="-268605" algn="just" defTabSz="685800">
              <a:buFont typeface="Wingdings"/>
              <a:buChar char=""/>
              <a:tabLst>
                <a:tab pos="277654" algn="l"/>
                <a:tab pos="278130" algn="l"/>
              </a:tabLst>
              <a:defRPr/>
            </a:pPr>
            <a:r>
              <a:rPr sz="2000" spc="-4" dirty="0">
                <a:solidFill>
                  <a:prstClr val="black"/>
                </a:solidFill>
                <a:latin typeface="Century Gothic" panose="020B0502020202020204" pitchFamily="34" charset="0"/>
                <a:cs typeface="Calibri"/>
              </a:rPr>
              <a:t>Εγγραφή</a:t>
            </a:r>
            <a:r>
              <a:rPr sz="2000" spc="4"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οργανισμού</a:t>
            </a:r>
            <a:r>
              <a:rPr sz="2000" spc="38"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στο</a:t>
            </a:r>
            <a:r>
              <a:rPr sz="2000" spc="8"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“ORS”(=Organisation</a:t>
            </a:r>
            <a:r>
              <a:rPr sz="2000" spc="19"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Registration</a:t>
            </a:r>
            <a:r>
              <a:rPr sz="2000" spc="15"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System),</a:t>
            </a:r>
            <a:r>
              <a:rPr sz="2000" spc="4"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καταχώρηση</a:t>
            </a:r>
            <a:r>
              <a:rPr sz="2000" spc="19"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δηλαδή </a:t>
            </a:r>
            <a:r>
              <a:rPr sz="2000" spc="-11" dirty="0">
                <a:solidFill>
                  <a:prstClr val="black"/>
                </a:solidFill>
                <a:latin typeface="Century Gothic" panose="020B0502020202020204" pitchFamily="34" charset="0"/>
                <a:cs typeface="Calibri"/>
              </a:rPr>
              <a:t>των</a:t>
            </a:r>
            <a:r>
              <a:rPr sz="2000" spc="23"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βασικών</a:t>
            </a:r>
            <a:r>
              <a:rPr sz="2000" spc="30"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του</a:t>
            </a:r>
            <a:r>
              <a:rPr lang="en-GB" sz="2000" dirty="0">
                <a:solidFill>
                  <a:prstClr val="black"/>
                </a:solidFill>
                <a:latin typeface="Century Gothic" panose="020B0502020202020204" pitchFamily="34" charset="0"/>
                <a:cs typeface="Calibri"/>
              </a:rPr>
              <a:t> </a:t>
            </a:r>
            <a:r>
              <a:rPr sz="2000" spc="-11" dirty="0" err="1">
                <a:solidFill>
                  <a:prstClr val="black"/>
                </a:solidFill>
                <a:latin typeface="Century Gothic" panose="020B0502020202020204" pitchFamily="34" charset="0"/>
                <a:cs typeface="Calibri"/>
              </a:rPr>
              <a:t>νομικών</a:t>
            </a:r>
            <a:r>
              <a:rPr sz="2000" spc="34" dirty="0">
                <a:solidFill>
                  <a:prstClr val="black"/>
                </a:solidFill>
                <a:latin typeface="Century Gothic" panose="020B0502020202020204" pitchFamily="34" charset="0"/>
                <a:cs typeface="Calibri"/>
              </a:rPr>
              <a:t> </a:t>
            </a:r>
            <a:r>
              <a:rPr sz="2000" spc="-19" dirty="0">
                <a:solidFill>
                  <a:prstClr val="black"/>
                </a:solidFill>
                <a:latin typeface="Century Gothic" panose="020B0502020202020204" pitchFamily="34" charset="0"/>
                <a:cs typeface="Calibri"/>
              </a:rPr>
              <a:t>και</a:t>
            </a:r>
            <a:r>
              <a:rPr sz="2000" spc="15" dirty="0">
                <a:solidFill>
                  <a:prstClr val="black"/>
                </a:solidFill>
                <a:latin typeface="Century Gothic" panose="020B0502020202020204" pitchFamily="34" charset="0"/>
                <a:cs typeface="Calibri"/>
              </a:rPr>
              <a:t> </a:t>
            </a:r>
            <a:r>
              <a:rPr sz="2000" spc="-15" dirty="0">
                <a:solidFill>
                  <a:prstClr val="black"/>
                </a:solidFill>
                <a:latin typeface="Century Gothic" panose="020B0502020202020204" pitchFamily="34" charset="0"/>
                <a:cs typeface="Calibri"/>
              </a:rPr>
              <a:t>οικονομικών</a:t>
            </a:r>
            <a:r>
              <a:rPr sz="2000" spc="41"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στοιχείων,</a:t>
            </a:r>
            <a:r>
              <a:rPr sz="2000" spc="49"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για</a:t>
            </a:r>
            <a:r>
              <a:rPr sz="2000" spc="19"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απόκτηση</a:t>
            </a:r>
            <a:r>
              <a:rPr sz="2000" spc="15"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του</a:t>
            </a:r>
            <a:r>
              <a:rPr sz="2000" spc="15"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μοναδικού</a:t>
            </a:r>
            <a:r>
              <a:rPr sz="2000" spc="30"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αναγνωριστικού</a:t>
            </a:r>
            <a:r>
              <a:rPr sz="2000" spc="34" dirty="0">
                <a:solidFill>
                  <a:prstClr val="black"/>
                </a:solidFill>
                <a:latin typeface="Century Gothic" panose="020B0502020202020204" pitchFamily="34" charset="0"/>
                <a:cs typeface="Calibri"/>
              </a:rPr>
              <a:t> </a:t>
            </a:r>
            <a:r>
              <a:rPr sz="2000" spc="-15" dirty="0">
                <a:solidFill>
                  <a:prstClr val="black"/>
                </a:solidFill>
                <a:latin typeface="Century Gothic" panose="020B0502020202020204" pitchFamily="34" charset="0"/>
                <a:cs typeface="Calibri"/>
              </a:rPr>
              <a:t>κωδικού</a:t>
            </a:r>
            <a:r>
              <a:rPr sz="2000" spc="-38"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OID</a:t>
            </a:r>
            <a:r>
              <a:rPr sz="2000" spc="15" dirty="0">
                <a:solidFill>
                  <a:prstClr val="black"/>
                </a:solidFill>
                <a:latin typeface="Century Gothic" panose="020B0502020202020204" pitchFamily="34" charset="0"/>
                <a:cs typeface="Calibri"/>
              </a:rPr>
              <a:t> </a:t>
            </a:r>
            <a:endParaRPr lang="en-GB" sz="2000" spc="15"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15" dirty="0">
              <a:solidFill>
                <a:prstClr val="black"/>
              </a:solidFill>
              <a:latin typeface="Century Gothic" panose="020B0502020202020204" pitchFamily="34" charset="0"/>
              <a:cs typeface="Calibri"/>
            </a:endParaRPr>
          </a:p>
        </p:txBody>
      </p:sp>
      <p:sp>
        <p:nvSpPr>
          <p:cNvPr id="7" name="TextBox 6">
            <a:extLst>
              <a:ext uri="{FF2B5EF4-FFF2-40B4-BE49-F238E27FC236}">
                <a16:creationId xmlns:a16="http://schemas.microsoft.com/office/drawing/2014/main" id="{504D8DE3-B8BC-D65A-7F0D-A62D8EA0D5C3}"/>
              </a:ext>
            </a:extLst>
          </p:cNvPr>
          <p:cNvSpPr txBox="1"/>
          <p:nvPr/>
        </p:nvSpPr>
        <p:spPr>
          <a:xfrm>
            <a:off x="79411" y="5566119"/>
            <a:ext cx="8957085" cy="523220"/>
          </a:xfrm>
          <a:prstGeom prst="rect">
            <a:avLst/>
          </a:prstGeom>
          <a:noFill/>
        </p:spPr>
        <p:txBody>
          <a:bodyPr wrap="square">
            <a:spAutoFit/>
          </a:bodyPr>
          <a:lstStyle/>
          <a:p>
            <a:pPr marL="9525" marR="285750" algn="just" defTabSz="685800">
              <a:spcBef>
                <a:spcPts val="4"/>
              </a:spcBef>
              <a:tabLst>
                <a:tab pos="266224" algn="l"/>
                <a:tab pos="266700" algn="l"/>
              </a:tabLst>
              <a:defRPr/>
            </a:pP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Το EU </a:t>
            </a:r>
            <a:r>
              <a:rPr kumimoji="0" lang="el-GR" sz="1400" b="1" i="0" u="none" strike="noStrike" kern="1200" cap="none" spc="-26" normalizeH="0" baseline="0" noProof="0" dirty="0" err="1">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Login</a:t>
            </a: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 </a:t>
            </a:r>
            <a:r>
              <a:rPr kumimoji="0" lang="el-GR" sz="1400" b="1" i="0" u="none" strike="noStrike" kern="1200" cap="none" spc="-26" normalizeH="0" baseline="0" noProof="0" dirty="0" err="1">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Account</a:t>
            </a: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 που θα χρησιμοποιηθεί για την εγγραφή του οργανισμού στο </a:t>
            </a:r>
            <a:r>
              <a:rPr lang="en-GB" sz="1400" b="1" spc="-26" dirty="0">
                <a:solidFill>
                  <a:srgbClr val="FF0000"/>
                </a:solidFill>
                <a:latin typeface="Century Gothic" panose="020B0502020202020204" pitchFamily="34" charset="0"/>
                <a:cs typeface="Times New Roman"/>
                <a:sym typeface="Wingdings" panose="05000000000000000000" pitchFamily="2" charset="2"/>
              </a:rPr>
              <a:t>ORS </a:t>
            </a: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πρέπει </a:t>
            </a:r>
          </a:p>
          <a:p>
            <a:pPr marL="9525" marR="285750" algn="just" defTabSz="685800">
              <a:spcBef>
                <a:spcPts val="4"/>
              </a:spcBef>
              <a:tabLst>
                <a:tab pos="266224" algn="l"/>
                <a:tab pos="266700" algn="l"/>
              </a:tabLst>
              <a:defRPr/>
            </a:pP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να είναι συνδεδεμένο με την κοινής χρήσης ηλεκτρονική διεύθυνση του οργανισμού</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34302"/>
            <a:ext cx="8229600"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ΔΙΑΔΙΚΑΣΙΑ ΕΓΓΡΑΦΗΣ ΣΤΟ </a:t>
            </a:r>
            <a:r>
              <a:rPr lang="en-GB" sz="2800" dirty="0">
                <a:solidFill>
                  <a:schemeClr val="accent5">
                    <a:lumMod val="75000"/>
                  </a:schemeClr>
                </a:solidFill>
                <a:latin typeface="Century Gothic" panose="020B0502020202020204" pitchFamily="34" charset="0"/>
              </a:rPr>
              <a:t>ORS (1/2) </a:t>
            </a:r>
            <a:br>
              <a:rPr lang="en-GB" sz="2800" dirty="0">
                <a:solidFill>
                  <a:schemeClr val="accent5">
                    <a:lumMod val="75000"/>
                  </a:schemeClr>
                </a:solidFill>
                <a:latin typeface="Century Gothic" panose="020B0502020202020204" pitchFamily="34" charset="0"/>
              </a:rPr>
            </a:b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07504" y="764704"/>
            <a:ext cx="8784976" cy="3600400"/>
          </a:xfrm>
        </p:spPr>
        <p:txBody>
          <a:bodyPr>
            <a:noAutofit/>
          </a:bodyPr>
          <a:lstStyle/>
          <a:p>
            <a:pPr marL="457200" lvl="1" indent="0" algn="just">
              <a:buNone/>
            </a:pPr>
            <a:endParaRPr lang="el-GR" sz="1000" dirty="0">
              <a:latin typeface="Century Gothic" panose="020B0502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8" y="1116079"/>
            <a:ext cx="8892480" cy="3897097"/>
          </a:xfrm>
          <a:prstGeom prst="rect">
            <a:avLst/>
          </a:prstGeom>
        </p:spPr>
      </p:pic>
      <p:sp>
        <p:nvSpPr>
          <p:cNvPr id="22" name="TextBox 21"/>
          <p:cNvSpPr txBox="1"/>
          <p:nvPr/>
        </p:nvSpPr>
        <p:spPr>
          <a:xfrm>
            <a:off x="4860032" y="4716479"/>
            <a:ext cx="2404030" cy="276999"/>
          </a:xfrm>
          <a:prstGeom prst="rect">
            <a:avLst/>
          </a:prstGeom>
          <a:noFill/>
        </p:spPr>
        <p:txBody>
          <a:bodyPr wrap="square" rtlCol="0">
            <a:spAutoFit/>
          </a:bodyPr>
          <a:lstStyle/>
          <a:p>
            <a:r>
              <a:rPr lang="el-GR" sz="1200" dirty="0">
                <a:solidFill>
                  <a:srgbClr val="FF0000"/>
                </a:solidFill>
                <a:latin typeface="Century Gothic" panose="020B0502020202020204" pitchFamily="34" charset="0"/>
              </a:rPr>
              <a:t>Νέα εγγραφή οργανισμού</a:t>
            </a:r>
            <a:endParaRPr lang="en-US" sz="12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8253684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20098" y="3269076"/>
            <a:ext cx="360040" cy="469355"/>
            <a:chOff x="8714671" y="1522944"/>
            <a:chExt cx="360040" cy="469355"/>
          </a:xfrm>
        </p:grpSpPr>
        <p:sp>
          <p:nvSpPr>
            <p:cNvPr id="8" name="Teardrop 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0" name="Group 9"/>
          <p:cNvGrpSpPr/>
          <p:nvPr/>
        </p:nvGrpSpPr>
        <p:grpSpPr>
          <a:xfrm>
            <a:off x="8783960" y="4437112"/>
            <a:ext cx="360040" cy="469355"/>
            <a:chOff x="8714671" y="1522944"/>
            <a:chExt cx="360040" cy="469355"/>
          </a:xfrm>
        </p:grpSpPr>
        <p:sp>
          <p:nvSpPr>
            <p:cNvPr id="11" name="Teardrop 1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sp>
        <p:nvSpPr>
          <p:cNvPr id="13" name="Content Placeholder 1"/>
          <p:cNvSpPr txBox="1">
            <a:spLocks/>
          </p:cNvSpPr>
          <p:nvPr/>
        </p:nvSpPr>
        <p:spPr>
          <a:xfrm>
            <a:off x="-324544" y="567079"/>
            <a:ext cx="9289032"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buNone/>
              <a:tabLst>
                <a:tab pos="712788" algn="l"/>
              </a:tabLst>
            </a:pPr>
            <a:r>
              <a:rPr lang="en-GB" sz="1200" dirty="0">
                <a:latin typeface="Century Gothic" panose="020B0502020202020204" pitchFamily="34" charset="0"/>
              </a:rPr>
              <a:t>1 </a:t>
            </a:r>
            <a:r>
              <a:rPr lang="el-GR" sz="1200" dirty="0">
                <a:latin typeface="Century Gothic" panose="020B0502020202020204" pitchFamily="34" charset="0"/>
              </a:rPr>
              <a:t> Μενού περιήγησης</a:t>
            </a:r>
            <a:r>
              <a:rPr lang="en-GB" sz="1200" dirty="0">
                <a:latin typeface="Century Gothic" panose="020B0502020202020204" pitchFamily="34" charset="0"/>
              </a:rPr>
              <a:t>: </a:t>
            </a:r>
            <a:r>
              <a:rPr lang="el-GR" sz="1200" dirty="0">
                <a:latin typeface="Century Gothic" panose="020B0502020202020204" pitchFamily="34" charset="0"/>
              </a:rPr>
              <a:t>Πεδία που πρέπει να συμπληρωθούν (η καταχώρηση πρέπει να γίνεται με τη σειρά για να προχωρήσετε στο επόμενο στάδιο)</a:t>
            </a:r>
          </a:p>
          <a:p>
            <a:pPr marL="457200" lvl="1" indent="0" algn="just">
              <a:buNone/>
              <a:tabLst>
                <a:tab pos="627063" algn="l"/>
              </a:tabLst>
            </a:pPr>
            <a:r>
              <a:rPr lang="en-GB" sz="1200" dirty="0">
                <a:solidFill>
                  <a:schemeClr val="tx1"/>
                </a:solidFill>
                <a:latin typeface="Century Gothic" panose="020B0502020202020204" pitchFamily="34" charset="0"/>
              </a:rPr>
              <a:t>2 </a:t>
            </a:r>
            <a:r>
              <a:rPr lang="el-GR" sz="1200" dirty="0">
                <a:solidFill>
                  <a:schemeClr val="tx1"/>
                </a:solidFill>
                <a:latin typeface="Century Gothic" panose="020B0502020202020204" pitchFamily="34" charset="0"/>
              </a:rPr>
              <a:t>  </a:t>
            </a:r>
            <a:r>
              <a:rPr lang="en-GB" sz="1200" dirty="0">
                <a:solidFill>
                  <a:schemeClr val="tx1"/>
                </a:solidFill>
                <a:latin typeface="Century Gothic" panose="020B0502020202020204" pitchFamily="34" charset="0"/>
              </a:rPr>
              <a:t>Users: </a:t>
            </a:r>
            <a:r>
              <a:rPr lang="el-GR" sz="1200" dirty="0">
                <a:solidFill>
                  <a:schemeClr val="tx1"/>
                </a:solidFill>
                <a:latin typeface="Century Gothic" panose="020B0502020202020204" pitchFamily="34" charset="0"/>
              </a:rPr>
              <a:t>Ο πρώτος </a:t>
            </a:r>
            <a:r>
              <a:rPr lang="en-GB" sz="1200" dirty="0">
                <a:solidFill>
                  <a:schemeClr val="tx1"/>
                </a:solidFill>
                <a:latin typeface="Century Gothic" panose="020B0502020202020204" pitchFamily="34" charset="0"/>
              </a:rPr>
              <a:t>Authorised User </a:t>
            </a:r>
            <a:r>
              <a:rPr lang="el-GR" sz="1200" dirty="0">
                <a:solidFill>
                  <a:schemeClr val="tx1"/>
                </a:solidFill>
                <a:latin typeface="Century Gothic" panose="020B0502020202020204" pitchFamily="34" charset="0"/>
              </a:rPr>
              <a:t>είναι το άτομο που πραγματοποιεί την εγγραφή. Στο στάδιο αυτό δεν είναι δυνατή η προσθήκη περισσότερων</a:t>
            </a:r>
            <a:r>
              <a:rPr lang="en-GB" sz="1200" dirty="0">
                <a:solidFill>
                  <a:schemeClr val="tx1"/>
                </a:solidFill>
                <a:latin typeface="Century Gothic" panose="020B0502020202020204" pitchFamily="34" charset="0"/>
              </a:rPr>
              <a:t> Authorised Users</a:t>
            </a:r>
            <a:r>
              <a:rPr lang="el-GR" sz="1200" dirty="0">
                <a:solidFill>
                  <a:schemeClr val="tx1"/>
                </a:solidFill>
                <a:latin typeface="Century Gothic" panose="020B0502020202020204" pitchFamily="34" charset="0"/>
              </a:rPr>
              <a:t>. </a:t>
            </a:r>
            <a:r>
              <a:rPr lang="en-GB" sz="1200" dirty="0">
                <a:solidFill>
                  <a:schemeClr val="tx1"/>
                </a:solidFill>
                <a:latin typeface="Century Gothic" panose="020B0502020202020204" pitchFamily="34" charset="0"/>
              </a:rPr>
              <a:t>To professional email address </a:t>
            </a:r>
            <a:r>
              <a:rPr lang="el-GR" sz="1200" dirty="0">
                <a:solidFill>
                  <a:schemeClr val="tx1"/>
                </a:solidFill>
                <a:latin typeface="Century Gothic" panose="020B0502020202020204" pitchFamily="34" charset="0"/>
              </a:rPr>
              <a:t>του</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πρώτου </a:t>
            </a:r>
            <a:r>
              <a:rPr lang="en-GB" sz="1200" dirty="0">
                <a:solidFill>
                  <a:schemeClr val="tx1"/>
                </a:solidFill>
                <a:latin typeface="Century Gothic" panose="020B0502020202020204" pitchFamily="34" charset="0"/>
              </a:rPr>
              <a:t>authorised user</a:t>
            </a:r>
            <a:r>
              <a:rPr lang="el-GR" sz="1200" dirty="0">
                <a:solidFill>
                  <a:schemeClr val="tx1"/>
                </a:solidFill>
                <a:latin typeface="Century Gothic" panose="020B0502020202020204" pitchFamily="34" charset="0"/>
              </a:rPr>
              <a:t> συμπληρώνεται αυτόματα</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η πληροφόρηση αντλείται από το </a:t>
            </a:r>
            <a:r>
              <a:rPr lang="en-GB" sz="1200" dirty="0">
                <a:solidFill>
                  <a:schemeClr val="tx1"/>
                </a:solidFill>
                <a:latin typeface="Century Gothic" panose="020B0502020202020204" pitchFamily="34" charset="0"/>
              </a:rPr>
              <a:t>EU Login Account</a:t>
            </a:r>
            <a:r>
              <a:rPr lang="el-GR" sz="1200" dirty="0">
                <a:solidFill>
                  <a:schemeClr val="tx1"/>
                </a:solidFill>
                <a:latin typeface="Century Gothic" panose="020B0502020202020204" pitchFamily="34" charset="0"/>
              </a:rPr>
              <a:t>)</a:t>
            </a:r>
            <a:r>
              <a:rPr lang="el-GR" sz="1200" dirty="0">
                <a:solidFill>
                  <a:srgbClr val="FF0000"/>
                </a:solidFill>
                <a:latin typeface="Century Gothic" panose="020B0502020202020204" pitchFamily="34" charset="0"/>
              </a:rPr>
              <a:t> </a:t>
            </a:r>
            <a:r>
              <a:rPr lang="el-GR" sz="1200" dirty="0">
                <a:solidFill>
                  <a:schemeClr val="tx1"/>
                </a:solidFill>
                <a:latin typeface="Century Gothic" panose="020B0502020202020204" pitchFamily="34" charset="0"/>
              </a:rPr>
              <a:t>και δεν μπορεί να αλλάξει</a:t>
            </a:r>
            <a:endParaRPr lang="en-GB" sz="1200" dirty="0">
              <a:solidFill>
                <a:schemeClr val="tx1"/>
              </a:solidFill>
              <a:latin typeface="Century Gothic" panose="020B0502020202020204" pitchFamily="34" charset="0"/>
            </a:endParaRPr>
          </a:p>
          <a:p>
            <a:pPr marL="457200" lvl="1" indent="0" algn="just">
              <a:buNone/>
            </a:pPr>
            <a:r>
              <a:rPr lang="el-GR" sz="1200" dirty="0">
                <a:solidFill>
                  <a:schemeClr val="tx1"/>
                </a:solidFill>
                <a:latin typeface="Century Gothic" panose="020B0502020202020204" pitchFamily="34" charset="0"/>
              </a:rPr>
              <a:t>3</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 Όταν συμπληρωθούν και οι 4 ενότητες, στα</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αριστερά της κάθε ενότητας εμφανίζεται ένα</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πράσινο</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σημαδάκι</a:t>
            </a:r>
            <a:endParaRPr lang="en-US" sz="1200" dirty="0">
              <a:solidFill>
                <a:schemeClr val="tx1"/>
              </a:solidFill>
              <a:latin typeface="Century Gothic" panose="020B0502020202020204" pitchFamily="34" charset="0"/>
            </a:endParaRPr>
          </a:p>
          <a:p>
            <a:pPr marL="685800" lvl="1" indent="-228600" algn="just">
              <a:buAutoNum type="arabicPlain" startAt="4"/>
            </a:pPr>
            <a:r>
              <a:rPr lang="el-GR" sz="1200" dirty="0">
                <a:solidFill>
                  <a:schemeClr val="tx1"/>
                </a:solidFill>
                <a:latin typeface="Century Gothic" panose="020B0502020202020204" pitchFamily="34" charset="0"/>
              </a:rPr>
              <a:t>Ενεργοποιείται το κουμπί </a:t>
            </a:r>
            <a:r>
              <a:rPr lang="el-GR" sz="1200" dirty="0" err="1">
                <a:solidFill>
                  <a:schemeClr val="tx1"/>
                </a:solidFill>
                <a:latin typeface="Century Gothic" panose="020B0502020202020204" pitchFamily="34" charset="0"/>
              </a:rPr>
              <a:t>Submit</a:t>
            </a:r>
            <a:r>
              <a:rPr lang="el-GR" sz="1200" dirty="0">
                <a:solidFill>
                  <a:schemeClr val="tx1"/>
                </a:solidFill>
                <a:latin typeface="Century Gothic" panose="020B0502020202020204" pitchFamily="34" charset="0"/>
              </a:rPr>
              <a:t> στην πάνω δεξιά γωνία</a:t>
            </a:r>
            <a:r>
              <a:rPr lang="en-US" sz="1200" dirty="0">
                <a:solidFill>
                  <a:schemeClr val="tx1"/>
                </a:solidFill>
                <a:latin typeface="Century Gothic" panose="020B0502020202020204" pitchFamily="34" charset="0"/>
              </a:rPr>
              <a:t> </a:t>
            </a:r>
            <a:endParaRPr lang="el-GR" sz="1200" dirty="0">
              <a:solidFill>
                <a:schemeClr val="tx1"/>
              </a:solidFill>
              <a:latin typeface="Century Gothic" panose="020B0502020202020204" pitchFamily="34" charset="0"/>
            </a:endParaRPr>
          </a:p>
          <a:p>
            <a:pPr marL="685800" lvl="1" indent="-228600" algn="just">
              <a:buAutoNum type="arabicPlain" startAt="4"/>
            </a:pPr>
            <a:r>
              <a:rPr lang="el-GR" sz="1200" dirty="0">
                <a:solidFill>
                  <a:schemeClr val="tx1"/>
                </a:solidFill>
                <a:latin typeface="Century Gothic" panose="020B0502020202020204" pitchFamily="34" charset="0"/>
              </a:rPr>
              <a:t>Εμφανίζεται μήνυμα επιβεβαίωσης, το οποίο περιέχει το OID που αποκτήθηκε</a:t>
            </a:r>
          </a:p>
          <a:p>
            <a:pPr marL="457200" lvl="1" indent="0" algn="just">
              <a:buNone/>
            </a:pPr>
            <a:endParaRPr lang="el-GR" sz="1200" dirty="0">
              <a:solidFill>
                <a:schemeClr val="tx1"/>
              </a:solidFill>
              <a:latin typeface="Century Gothic" panose="020B0502020202020204" pitchFamily="34" charset="0"/>
            </a:endParaRPr>
          </a:p>
          <a:p>
            <a:pPr marL="457200" lvl="1" indent="0" algn="just">
              <a:buNone/>
            </a:pPr>
            <a:endParaRPr lang="en-US" sz="1600" dirty="0">
              <a:solidFill>
                <a:schemeClr val="tx1"/>
              </a:solidFill>
              <a:latin typeface="Century Gothic" panose="020B0502020202020204" pitchFamily="34" charset="0"/>
            </a:endParaRPr>
          </a:p>
          <a:p>
            <a:pPr marL="914400" lvl="1" indent="-457200" algn="just">
              <a:buFont typeface="+mj-lt"/>
              <a:buAutoNum type="arabicPeriod"/>
            </a:pPr>
            <a:endParaRPr lang="en-GB" sz="1600" dirty="0">
              <a:solidFill>
                <a:srgbClr val="FF0000"/>
              </a:solidFill>
              <a:latin typeface="Century Gothic" panose="020B0502020202020204" pitchFamily="34" charset="0"/>
            </a:endParaRPr>
          </a:p>
          <a:p>
            <a:pPr marL="914400" lvl="1" indent="-457200" algn="just">
              <a:buFont typeface="+mj-lt"/>
              <a:buAutoNum type="arabicPeriod"/>
            </a:pPr>
            <a:endParaRPr lang="el-GR" sz="1200" dirty="0">
              <a:latin typeface="Century Gothic" panose="020B0502020202020204" pitchFamily="34" charset="0"/>
            </a:endParaRPr>
          </a:p>
          <a:p>
            <a:pPr marL="457200" lvl="1" indent="0" algn="just">
              <a:buFont typeface="Arial" panose="020B0604020202020204" pitchFamily="34" charset="0"/>
              <a:buNone/>
            </a:pPr>
            <a:endParaRPr lang="el-GR" sz="1200" dirty="0">
              <a:latin typeface="Century Gothic" panose="020B0502020202020204" pitchFamily="34" charset="0"/>
            </a:endParaRPr>
          </a:p>
          <a:p>
            <a:pPr marL="457200" lvl="1" indent="0" algn="just">
              <a:buNone/>
            </a:pPr>
            <a:endParaRPr lang="en-GB" sz="1200" b="1" dirty="0">
              <a:latin typeface="Century Gothic" panose="020B0502020202020204" pitchFamily="34" charset="0"/>
            </a:endParaRPr>
          </a:p>
          <a:p>
            <a:pPr marL="0" indent="0">
              <a:buFont typeface="Arial" panose="020B0604020202020204" pitchFamily="34" charset="0"/>
              <a:buNone/>
            </a:pPr>
            <a:endParaRPr lang="en-GB" sz="1200" dirty="0">
              <a:latin typeface="Century Gothic" panose="020B0502020202020204" pitchFamily="34" charset="0"/>
            </a:endParaRPr>
          </a:p>
        </p:txBody>
      </p:sp>
      <p:grpSp>
        <p:nvGrpSpPr>
          <p:cNvPr id="15" name="Group 14"/>
          <p:cNvGrpSpPr/>
          <p:nvPr/>
        </p:nvGrpSpPr>
        <p:grpSpPr>
          <a:xfrm>
            <a:off x="1712457" y="4252734"/>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0" name="Group 19"/>
          <p:cNvGrpSpPr/>
          <p:nvPr/>
        </p:nvGrpSpPr>
        <p:grpSpPr>
          <a:xfrm>
            <a:off x="7884368" y="4055909"/>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sp>
        <p:nvSpPr>
          <p:cNvPr id="4" name="Content Placeholder 3">
            <a:extLst>
              <a:ext uri="{FF2B5EF4-FFF2-40B4-BE49-F238E27FC236}">
                <a16:creationId xmlns:a16="http://schemas.microsoft.com/office/drawing/2014/main" id="{3AF78B20-A4E1-6DB8-426F-799C01008887}"/>
              </a:ext>
            </a:extLst>
          </p:cNvPr>
          <p:cNvSpPr>
            <a:spLocks noGrp="1"/>
          </p:cNvSpPr>
          <p:nvPr>
            <p:ph idx="1"/>
          </p:nvPr>
        </p:nvSpPr>
        <p:spPr>
          <a:xfrm>
            <a:off x="407768" y="2825552"/>
            <a:ext cx="8229600" cy="4209817"/>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18" name="Picture 17">
            <a:extLst>
              <a:ext uri="{FF2B5EF4-FFF2-40B4-BE49-F238E27FC236}">
                <a16:creationId xmlns:a16="http://schemas.microsoft.com/office/drawing/2014/main" id="{A0BAC97D-0720-8C57-5327-62311F26A46D}"/>
              </a:ext>
            </a:extLst>
          </p:cNvPr>
          <p:cNvPicPr>
            <a:picLocks noChangeAspect="1"/>
          </p:cNvPicPr>
          <p:nvPr/>
        </p:nvPicPr>
        <p:blipFill>
          <a:blip r:embed="rId3"/>
          <a:stretch>
            <a:fillRect/>
          </a:stretch>
        </p:blipFill>
        <p:spPr>
          <a:xfrm>
            <a:off x="227822" y="2691569"/>
            <a:ext cx="8924384" cy="3960440"/>
          </a:xfrm>
          <a:prstGeom prst="rect">
            <a:avLst/>
          </a:prstGeom>
        </p:spPr>
      </p:pic>
      <p:pic>
        <p:nvPicPr>
          <p:cNvPr id="23" name="Picture 22">
            <a:extLst>
              <a:ext uri="{FF2B5EF4-FFF2-40B4-BE49-F238E27FC236}">
                <a16:creationId xmlns:a16="http://schemas.microsoft.com/office/drawing/2014/main" id="{AF7D49B5-DA96-6C4E-E181-B255E7B000CD}"/>
              </a:ext>
            </a:extLst>
          </p:cNvPr>
          <p:cNvPicPr>
            <a:picLocks noChangeAspect="1"/>
          </p:cNvPicPr>
          <p:nvPr/>
        </p:nvPicPr>
        <p:blipFill>
          <a:blip r:embed="rId3"/>
          <a:stretch>
            <a:fillRect/>
          </a:stretch>
        </p:blipFill>
        <p:spPr>
          <a:xfrm>
            <a:off x="49778" y="2441815"/>
            <a:ext cx="9071186" cy="4267496"/>
          </a:xfrm>
          <a:prstGeom prst="rect">
            <a:avLst/>
          </a:prstGeom>
        </p:spPr>
      </p:pic>
      <p:sp>
        <p:nvSpPr>
          <p:cNvPr id="6" name="Title 1">
            <a:extLst>
              <a:ext uri="{FF2B5EF4-FFF2-40B4-BE49-F238E27FC236}">
                <a16:creationId xmlns:a16="http://schemas.microsoft.com/office/drawing/2014/main" id="{829CAD0F-8811-8A8D-11DC-B61C7332D054}"/>
              </a:ext>
            </a:extLst>
          </p:cNvPr>
          <p:cNvSpPr>
            <a:spLocks noGrp="1"/>
          </p:cNvSpPr>
          <p:nvPr>
            <p:ph type="title"/>
          </p:nvPr>
        </p:nvSpPr>
        <p:spPr>
          <a:xfrm>
            <a:off x="413711" y="-127598"/>
            <a:ext cx="8229600" cy="1143000"/>
          </a:xfrm>
        </p:spPr>
        <p:txBody>
          <a:bodyPr>
            <a:normAutofit/>
          </a:bodyPr>
          <a:lstStyle/>
          <a:p>
            <a:pPr eaLnBrk="1" hangingPunct="1"/>
            <a:r>
              <a:rPr lang="el-GR" sz="2800" dirty="0">
                <a:solidFill>
                  <a:schemeClr val="accent5">
                    <a:lumMod val="75000"/>
                  </a:schemeClr>
                </a:solidFill>
                <a:latin typeface="Century Gothic" panose="020B0502020202020204" pitchFamily="34" charset="0"/>
              </a:rPr>
              <a:t>ΔΙΑΔΙΚΑΣΙΑ ΕΓΓΡΑΦΗΣ ΣΤΟ </a:t>
            </a:r>
            <a:r>
              <a:rPr lang="en-GB" sz="2800" dirty="0">
                <a:solidFill>
                  <a:schemeClr val="accent5">
                    <a:lumMod val="75000"/>
                  </a:schemeClr>
                </a:solidFill>
                <a:latin typeface="Century Gothic" panose="020B0502020202020204" pitchFamily="34" charset="0"/>
              </a:rPr>
              <a:t>ORS (2/2) </a:t>
            </a:r>
            <a:br>
              <a:rPr lang="en-GB" sz="2800" dirty="0">
                <a:solidFill>
                  <a:schemeClr val="accent5">
                    <a:lumMod val="75000"/>
                  </a:schemeClr>
                </a:solidFill>
                <a:latin typeface="Century Gothic" panose="020B0502020202020204" pitchFamily="34" charset="0"/>
              </a:rPr>
            </a:br>
            <a:endParaRPr lang="en-GB" sz="20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73360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87016" y="202630"/>
            <a:ext cx="8856984"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ΟΙ ΟΡΓΑΝΙΣΜΟΙ ΜΟΥ</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80528" y="589152"/>
            <a:ext cx="8965504" cy="4123153"/>
          </a:xfrm>
        </p:spPr>
        <p:txBody>
          <a:bodyPr>
            <a:noAutofit/>
          </a:bodyPr>
          <a:lstStyle/>
          <a:p>
            <a:pPr marL="557213" lvl="1" indent="-214313" algn="just">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Όταν κάνετε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login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στο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single entry point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με το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EU Login Account</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που χρησιμοποιήθηκε</a:t>
            </a:r>
            <a:r>
              <a:rPr lang="en-US" sz="2000" dirty="0">
                <a:solidFill>
                  <a:schemeClr val="tx1">
                    <a:lumMod val="75000"/>
                    <a:lumOff val="25000"/>
                  </a:schemeClr>
                </a:solidFill>
                <a:latin typeface="Century Gothic" panose="020B0502020202020204" pitchFamily="34" charset="0"/>
                <a:ea typeface="Verdana" panose="020B0604030504040204" pitchFamily="34" charset="0"/>
              </a:rPr>
              <a: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για την εγγραφή του οργανισμού σας στην πλατφόρμα Ο</a:t>
            </a:r>
            <a:r>
              <a:rPr lang="en-US" sz="2000" dirty="0">
                <a:solidFill>
                  <a:schemeClr val="tx1">
                    <a:lumMod val="75000"/>
                    <a:lumOff val="25000"/>
                  </a:schemeClr>
                </a:solidFill>
                <a:latin typeface="Century Gothic" panose="020B0502020202020204" pitchFamily="34" charset="0"/>
                <a:ea typeface="Verdana" panose="020B0604030504040204" pitchFamily="34" charset="0"/>
              </a:rPr>
              <a:t>RS</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θα βλέπετε την εγγραφή του οργανισμού σας κάτω από την ενότητα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Organisations – My Organisations. </a:t>
            </a:r>
          </a:p>
          <a:p>
            <a:pPr marL="557213" lvl="1" indent="-214313" algn="just">
              <a:buFont typeface="Arial" panose="020B0604020202020204" pitchFamily="34" charset="0"/>
              <a:buChar char="•"/>
            </a:pPr>
            <a:endParaRPr lang="en-GB" sz="2000" dirty="0">
              <a:latin typeface="Century Gothic" panose="020B0502020202020204" pitchFamily="34" charset="0"/>
              <a:ea typeface="Verdana" panose="020B0604030504040204" pitchFamily="34" charset="0"/>
            </a:endParaRPr>
          </a:p>
          <a:p>
            <a:pPr marL="342900" lvl="1" indent="0" algn="just">
              <a:buNone/>
            </a:pPr>
            <a:r>
              <a:rPr lang="el-GR" sz="1600" b="1" i="1" spc="-4" dirty="0">
                <a:solidFill>
                  <a:prstClr val="black"/>
                </a:solidFill>
                <a:latin typeface="Century Gothic" panose="020B0502020202020204" pitchFamily="34" charset="0"/>
                <a:cs typeface="Calibri"/>
              </a:rPr>
              <a:t>!!!</a:t>
            </a:r>
            <a:r>
              <a:rPr lang="el-GR" sz="1600" b="1" i="1" spc="30" dirty="0">
                <a:solidFill>
                  <a:prstClr val="black"/>
                </a:solidFill>
                <a:latin typeface="Century Gothic" panose="020B0502020202020204" pitchFamily="34" charset="0"/>
                <a:cs typeface="Calibri"/>
              </a:rPr>
              <a:t> </a:t>
            </a:r>
            <a:r>
              <a:rPr lang="el-GR" sz="1600" i="1" spc="-8" dirty="0">
                <a:solidFill>
                  <a:prstClr val="black"/>
                </a:solidFill>
                <a:latin typeface="Century Gothic" panose="020B0502020202020204" pitchFamily="34" charset="0"/>
                <a:cs typeface="Calibri"/>
              </a:rPr>
              <a:t>Εάν</a:t>
            </a:r>
            <a:r>
              <a:rPr lang="el-GR" sz="1600" i="1" spc="4"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δε</a:t>
            </a:r>
            <a:r>
              <a:rPr lang="el-GR" sz="1600" i="1" spc="4"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διαθέτετε</a:t>
            </a:r>
            <a:r>
              <a:rPr lang="el-GR" sz="1600" i="1" spc="23" dirty="0">
                <a:solidFill>
                  <a:prstClr val="black"/>
                </a:solidFill>
                <a:latin typeface="Century Gothic" panose="020B0502020202020204" pitchFamily="34" charset="0"/>
                <a:cs typeface="Calibri"/>
              </a:rPr>
              <a:t> </a:t>
            </a:r>
            <a:r>
              <a:rPr lang="el-GR" sz="1600" i="1" spc="-11" dirty="0">
                <a:solidFill>
                  <a:prstClr val="black"/>
                </a:solidFill>
                <a:latin typeface="Century Gothic" panose="020B0502020202020204" pitchFamily="34" charset="0"/>
                <a:cs typeface="Calibri"/>
              </a:rPr>
              <a:t>είτε</a:t>
            </a:r>
            <a:r>
              <a:rPr lang="el-GR" sz="1600" i="1" spc="4"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το</a:t>
            </a:r>
            <a:r>
              <a:rPr lang="el-GR" sz="1600" i="1" spc="11" dirty="0">
                <a:solidFill>
                  <a:prstClr val="black"/>
                </a:solidFill>
                <a:latin typeface="Century Gothic" panose="020B0502020202020204" pitchFamily="34" charset="0"/>
                <a:cs typeface="Calibri"/>
              </a:rPr>
              <a:t> </a:t>
            </a:r>
            <a:r>
              <a:rPr lang="el-GR" sz="1600" i="1" spc="-8" dirty="0" err="1">
                <a:solidFill>
                  <a:prstClr val="black"/>
                </a:solidFill>
                <a:latin typeface="Century Gothic" panose="020B0502020202020204" pitchFamily="34" charset="0"/>
                <a:cs typeface="Calibri"/>
              </a:rPr>
              <a:t>username</a:t>
            </a:r>
            <a:r>
              <a:rPr lang="el-GR" sz="1600" i="1" spc="34" dirty="0">
                <a:solidFill>
                  <a:prstClr val="black"/>
                </a:solidFill>
                <a:latin typeface="Century Gothic" panose="020B0502020202020204" pitchFamily="34" charset="0"/>
                <a:cs typeface="Calibri"/>
              </a:rPr>
              <a:t> </a:t>
            </a:r>
            <a:r>
              <a:rPr lang="el-GR" sz="1600" i="1" spc="-11" dirty="0">
                <a:solidFill>
                  <a:prstClr val="black"/>
                </a:solidFill>
                <a:latin typeface="Century Gothic" panose="020B0502020202020204" pitchFamily="34" charset="0"/>
                <a:cs typeface="Calibri"/>
              </a:rPr>
              <a:t>είτε</a:t>
            </a:r>
            <a:r>
              <a:rPr lang="el-GR" sz="1600" i="1" spc="8"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το</a:t>
            </a:r>
            <a:r>
              <a:rPr lang="el-GR" sz="1600" i="1" spc="4" dirty="0">
                <a:solidFill>
                  <a:prstClr val="black"/>
                </a:solidFill>
                <a:latin typeface="Century Gothic" panose="020B0502020202020204" pitchFamily="34" charset="0"/>
                <a:cs typeface="Calibri"/>
              </a:rPr>
              <a:t> </a:t>
            </a:r>
            <a:r>
              <a:rPr lang="el-GR" sz="1600" i="1" spc="-8" dirty="0" err="1">
                <a:solidFill>
                  <a:prstClr val="black"/>
                </a:solidFill>
                <a:latin typeface="Century Gothic" panose="020B0502020202020204" pitchFamily="34" charset="0"/>
                <a:cs typeface="Calibri"/>
              </a:rPr>
              <a:t>password</a:t>
            </a:r>
            <a:r>
              <a:rPr lang="el-GR" sz="1600" i="1" spc="19" dirty="0">
                <a:solidFill>
                  <a:prstClr val="black"/>
                </a:solidFill>
                <a:latin typeface="Century Gothic" panose="020B0502020202020204" pitchFamily="34" charset="0"/>
                <a:cs typeface="Calibri"/>
              </a:rPr>
              <a:t> </a:t>
            </a:r>
            <a:r>
              <a:rPr lang="el-GR" sz="1600" i="1" spc="-8" dirty="0">
                <a:solidFill>
                  <a:prstClr val="black"/>
                </a:solidFill>
                <a:latin typeface="Century Gothic" panose="020B0502020202020204" pitchFamily="34" charset="0"/>
                <a:cs typeface="Calibri"/>
              </a:rPr>
              <a:t>του</a:t>
            </a:r>
            <a:r>
              <a:rPr lang="el-GR" sz="1600" i="1" spc="11" dirty="0">
                <a:solidFill>
                  <a:prstClr val="black"/>
                </a:solidFill>
                <a:latin typeface="Century Gothic" panose="020B0502020202020204" pitchFamily="34" charset="0"/>
                <a:cs typeface="Calibri"/>
              </a:rPr>
              <a:t> </a:t>
            </a:r>
            <a:r>
              <a:rPr lang="el-GR" sz="1600" i="1" spc="-8" dirty="0">
                <a:solidFill>
                  <a:prstClr val="black"/>
                </a:solidFill>
                <a:latin typeface="Century Gothic" panose="020B0502020202020204" pitchFamily="34" charset="0"/>
                <a:cs typeface="Calibri"/>
              </a:rPr>
              <a:t>συγκεκριμένου</a:t>
            </a:r>
            <a:r>
              <a:rPr lang="el-GR" sz="1600" i="1" spc="23"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EU</a:t>
            </a:r>
            <a:r>
              <a:rPr lang="el-GR" sz="1600" i="1" spc="11" dirty="0">
                <a:solidFill>
                  <a:prstClr val="black"/>
                </a:solidFill>
                <a:latin typeface="Century Gothic" panose="020B0502020202020204" pitchFamily="34" charset="0"/>
                <a:cs typeface="Calibri"/>
              </a:rPr>
              <a:t> </a:t>
            </a:r>
            <a:r>
              <a:rPr lang="el-GR" sz="1600" i="1" spc="-8" dirty="0" err="1">
                <a:solidFill>
                  <a:prstClr val="black"/>
                </a:solidFill>
                <a:latin typeface="Century Gothic" panose="020B0502020202020204" pitchFamily="34" charset="0"/>
                <a:cs typeface="Calibri"/>
              </a:rPr>
              <a:t>Login</a:t>
            </a:r>
            <a:r>
              <a:rPr lang="el-GR" sz="1600" i="1" spc="11" dirty="0">
                <a:solidFill>
                  <a:prstClr val="black"/>
                </a:solidFill>
                <a:latin typeface="Century Gothic" panose="020B0502020202020204" pitchFamily="34" charset="0"/>
                <a:cs typeface="Calibri"/>
              </a:rPr>
              <a:t> </a:t>
            </a:r>
            <a:r>
              <a:rPr lang="el-GR" sz="1600" i="1" spc="-11" dirty="0" err="1">
                <a:solidFill>
                  <a:prstClr val="black"/>
                </a:solidFill>
                <a:latin typeface="Century Gothic" panose="020B0502020202020204" pitchFamily="34" charset="0"/>
                <a:cs typeface="Calibri"/>
              </a:rPr>
              <a:t>Account</a:t>
            </a:r>
            <a:r>
              <a:rPr lang="el-GR" sz="1600" i="1" spc="-11" dirty="0">
                <a:solidFill>
                  <a:prstClr val="black"/>
                </a:solidFill>
                <a:latin typeface="Century Gothic" panose="020B0502020202020204" pitchFamily="34" charset="0"/>
                <a:cs typeface="Calibri"/>
              </a:rPr>
              <a:t>,</a:t>
            </a:r>
            <a:r>
              <a:rPr lang="el-GR" sz="1600" i="1" spc="23" dirty="0">
                <a:solidFill>
                  <a:prstClr val="black"/>
                </a:solidFill>
                <a:latin typeface="Century Gothic" panose="020B0502020202020204" pitchFamily="34" charset="0"/>
                <a:cs typeface="Calibri"/>
              </a:rPr>
              <a:t> </a:t>
            </a:r>
            <a:r>
              <a:rPr lang="el-GR" sz="1600" i="1" spc="-11" dirty="0">
                <a:solidFill>
                  <a:prstClr val="black"/>
                </a:solidFill>
                <a:latin typeface="Century Gothic" panose="020B0502020202020204" pitchFamily="34" charset="0"/>
                <a:cs typeface="Calibri"/>
              </a:rPr>
              <a:t>επικοινωνήστε </a:t>
            </a:r>
            <a:r>
              <a:rPr lang="el-GR" sz="1600" i="1" spc="-311" dirty="0">
                <a:solidFill>
                  <a:prstClr val="black"/>
                </a:solidFill>
                <a:latin typeface="Century Gothic" panose="020B0502020202020204" pitchFamily="34" charset="0"/>
                <a:cs typeface="Calibri"/>
              </a:rPr>
              <a:t> </a:t>
            </a:r>
            <a:r>
              <a:rPr lang="el-GR" sz="1600" i="1" spc="-11" dirty="0">
                <a:solidFill>
                  <a:prstClr val="black"/>
                </a:solidFill>
                <a:latin typeface="Century Gothic" panose="020B0502020202020204" pitchFamily="34" charset="0"/>
                <a:cs typeface="Calibri"/>
              </a:rPr>
              <a:t>έγκαιρα</a:t>
            </a:r>
            <a:r>
              <a:rPr lang="el-GR" sz="1600" i="1" spc="8"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με το ΙΔΕΠ</a:t>
            </a:r>
            <a:r>
              <a:rPr lang="el-GR" sz="1600" i="1" dirty="0">
                <a:solidFill>
                  <a:prstClr val="black"/>
                </a:solidFill>
                <a:latin typeface="Century Gothic" panose="020B0502020202020204" pitchFamily="34" charset="0"/>
                <a:cs typeface="Calibri"/>
              </a:rPr>
              <a:t> </a:t>
            </a:r>
            <a:r>
              <a:rPr lang="el-GR" sz="1600" i="1" spc="-8" dirty="0">
                <a:solidFill>
                  <a:prstClr val="black"/>
                </a:solidFill>
                <a:latin typeface="Century Gothic" panose="020B0502020202020204" pitchFamily="34" charset="0"/>
                <a:cs typeface="Calibri"/>
              </a:rPr>
              <a:t>Διά</a:t>
            </a:r>
            <a:r>
              <a:rPr lang="el-GR" sz="1600" i="1"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Βίου Μάθησης</a:t>
            </a:r>
            <a:endParaRPr lang="en-GB" sz="1600" i="1" spc="-4" dirty="0">
              <a:solidFill>
                <a:prstClr val="black"/>
              </a:solidFill>
              <a:latin typeface="Century Gothic" panose="020B0502020202020204" pitchFamily="34" charset="0"/>
              <a:cs typeface="Calibri"/>
            </a:endParaRPr>
          </a:p>
          <a:p>
            <a:pPr marL="342900" lvl="1" indent="0" algn="just">
              <a:buNone/>
            </a:pPr>
            <a:endParaRPr lang="en-GB" sz="1600" dirty="0">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Το </a:t>
            </a:r>
            <a:r>
              <a:rPr lang="el-GR" sz="2000" dirty="0">
                <a:latin typeface="Century Gothic" panose="020B0502020202020204" pitchFamily="34" charset="0"/>
                <a:ea typeface="Verdana" panose="020B0604030504040204" pitchFamily="34" charset="0"/>
              </a:rPr>
              <a:t>πιο πάνω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EU Login Account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ενδέχεται να είναι διαφορετικό από το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EU Login Account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με το οποίο θα συνδεθείτε στο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single entry point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για την ετοιμασία και υποβολή της αίτησής σας</a:t>
            </a:r>
            <a:r>
              <a:rPr lang="en-US" sz="2000" dirty="0">
                <a:solidFill>
                  <a:schemeClr val="tx1">
                    <a:lumMod val="75000"/>
                    <a:lumOff val="25000"/>
                  </a:schemeClr>
                </a:solidFill>
                <a:latin typeface="Century Gothic" panose="020B0502020202020204" pitchFamily="34" charset="0"/>
                <a:ea typeface="Verdana" panose="020B0604030504040204" pitchFamily="34" charset="0"/>
              </a:rPr>
              <a:t>.</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a:t>
            </a: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lvl="1" indent="0" algn="just">
              <a:buNone/>
            </a:pP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Οι προηγούμενες εγγραφές στο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ORS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δεν μπορούν να διαγραφούν από τον χρήστη</a:t>
            </a:r>
          </a:p>
          <a:p>
            <a:pPr marL="557213" lvl="1" indent="-214313" algn="just">
              <a:buFont typeface="Arial" panose="020B0604020202020204" pitchFamily="34" charset="0"/>
              <a:buChar char="•"/>
            </a:pPr>
            <a:endParaRPr lang="el-GR" sz="2000" dirty="0">
              <a:latin typeface="Century Gothic" panose="020B0502020202020204" pitchFamily="34" charset="0"/>
              <a:ea typeface="Verdana" panose="020B0604030504040204" pitchFamily="34" charset="0"/>
            </a:endParaRPr>
          </a:p>
        </p:txBody>
      </p:sp>
    </p:spTree>
    <p:extLst>
      <p:ext uri="{BB962C8B-B14F-4D97-AF65-F5344CB8AC3E}">
        <p14:creationId xmlns:p14="http://schemas.microsoft.com/office/powerpoint/2010/main" val="19749729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02393"/>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sp>
        <p:nvSpPr>
          <p:cNvPr id="4" name="Rectangle 3"/>
          <p:cNvSpPr/>
          <p:nvPr/>
        </p:nvSpPr>
        <p:spPr>
          <a:xfrm>
            <a:off x="-165907" y="1081388"/>
            <a:ext cx="8999035" cy="2762295"/>
          </a:xfrm>
          <a:prstGeom prst="rect">
            <a:avLst/>
          </a:prstGeom>
        </p:spPr>
        <p:txBody>
          <a:bodyPr wrap="square">
            <a:spAutoFit/>
          </a:bodyPr>
          <a:lstStyle/>
          <a:p>
            <a:pPr marL="557213" lvl="1" indent="-214313" algn="just">
              <a:buFont typeface="Arial" panose="020B0604020202020204" pitchFamily="34" charset="0"/>
              <a:buChar char="•"/>
            </a:pPr>
            <a:r>
              <a:rPr lang="el-GR" sz="2000" dirty="0">
                <a:solidFill>
                  <a:prstClr val="black"/>
                </a:solidFill>
                <a:latin typeface="Century Gothic" panose="020B0502020202020204" pitchFamily="34" charset="0"/>
                <a:cs typeface="Calibri"/>
              </a:rPr>
              <a:t>Η</a:t>
            </a:r>
            <a:r>
              <a:rPr lang="el-GR" sz="2000" spc="8"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εγγραφή</a:t>
            </a:r>
            <a:r>
              <a:rPr lang="en-GB" sz="2000" spc="-4"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ενός οργανισμού</a:t>
            </a:r>
            <a:r>
              <a:rPr lang="el-GR" sz="2000" spc="4"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γίνεται</a:t>
            </a:r>
            <a:r>
              <a:rPr lang="el-GR" sz="2000" spc="30"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άπαξ,</a:t>
            </a:r>
            <a:r>
              <a:rPr lang="el-GR" sz="2000" spc="11"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αλλά</a:t>
            </a:r>
            <a:r>
              <a:rPr lang="el-GR" sz="2000" spc="26" dirty="0">
                <a:solidFill>
                  <a:prstClr val="black"/>
                </a:solidFill>
                <a:latin typeface="Century Gothic" panose="020B0502020202020204" pitchFamily="34" charset="0"/>
                <a:cs typeface="Calibri"/>
              </a:rPr>
              <a:t> </a:t>
            </a:r>
            <a:r>
              <a:rPr lang="el-GR" sz="2000" dirty="0">
                <a:solidFill>
                  <a:prstClr val="black"/>
                </a:solidFill>
                <a:latin typeface="Century Gothic" panose="020B0502020202020204" pitchFamily="34" charset="0"/>
                <a:cs typeface="Calibri"/>
              </a:rPr>
              <a:t>η</a:t>
            </a:r>
            <a:r>
              <a:rPr lang="el-GR" sz="2000" spc="4" dirty="0">
                <a:solidFill>
                  <a:prstClr val="black"/>
                </a:solidFill>
                <a:latin typeface="Century Gothic" panose="020B0502020202020204" pitchFamily="34" charset="0"/>
                <a:cs typeface="Calibri"/>
              </a:rPr>
              <a:t> </a:t>
            </a:r>
            <a:r>
              <a:rPr lang="el-GR" sz="2000" spc="-8" dirty="0" err="1">
                <a:solidFill>
                  <a:prstClr val="black"/>
                </a:solidFill>
                <a:latin typeface="Century Gothic" panose="020B0502020202020204" pitchFamily="34" charset="0"/>
                <a:cs typeface="Calibri"/>
              </a:rPr>
              <a:t>επικαιροποίησή</a:t>
            </a:r>
            <a:r>
              <a:rPr lang="el-GR" sz="2000" spc="38"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της</a:t>
            </a:r>
            <a:r>
              <a:rPr lang="el-GR" sz="2000" spc="8"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είναι</a:t>
            </a:r>
            <a:r>
              <a:rPr lang="el-GR" sz="2000" spc="26"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ανά</a:t>
            </a:r>
            <a:r>
              <a:rPr lang="el-GR" sz="2000" spc="11"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πάσα</a:t>
            </a:r>
            <a:r>
              <a:rPr lang="el-GR" sz="2000" spc="11"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στιγμή</a:t>
            </a:r>
            <a:r>
              <a:rPr lang="el-GR" sz="2000"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δυνατή</a:t>
            </a:r>
            <a:endParaRPr lang="en-GB" sz="2000" spc="-4" dirty="0">
              <a:solidFill>
                <a:prstClr val="black"/>
              </a:solidFill>
              <a:latin typeface="Century Gothic" panose="020B0502020202020204" pitchFamily="34" charset="0"/>
              <a:cs typeface="Calibri"/>
            </a:endParaRPr>
          </a:p>
          <a:p>
            <a:pPr marL="342900" lvl="1" algn="just"/>
            <a:endParaRPr lang="en-US"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Αλλαγές στα στοιχεία ενός οργανισμού γίνονται μόνο στο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ORS</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 Η αίτηση αντλεί στοιχεία από το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ORS</a:t>
            </a: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Οι αλλαγές μπορεί να αφορούν τον νόμιμο εκπρόσωπο του οργανισμού σας, τα τραπεζικά σας στοιχεία κτλ.</a:t>
            </a:r>
            <a:endParaRPr lang="el-GR" sz="2000" b="1" dirty="0">
              <a:solidFill>
                <a:schemeClr val="tx1">
                  <a:lumMod val="75000"/>
                  <a:lumOff val="25000"/>
                </a:schemeClr>
              </a:solidFill>
              <a:latin typeface="Century Gothic" panose="020B0502020202020204" pitchFamily="34" charset="0"/>
              <a:ea typeface="Verdana" panose="020B0604030504040204" pitchFamily="34" charset="0"/>
            </a:endParaRPr>
          </a:p>
          <a:p>
            <a:endParaRPr lang="el-GR" sz="135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121ED44C-79A0-AC86-AC3E-80E996C2AACE}"/>
              </a:ext>
            </a:extLst>
          </p:cNvPr>
          <p:cNvSpPr/>
          <p:nvPr/>
        </p:nvSpPr>
        <p:spPr>
          <a:xfrm>
            <a:off x="2127308" y="3970970"/>
            <a:ext cx="4889384" cy="300082"/>
          </a:xfrm>
          <a:prstGeom prst="rect">
            <a:avLst/>
          </a:prstGeom>
          <a:solidFill>
            <a:srgbClr val="FF0000"/>
          </a:solidFill>
        </p:spPr>
        <p:txBody>
          <a:bodyPr wrap="square">
            <a:spAutoFit/>
          </a:bodyPr>
          <a:lstStyle/>
          <a:p>
            <a:r>
              <a:rPr lang="en-US" sz="1200" dirty="0" err="1">
                <a:solidFill>
                  <a:schemeClr val="bg1"/>
                </a:solidFill>
                <a:latin typeface="Verdana" panose="020B0604030504040204" pitchFamily="34" charset="0"/>
                <a:ea typeface="Verdana" panose="020B0604030504040204" pitchFamily="34" charset="0"/>
              </a:rPr>
              <a:t>Organisation</a:t>
            </a:r>
            <a:r>
              <a:rPr lang="en-US" sz="1200" dirty="0">
                <a:solidFill>
                  <a:schemeClr val="bg1"/>
                </a:solidFill>
                <a:latin typeface="Verdana" panose="020B0604030504040204" pitchFamily="34" charset="0"/>
                <a:ea typeface="Verdana" panose="020B0604030504040204" pitchFamily="34" charset="0"/>
              </a:rPr>
              <a:t> Registration System</a:t>
            </a:r>
            <a:r>
              <a:rPr lang="en-US" sz="1200" dirty="0">
                <a:solidFill>
                  <a:srgbClr val="7A7A7A"/>
                </a:solidFill>
                <a:latin typeface="Verdana" panose="020B0604030504040204" pitchFamily="34" charset="0"/>
                <a:ea typeface="Verdana" panose="020B0604030504040204" pitchFamily="34" charset="0"/>
              </a:rPr>
              <a:t> </a:t>
            </a:r>
            <a:r>
              <a:rPr lang="el-GR" sz="1200" dirty="0">
                <a:solidFill>
                  <a:srgbClr val="7A7A7A"/>
                </a:solidFill>
                <a:latin typeface="Verdana" panose="020B0604030504040204" pitchFamily="34" charset="0"/>
                <a:ea typeface="Verdana" panose="020B0604030504040204" pitchFamily="34" charset="0"/>
                <a:hlinkClick r:id="rId3"/>
              </a:rPr>
              <a:t>Οδηγός</a:t>
            </a:r>
            <a:r>
              <a:rPr lang="el-GR" sz="1350" dirty="0">
                <a:solidFill>
                  <a:srgbClr val="7A7A7A"/>
                </a:solidFill>
                <a:latin typeface="Poppins"/>
                <a:hlinkClick r:id="rId3"/>
              </a:rPr>
              <a:t> </a:t>
            </a:r>
            <a:r>
              <a:rPr lang="el-GR" sz="1350" dirty="0">
                <a:solidFill>
                  <a:srgbClr val="7A7A7A"/>
                </a:solidFill>
                <a:latin typeface="Poppins"/>
              </a:rPr>
              <a:t>  </a:t>
            </a:r>
            <a:r>
              <a:rPr lang="el-GR" sz="1350" dirty="0">
                <a:solidFill>
                  <a:srgbClr val="7A7A7A"/>
                </a:solidFill>
                <a:latin typeface="Poppins"/>
                <a:hlinkClick r:id="rId4"/>
              </a:rPr>
              <a:t>παρουσίαση</a:t>
            </a:r>
            <a:endParaRPr lang="el-GR" sz="1350" dirty="0">
              <a:solidFill>
                <a:srgbClr val="7A7A7A"/>
              </a:solidFill>
              <a:latin typeface="Poppins"/>
            </a:endParaRPr>
          </a:p>
        </p:txBody>
      </p:sp>
      <p:pic>
        <p:nvPicPr>
          <p:cNvPr id="5" name="Picture 4">
            <a:extLst>
              <a:ext uri="{FF2B5EF4-FFF2-40B4-BE49-F238E27FC236}">
                <a16:creationId xmlns:a16="http://schemas.microsoft.com/office/drawing/2014/main" id="{73B507D5-914C-F069-9A85-92B0856CD8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640" y="5487170"/>
            <a:ext cx="516523" cy="442504"/>
          </a:xfrm>
          <a:prstGeom prst="rect">
            <a:avLst/>
          </a:prstGeom>
        </p:spPr>
      </p:pic>
      <p:sp>
        <p:nvSpPr>
          <p:cNvPr id="7" name="Title 1">
            <a:extLst>
              <a:ext uri="{FF2B5EF4-FFF2-40B4-BE49-F238E27FC236}">
                <a16:creationId xmlns:a16="http://schemas.microsoft.com/office/drawing/2014/main" id="{C7FD40FC-C6ED-8C35-07DB-509522FCBB42}"/>
              </a:ext>
            </a:extLst>
          </p:cNvPr>
          <p:cNvSpPr txBox="1">
            <a:spLocks/>
          </p:cNvSpPr>
          <p:nvPr/>
        </p:nvSpPr>
        <p:spPr>
          <a:xfrm>
            <a:off x="143508" y="97970"/>
            <a:ext cx="8856984"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ΕΝΗΜΕΡΩΣΗ ΣΤΟΙΧΕΙΩΝ ΟΡΓΑΝΙΣΜΟΥ (1/4)</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202978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858288"/>
            <a:ext cx="6446326" cy="415498"/>
          </a:xfrm>
          <a:prstGeom prst="rect">
            <a:avLst/>
          </a:prstGeom>
          <a:noFill/>
        </p:spPr>
        <p:txBody>
          <a:bodyPr wrap="square" rtlCol="0">
            <a:spAutoFit/>
          </a:bodyPr>
          <a:lstStyle/>
          <a:p>
            <a:r>
              <a:rPr lang="el-GR" sz="2100" dirty="0">
                <a:solidFill>
                  <a:schemeClr val="bg1"/>
                </a:solidFill>
                <a:latin typeface="Verdana" panose="020B0604030504040204" pitchFamily="34" charset="0"/>
                <a:ea typeface="Verdana" panose="020B0604030504040204" pitchFamily="34" charset="0"/>
              </a:rPr>
              <a:t>Είδη Κινητικοτήτων 2/2</a:t>
            </a:r>
            <a:endParaRPr lang="en-GB" sz="2100" b="1" dirty="0">
              <a:solidFill>
                <a:schemeClr val="bg1"/>
              </a:solidFill>
              <a:latin typeface="Verdana" panose="020B0604030504040204" pitchFamily="34" charset="0"/>
              <a:ea typeface="Verdana" panose="020B0604030504040204" pitchFamily="34" charset="0"/>
            </a:endParaRPr>
          </a:p>
        </p:txBody>
      </p:sp>
      <p:sp>
        <p:nvSpPr>
          <p:cNvPr id="4" name="Content Placeholder 2"/>
          <p:cNvSpPr txBox="1">
            <a:spLocks/>
          </p:cNvSpPr>
          <p:nvPr/>
        </p:nvSpPr>
        <p:spPr>
          <a:xfrm>
            <a:off x="1043608" y="1396712"/>
            <a:ext cx="7014541" cy="472696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350" dirty="0">
              <a:solidFill>
                <a:sysClr val="windowText" lastClr="000000"/>
              </a:solidFill>
            </a:endParaRPr>
          </a:p>
          <a:p>
            <a:pPr marL="0" indent="0">
              <a:buNone/>
              <a:defRPr/>
            </a:pPr>
            <a:endParaRPr lang="el-GR" sz="2700" dirty="0">
              <a:solidFill>
                <a:sysClr val="windowText" lastClr="000000"/>
              </a:solidFill>
            </a:endParaRPr>
          </a:p>
          <a:p>
            <a:pPr marL="0" indent="0">
              <a:buNone/>
              <a:defRPr/>
            </a:pPr>
            <a:endParaRPr lang="el-GR" sz="1125" b="1" dirty="0">
              <a:solidFill>
                <a:srgbClr val="FF0000"/>
              </a:solidFill>
            </a:endParaRPr>
          </a:p>
          <a:p>
            <a:pPr marL="267891" indent="-267891">
              <a:buNone/>
              <a:defRPr/>
            </a:pPr>
            <a:endParaRPr lang="el-GR" sz="2175" dirty="0">
              <a:solidFill>
                <a:srgbClr val="FF0000"/>
              </a:solidFill>
            </a:endParaRPr>
          </a:p>
          <a:p>
            <a:pPr marL="267891" indent="-267891">
              <a:buNone/>
              <a:defRPr/>
            </a:pPr>
            <a:endParaRPr lang="el-GR" sz="2175" dirty="0">
              <a:solidFill>
                <a:srgbClr val="FF0000"/>
              </a:solidFill>
            </a:endParaRPr>
          </a:p>
          <a:p>
            <a:pPr marL="0" indent="0">
              <a:buNone/>
            </a:pPr>
            <a:endParaRPr lang="el-GR" sz="1275" i="1" dirty="0"/>
          </a:p>
          <a:p>
            <a:pPr marL="0" indent="0">
              <a:buNone/>
            </a:pPr>
            <a:endParaRPr lang="el-GR" sz="1275" i="1" dirty="0"/>
          </a:p>
          <a:p>
            <a:pPr marL="0" indent="0">
              <a:buNone/>
            </a:pPr>
            <a:endParaRPr lang="el-GR" sz="1275" i="1" dirty="0"/>
          </a:p>
          <a:p>
            <a:pPr marL="0" indent="0">
              <a:buNone/>
            </a:pPr>
            <a:endParaRPr lang="el-GR" sz="1275" i="1" dirty="0"/>
          </a:p>
          <a:p>
            <a:pPr marL="0" indent="0">
              <a:buNone/>
            </a:pPr>
            <a:endParaRPr lang="el-GR" sz="1050" i="1" dirty="0"/>
          </a:p>
          <a:p>
            <a:pPr marL="0" indent="0" algn="ctr">
              <a:spcBef>
                <a:spcPts val="0"/>
              </a:spcBef>
              <a:buNone/>
            </a:pPr>
            <a:endParaRPr lang="el-GR" sz="1200" i="1" dirty="0">
              <a:latin typeface="Century Gothic" panose="020B0502020202020204" pitchFamily="34" charset="0"/>
            </a:endParaRPr>
          </a:p>
          <a:p>
            <a:pPr marL="0" indent="0" algn="ctr">
              <a:spcBef>
                <a:spcPts val="0"/>
              </a:spcBef>
              <a:buNone/>
            </a:pPr>
            <a:r>
              <a:rPr lang="el-GR" sz="1200" i="1" dirty="0">
                <a:solidFill>
                  <a:schemeClr val="tx1">
                    <a:lumMod val="75000"/>
                    <a:lumOff val="25000"/>
                  </a:schemeClr>
                </a:solidFill>
                <a:latin typeface="Verdana" panose="020B0604030504040204" pitchFamily="34" charset="0"/>
                <a:ea typeface="Verdana" panose="020B0604030504040204" pitchFamily="34" charset="0"/>
              </a:rPr>
              <a:t>Η ελάχιστη και μέγιστη διάρκεια του φυσικού τμήματος της μεικτής κινητικότητας </a:t>
            </a:r>
          </a:p>
          <a:p>
            <a:pPr marL="66675" indent="-66675" algn="ctr">
              <a:spcBef>
                <a:spcPts val="0"/>
              </a:spcBef>
              <a:buNone/>
            </a:pPr>
            <a:r>
              <a:rPr lang="el-GR" sz="1200" i="1" dirty="0">
                <a:solidFill>
                  <a:schemeClr val="tx1">
                    <a:lumMod val="75000"/>
                    <a:lumOff val="25000"/>
                  </a:schemeClr>
                </a:solidFill>
                <a:latin typeface="Verdana" panose="020B0604030504040204" pitchFamily="34" charset="0"/>
                <a:ea typeface="Verdana" panose="020B0604030504040204" pitchFamily="34" charset="0"/>
              </a:rPr>
              <a:t>  πρέπει να συμβαδίζει με την ελάχιστη και μέγιστη διάρκεια των κινητικοτήτων, όπως αυτή ορίζεται στον </a:t>
            </a:r>
            <a:r>
              <a:rPr lang="el-GR" sz="1200" i="1" dirty="0">
                <a:solidFill>
                  <a:schemeClr val="tx1">
                    <a:lumMod val="75000"/>
                    <a:lumOff val="25000"/>
                  </a:schemeClr>
                </a:solidFill>
                <a:latin typeface="Verdana" panose="020B0604030504040204" pitchFamily="34" charset="0"/>
                <a:ea typeface="Verdana" panose="020B0604030504040204" pitchFamily="34" charset="0"/>
                <a:hlinkClick r:id="rId3"/>
              </a:rPr>
              <a:t>Οδηγό του Προγράμματος </a:t>
            </a:r>
            <a:r>
              <a:rPr lang="el-GR" sz="1200" i="1" dirty="0">
                <a:solidFill>
                  <a:schemeClr val="tx1">
                    <a:lumMod val="75000"/>
                    <a:lumOff val="25000"/>
                  </a:schemeClr>
                </a:solidFill>
                <a:latin typeface="Verdana" panose="020B0604030504040204" pitchFamily="34" charset="0"/>
                <a:ea typeface="Verdana" panose="020B0604030504040204" pitchFamily="34" charset="0"/>
              </a:rPr>
              <a:t>για κάθε ξεχωριστό τύπο δραστηριότητας</a:t>
            </a:r>
            <a:endParaRPr lang="en-GB" sz="1200" i="1" dirty="0">
              <a:solidFill>
                <a:schemeClr val="tx1">
                  <a:lumMod val="75000"/>
                  <a:lumOff val="25000"/>
                </a:schemeClr>
              </a:solidFill>
              <a:latin typeface="Verdana" panose="020B0604030504040204" pitchFamily="34" charset="0"/>
              <a:ea typeface="Verdana" panose="020B0604030504040204" pitchFamily="34" charset="0"/>
            </a:endParaRPr>
          </a:p>
          <a:p>
            <a:pPr marL="0" indent="0" algn="ctr" defTabSz="685800">
              <a:buNone/>
              <a:defRPr/>
            </a:pPr>
            <a:endParaRPr lang="el-GR" sz="1200" dirty="0">
              <a:solidFill>
                <a:sysClr val="windowText" lastClr="000000"/>
              </a:solidFill>
              <a:latin typeface="Verdana" panose="020B0604030504040204" pitchFamily="34" charset="0"/>
              <a:ea typeface="Verdana" panose="020B0604030504040204" pitchFamily="34" charset="0"/>
            </a:endParaRPr>
          </a:p>
          <a:p>
            <a:pPr marL="0" indent="0" defTabSz="685800">
              <a:buNone/>
              <a:defRPr/>
            </a:pPr>
            <a:endParaRPr lang="el-GR" sz="1500" dirty="0">
              <a:solidFill>
                <a:sysClr val="windowText" lastClr="000000"/>
              </a:solidFill>
              <a:latin typeface="Verdana" panose="020B0604030504040204" pitchFamily="34" charset="0"/>
              <a:ea typeface="Verdana" panose="020B0604030504040204" pitchFamily="34" charset="0"/>
            </a:endParaRPr>
          </a:p>
        </p:txBody>
      </p:sp>
      <p:graphicFrame>
        <p:nvGraphicFramePr>
          <p:cNvPr id="5" name="Diagram 4"/>
          <p:cNvGraphicFramePr/>
          <p:nvPr>
            <p:extLst>
              <p:ext uri="{D42A27DB-BD31-4B8C-83A1-F6EECF244321}">
                <p14:modId xmlns:p14="http://schemas.microsoft.com/office/powerpoint/2010/main" val="870824350"/>
              </p:ext>
            </p:extLst>
          </p:nvPr>
        </p:nvGraphicFramePr>
        <p:xfrm>
          <a:off x="1404691" y="1273786"/>
          <a:ext cx="6480720" cy="3022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bject 9"/>
          <p:cNvSpPr txBox="1">
            <a:spLocks/>
          </p:cNvSpPr>
          <p:nvPr/>
        </p:nvSpPr>
        <p:spPr>
          <a:xfrm>
            <a:off x="286033" y="417760"/>
            <a:ext cx="8718036" cy="505267"/>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Είδη κινητικοτήτων (2/2)</a:t>
            </a:r>
          </a:p>
        </p:txBody>
      </p:sp>
    </p:spTree>
    <p:extLst>
      <p:ext uri="{BB962C8B-B14F-4D97-AF65-F5344CB8AC3E}">
        <p14:creationId xmlns:p14="http://schemas.microsoft.com/office/powerpoint/2010/main" val="25684678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3508" y="97970"/>
            <a:ext cx="8856984"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ΕΝΗΜΕΡΩΣΗ ΣΤΟΙΧΕΙΩΝ ΟΡΓΑΝΙΣΜΟΥ (2/4)</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0" y="790652"/>
            <a:ext cx="8784976" cy="4032448"/>
          </a:xfrm>
        </p:spPr>
        <p:txBody>
          <a:bodyPr>
            <a:noAutofit/>
          </a:bodyPr>
          <a:lstStyle/>
          <a:p>
            <a:pPr marL="914400" lvl="1" indent="-457200" algn="just">
              <a:buFont typeface="+mj-lt"/>
              <a:buAutoNum type="arabicPeriod"/>
            </a:pPr>
            <a:r>
              <a:rPr lang="el-GR" sz="2000" dirty="0">
                <a:latin typeface="Century Gothic" panose="020B0502020202020204" pitchFamily="34" charset="0"/>
              </a:rPr>
              <a:t>Μέσω του ΕΕ</a:t>
            </a:r>
            <a:r>
              <a:rPr lang="en-GB" sz="2000" dirty="0">
                <a:latin typeface="Century Gothic" panose="020B0502020202020204" pitchFamily="34" charset="0"/>
              </a:rPr>
              <a:t>SC</a:t>
            </a:r>
            <a:r>
              <a:rPr lang="el-GR" sz="2000" dirty="0">
                <a:latin typeface="Century Gothic" panose="020B0502020202020204" pitchFamily="34" charset="0"/>
              </a:rPr>
              <a:t>&lt;</a:t>
            </a:r>
            <a:r>
              <a:rPr lang="en-GB" sz="2000" dirty="0">
                <a:latin typeface="Century Gothic" panose="020B0502020202020204" pitchFamily="34" charset="0"/>
              </a:rPr>
              <a:t>Organizations</a:t>
            </a:r>
            <a:r>
              <a:rPr lang="el-GR" sz="2000" dirty="0">
                <a:latin typeface="Century Gothic" panose="020B0502020202020204" pitchFamily="34" charset="0"/>
              </a:rPr>
              <a:t>&lt;</a:t>
            </a:r>
            <a:r>
              <a:rPr lang="en-US" sz="2000" dirty="0">
                <a:latin typeface="Century Gothic" panose="020B0502020202020204" pitchFamily="34" charset="0"/>
              </a:rPr>
              <a:t>My organizations</a:t>
            </a:r>
            <a:r>
              <a:rPr lang="en-GB" sz="2000" dirty="0">
                <a:latin typeface="Century Gothic" panose="020B0502020202020204" pitchFamily="34" charset="0"/>
              </a:rPr>
              <a:t> </a:t>
            </a:r>
          </a:p>
          <a:p>
            <a:pPr marL="914400" lvl="1" indent="-457200" algn="just">
              <a:buFont typeface="+mj-lt"/>
              <a:buAutoNum type="arabicPeriod"/>
            </a:pPr>
            <a:r>
              <a:rPr lang="el-GR" sz="2000" dirty="0">
                <a:latin typeface="Century Gothic" panose="020B0502020202020204" pitchFamily="34" charset="0"/>
              </a:rPr>
              <a:t>Επιλογή του Ο</a:t>
            </a:r>
            <a:r>
              <a:rPr lang="en-US" sz="2000" dirty="0">
                <a:latin typeface="Century Gothic" panose="020B0502020202020204" pitchFamily="34" charset="0"/>
              </a:rPr>
              <a:t>ID </a:t>
            </a:r>
            <a:r>
              <a:rPr lang="el-GR" sz="2000" dirty="0">
                <a:latin typeface="Century Gothic" panose="020B0502020202020204" pitchFamily="34" charset="0"/>
              </a:rPr>
              <a:t>του οργανισμού που θέλετε να τροποποιήσετε</a:t>
            </a:r>
            <a:endParaRPr lang="en-GB" sz="2000" dirty="0">
              <a:latin typeface="Century Gothic" panose="020B0502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951"/>
            <a:ext cx="9144000" cy="30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220072" y="3079117"/>
            <a:ext cx="576064" cy="1597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273033" y="2710785"/>
            <a:ext cx="341538" cy="368332"/>
            <a:chOff x="8709827" y="1512134"/>
            <a:chExt cx="364884" cy="480165"/>
          </a:xfrm>
        </p:grpSpPr>
        <p:sp>
          <p:nvSpPr>
            <p:cNvPr id="28" name="Teardrop 2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09827" y="1512134"/>
              <a:ext cx="321910" cy="369333"/>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30" name="Group 29"/>
          <p:cNvGrpSpPr/>
          <p:nvPr/>
        </p:nvGrpSpPr>
        <p:grpSpPr>
          <a:xfrm>
            <a:off x="5940152" y="2686837"/>
            <a:ext cx="341538" cy="369332"/>
            <a:chOff x="8709827" y="1512134"/>
            <a:chExt cx="364884" cy="481469"/>
          </a:xfrm>
        </p:grpSpPr>
        <p:sp>
          <p:nvSpPr>
            <p:cNvPr id="31" name="Teardrop 3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p:cNvSpPr txBox="1"/>
            <p:nvPr/>
          </p:nvSpPr>
          <p:spPr>
            <a:xfrm>
              <a:off x="8709827" y="1512134"/>
              <a:ext cx="321910" cy="481469"/>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pic>
        <p:nvPicPr>
          <p:cNvPr id="13" name="Picture 2">
            <a:extLst>
              <a:ext uri="{FF2B5EF4-FFF2-40B4-BE49-F238E27FC236}">
                <a16:creationId xmlns:a16="http://schemas.microsoft.com/office/drawing/2014/main" id="{DD49B0FE-F4CC-E5EE-5F88-E16C7DCE2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2252"/>
            <a:ext cx="9144000" cy="30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C7FA429A-6242-A1CF-1354-FD47D0198F4E}"/>
              </a:ext>
            </a:extLst>
          </p:cNvPr>
          <p:cNvPicPr>
            <a:picLocks noChangeAspect="1"/>
          </p:cNvPicPr>
          <p:nvPr/>
        </p:nvPicPr>
        <p:blipFill>
          <a:blip r:embed="rId4"/>
          <a:stretch>
            <a:fillRect/>
          </a:stretch>
        </p:blipFill>
        <p:spPr>
          <a:xfrm>
            <a:off x="1273032" y="1916832"/>
            <a:ext cx="7870967" cy="3708111"/>
          </a:xfrm>
          <a:prstGeom prst="rect">
            <a:avLst/>
          </a:prstGeom>
        </p:spPr>
      </p:pic>
    </p:spTree>
    <p:extLst>
      <p:ext uri="{BB962C8B-B14F-4D97-AF65-F5344CB8AC3E}">
        <p14:creationId xmlns:p14="http://schemas.microsoft.com/office/powerpoint/2010/main" val="39317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7597" y="220244"/>
            <a:ext cx="8856984"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ΕΝΗΜΕΡΩΣΗ ΣΤΟΙΧΕΙΩΝ ΟΡΓΑΝΙΣΜΟΥ (3/4)</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99605" y="958872"/>
            <a:ext cx="8784976" cy="1606032"/>
          </a:xfrm>
        </p:spPr>
        <p:txBody>
          <a:bodyPr>
            <a:noAutofit/>
          </a:bodyPr>
          <a:lstStyle/>
          <a:p>
            <a:pPr marL="914400" lvl="1" indent="-457200" algn="just">
              <a:buFont typeface="+mj-lt"/>
              <a:buAutoNum type="arabicPeriod"/>
            </a:pPr>
            <a:r>
              <a:rPr lang="el-GR" sz="1800" dirty="0">
                <a:latin typeface="Century Gothic" panose="020B0502020202020204" pitchFamily="34" charset="0"/>
              </a:rPr>
              <a:t>Επιλογή της ενότητας που χρήζει τροποποίησης</a:t>
            </a:r>
            <a:endParaRPr lang="en-GB" sz="1800" dirty="0">
              <a:latin typeface="Century Gothic" panose="020B0502020202020204" pitchFamily="34" charset="0"/>
            </a:endParaRPr>
          </a:p>
          <a:p>
            <a:pPr marL="914400" lvl="1" indent="-457200" algn="just">
              <a:buFont typeface="+mj-lt"/>
              <a:buAutoNum type="arabicPeriod"/>
            </a:pPr>
            <a:r>
              <a:rPr lang="el-GR" sz="1800" dirty="0">
                <a:latin typeface="Century Gothic" panose="020B0502020202020204" pitchFamily="34" charset="0"/>
              </a:rPr>
              <a:t>Ενημέρωση των πεδίων</a:t>
            </a:r>
          </a:p>
          <a:p>
            <a:pPr marL="914400" lvl="1" indent="-457200" algn="just">
              <a:buFont typeface="+mj-lt"/>
              <a:buAutoNum type="arabicPeriod"/>
            </a:pPr>
            <a:r>
              <a:rPr lang="el-GR" sz="1800" dirty="0">
                <a:latin typeface="Century Gothic" panose="020B0502020202020204" pitchFamily="34" charset="0"/>
              </a:rPr>
              <a:t>Αποθήκευση μέσω της επιλογής </a:t>
            </a:r>
            <a:r>
              <a:rPr lang="en-US" sz="1800" dirty="0">
                <a:latin typeface="Century Gothic" panose="020B0502020202020204" pitchFamily="34" charset="0"/>
              </a:rPr>
              <a:t>“Update”</a:t>
            </a:r>
          </a:p>
          <a:p>
            <a:pPr marL="914400" lvl="1" indent="-457200">
              <a:buFont typeface="+mj-lt"/>
              <a:buAutoNum type="arabicPeriod"/>
            </a:pPr>
            <a:r>
              <a:rPr lang="el-GR" sz="1800" dirty="0">
                <a:latin typeface="Century Gothic" panose="020B0502020202020204" pitchFamily="34" charset="0"/>
              </a:rPr>
              <a:t>Ανέβασμα εγγράφων (όπου ισχύει)</a:t>
            </a:r>
          </a:p>
        </p:txBody>
      </p:sp>
      <p:sp>
        <p:nvSpPr>
          <p:cNvPr id="4" name="Flowchart: Connector 3"/>
          <p:cNvSpPr/>
          <p:nvPr/>
        </p:nvSpPr>
        <p:spPr>
          <a:xfrm>
            <a:off x="3045155" y="4342116"/>
            <a:ext cx="286105" cy="313184"/>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07349" y="4307824"/>
            <a:ext cx="143053" cy="369332"/>
          </a:xfrm>
          <a:prstGeom prst="rect">
            <a:avLst/>
          </a:prstGeom>
          <a:noFill/>
        </p:spPr>
        <p:txBody>
          <a:bodyPr wrap="square" rtlCol="0">
            <a:spAutoFit/>
          </a:bodyPr>
          <a:lstStyle/>
          <a:p>
            <a:pPr algn="ctr"/>
            <a:r>
              <a:rPr lang="en-US" dirty="0"/>
              <a:t>4</a:t>
            </a:r>
          </a:p>
        </p:txBody>
      </p:sp>
      <p:sp>
        <p:nvSpPr>
          <p:cNvPr id="6" name="Rounded Rectangle 5"/>
          <p:cNvSpPr/>
          <p:nvPr/>
        </p:nvSpPr>
        <p:spPr>
          <a:xfrm>
            <a:off x="2101015" y="4303120"/>
            <a:ext cx="866436" cy="11797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81A12D-3F06-FD52-170D-63C41FD4F73A}"/>
              </a:ext>
            </a:extLst>
          </p:cNvPr>
          <p:cNvPicPr>
            <a:picLocks noChangeAspect="1"/>
          </p:cNvPicPr>
          <p:nvPr/>
        </p:nvPicPr>
        <p:blipFill>
          <a:blip r:embed="rId3"/>
          <a:stretch>
            <a:fillRect/>
          </a:stretch>
        </p:blipFill>
        <p:spPr>
          <a:xfrm>
            <a:off x="323528" y="2393461"/>
            <a:ext cx="7612755" cy="3937287"/>
          </a:xfrm>
          <a:prstGeom prst="rect">
            <a:avLst/>
          </a:prstGeom>
        </p:spPr>
      </p:pic>
      <p:sp>
        <p:nvSpPr>
          <p:cNvPr id="7" name="Rectangle: Rounded Corners 6">
            <a:extLst>
              <a:ext uri="{FF2B5EF4-FFF2-40B4-BE49-F238E27FC236}">
                <a16:creationId xmlns:a16="http://schemas.microsoft.com/office/drawing/2014/main" id="{E8CC615D-FA66-704D-04AB-C888EF3CE977}"/>
              </a:ext>
            </a:extLst>
          </p:cNvPr>
          <p:cNvSpPr/>
          <p:nvPr/>
        </p:nvSpPr>
        <p:spPr>
          <a:xfrm>
            <a:off x="323528" y="4797152"/>
            <a:ext cx="1224136" cy="432048"/>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BB08E28-F809-0693-6BF1-2423518E250C}"/>
              </a:ext>
            </a:extLst>
          </p:cNvPr>
          <p:cNvSpPr/>
          <p:nvPr/>
        </p:nvSpPr>
        <p:spPr>
          <a:xfrm>
            <a:off x="1376858" y="4851158"/>
            <a:ext cx="341611" cy="324036"/>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325167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02393"/>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pic>
        <p:nvPicPr>
          <p:cNvPr id="13" name="Picture 12">
            <a:extLst>
              <a:ext uri="{FF2B5EF4-FFF2-40B4-BE49-F238E27FC236}">
                <a16:creationId xmlns:a16="http://schemas.microsoft.com/office/drawing/2014/main" id="{B9836B59-0B9D-1A7E-050F-DA851C3A60E5}"/>
              </a:ext>
            </a:extLst>
          </p:cNvPr>
          <p:cNvPicPr>
            <a:picLocks noChangeAspect="1"/>
          </p:cNvPicPr>
          <p:nvPr/>
        </p:nvPicPr>
        <p:blipFill>
          <a:blip r:embed="rId3"/>
          <a:stretch>
            <a:fillRect/>
          </a:stretch>
        </p:blipFill>
        <p:spPr>
          <a:xfrm>
            <a:off x="0" y="1331650"/>
            <a:ext cx="9144000" cy="4398919"/>
          </a:xfrm>
          <a:prstGeom prst="rect">
            <a:avLst/>
          </a:prstGeom>
        </p:spPr>
      </p:pic>
      <p:sp>
        <p:nvSpPr>
          <p:cNvPr id="14" name="Rectangle 13">
            <a:extLst>
              <a:ext uri="{FF2B5EF4-FFF2-40B4-BE49-F238E27FC236}">
                <a16:creationId xmlns:a16="http://schemas.microsoft.com/office/drawing/2014/main" id="{AAD45084-42C4-5157-05E0-F048418A5AC1}"/>
              </a:ext>
            </a:extLst>
          </p:cNvPr>
          <p:cNvSpPr/>
          <p:nvPr/>
        </p:nvSpPr>
        <p:spPr>
          <a:xfrm>
            <a:off x="1309636" y="3689201"/>
            <a:ext cx="7621901" cy="19308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15" name="Rectangle 14">
            <a:extLst>
              <a:ext uri="{FF2B5EF4-FFF2-40B4-BE49-F238E27FC236}">
                <a16:creationId xmlns:a16="http://schemas.microsoft.com/office/drawing/2014/main" id="{26CC510F-74D9-21D2-5B5E-73976AFF7889}"/>
              </a:ext>
            </a:extLst>
          </p:cNvPr>
          <p:cNvSpPr/>
          <p:nvPr/>
        </p:nvSpPr>
        <p:spPr>
          <a:xfrm>
            <a:off x="8381395" y="2774957"/>
            <a:ext cx="684768" cy="342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4" name="Title 1">
            <a:extLst>
              <a:ext uri="{FF2B5EF4-FFF2-40B4-BE49-F238E27FC236}">
                <a16:creationId xmlns:a16="http://schemas.microsoft.com/office/drawing/2014/main" id="{883B49D3-4432-9B2C-1B5B-C47B3F288E49}"/>
              </a:ext>
            </a:extLst>
          </p:cNvPr>
          <p:cNvSpPr txBox="1">
            <a:spLocks/>
          </p:cNvSpPr>
          <p:nvPr/>
        </p:nvSpPr>
        <p:spPr>
          <a:xfrm>
            <a:off x="127597" y="220244"/>
            <a:ext cx="8856984"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ΕΝΗΜΕΡΩΣΗ ΣΤΟΙΧΕΙΩΝ ΟΡΓΑΝΙΣΜΟΥ (4/4)</a:t>
            </a:r>
          </a:p>
          <a:p>
            <a:r>
              <a:rPr lang="el-GR" sz="2000" dirty="0">
                <a:solidFill>
                  <a:schemeClr val="accent5">
                    <a:lumMod val="75000"/>
                  </a:schemeClr>
                </a:solidFill>
                <a:latin typeface="Century Gothic" panose="020B0502020202020204" pitchFamily="34" charset="0"/>
              </a:rPr>
              <a:t>Ανέβασμα Εγγράφων</a:t>
            </a:r>
            <a:endParaRPr lang="en-GB" sz="2000" dirty="0">
              <a:solidFill>
                <a:schemeClr val="accent5">
                  <a:lumMod val="7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08457EF4-E6DC-3404-903B-8A3EBAC9DE91}"/>
              </a:ext>
            </a:extLst>
          </p:cNvPr>
          <p:cNvSpPr/>
          <p:nvPr/>
        </p:nvSpPr>
        <p:spPr>
          <a:xfrm>
            <a:off x="8207255" y="4687611"/>
            <a:ext cx="516524" cy="342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6" name="TextBox 5">
            <a:extLst>
              <a:ext uri="{FF2B5EF4-FFF2-40B4-BE49-F238E27FC236}">
                <a16:creationId xmlns:a16="http://schemas.microsoft.com/office/drawing/2014/main" id="{F7A7D7FC-08F6-E7F1-BDFB-80C1F9913057}"/>
              </a:ext>
            </a:extLst>
          </p:cNvPr>
          <p:cNvSpPr txBox="1"/>
          <p:nvPr/>
        </p:nvSpPr>
        <p:spPr>
          <a:xfrm>
            <a:off x="6821448" y="2774957"/>
            <a:ext cx="1728192" cy="307777"/>
          </a:xfrm>
          <a:prstGeom prst="rect">
            <a:avLst/>
          </a:prstGeom>
          <a:noFill/>
        </p:spPr>
        <p:txBody>
          <a:bodyPr wrap="square" rtlCol="0">
            <a:spAutoFit/>
          </a:bodyPr>
          <a:lstStyle/>
          <a:p>
            <a:r>
              <a:rPr lang="el-GR" sz="1400" dirty="0">
                <a:solidFill>
                  <a:srgbClr val="FF0000"/>
                </a:solidFill>
              </a:rPr>
              <a:t>Προσθήκη Εντύπου</a:t>
            </a:r>
            <a:endParaRPr lang="en-GB" sz="1400" dirty="0">
              <a:solidFill>
                <a:srgbClr val="FF0000"/>
              </a:solidFill>
            </a:endParaRPr>
          </a:p>
        </p:txBody>
      </p:sp>
      <p:sp>
        <p:nvSpPr>
          <p:cNvPr id="7" name="TextBox 6">
            <a:extLst>
              <a:ext uri="{FF2B5EF4-FFF2-40B4-BE49-F238E27FC236}">
                <a16:creationId xmlns:a16="http://schemas.microsoft.com/office/drawing/2014/main" id="{46BFDF18-BBB8-8D9D-AE2D-425FEC81B442}"/>
              </a:ext>
            </a:extLst>
          </p:cNvPr>
          <p:cNvSpPr txBox="1"/>
          <p:nvPr/>
        </p:nvSpPr>
        <p:spPr>
          <a:xfrm>
            <a:off x="6900618" y="4407171"/>
            <a:ext cx="2267744" cy="307777"/>
          </a:xfrm>
          <a:prstGeom prst="rect">
            <a:avLst/>
          </a:prstGeom>
          <a:noFill/>
        </p:spPr>
        <p:txBody>
          <a:bodyPr wrap="square" rtlCol="0">
            <a:spAutoFit/>
          </a:bodyPr>
          <a:lstStyle/>
          <a:p>
            <a:r>
              <a:rPr lang="el-GR" sz="1400" dirty="0">
                <a:solidFill>
                  <a:srgbClr val="FF0000"/>
                </a:solidFill>
              </a:rPr>
              <a:t>Αντικατάσταση Εντύπου</a:t>
            </a:r>
            <a:endParaRPr lang="en-GB" sz="1400" dirty="0">
              <a:solidFill>
                <a:srgbClr val="FF0000"/>
              </a:solidFill>
            </a:endParaRPr>
          </a:p>
        </p:txBody>
      </p:sp>
    </p:spTree>
    <p:extLst>
      <p:ext uri="{BB962C8B-B14F-4D97-AF65-F5344CB8AC3E}">
        <p14:creationId xmlns:p14="http://schemas.microsoft.com/office/powerpoint/2010/main" val="3540479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02393"/>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sp>
        <p:nvSpPr>
          <p:cNvPr id="9" name="TextBox 8">
            <a:extLst>
              <a:ext uri="{FF2B5EF4-FFF2-40B4-BE49-F238E27FC236}">
                <a16:creationId xmlns:a16="http://schemas.microsoft.com/office/drawing/2014/main" id="{54AE8582-8291-7299-CC91-8D35E54813C8}"/>
              </a:ext>
            </a:extLst>
          </p:cNvPr>
          <p:cNvSpPr txBox="1"/>
          <p:nvPr/>
        </p:nvSpPr>
        <p:spPr>
          <a:xfrm>
            <a:off x="-108520" y="761292"/>
            <a:ext cx="8640960" cy="5917326"/>
          </a:xfrm>
          <a:prstGeom prst="rect">
            <a:avLst/>
          </a:prstGeom>
          <a:noFill/>
        </p:spPr>
        <p:txBody>
          <a:bodyPr wrap="square">
            <a:spAutoFit/>
          </a:bodyPr>
          <a:lstStyle/>
          <a:p>
            <a:pPr marL="342900" lvl="1" algn="just"/>
            <a:r>
              <a:rPr lang="el-GR" sz="1400" dirty="0">
                <a:solidFill>
                  <a:schemeClr val="tx1">
                    <a:lumMod val="75000"/>
                    <a:lumOff val="25000"/>
                  </a:schemeClr>
                </a:solidFill>
                <a:latin typeface="Verdana" panose="020B0604030504040204" pitchFamily="34" charset="0"/>
                <a:ea typeface="Verdana" panose="020B0604030504040204" pitchFamily="34" charset="0"/>
              </a:rPr>
              <a:t>Έντυπο νομικής οντότητας για </a:t>
            </a:r>
            <a:r>
              <a:rPr lang="el-GR" sz="1400" dirty="0">
                <a:latin typeface="Verdana" panose="020B0604030504040204" pitchFamily="34" charset="0"/>
                <a:ea typeface="Verdana" panose="020B0604030504040204" pitchFamily="34" charset="0"/>
                <a:hlinkClick r:id="rId3"/>
              </a:rPr>
              <a:t>δημόσιους οργανισμούς</a:t>
            </a:r>
            <a:r>
              <a:rPr lang="el-GR"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hlinkClick r:id="rId4"/>
              </a:rPr>
              <a:t>ιδιωτικούς οργανισμούς</a:t>
            </a:r>
            <a:endParaRPr lang="en-US" sz="1400" dirty="0">
              <a:latin typeface="Verdana" panose="020B0604030504040204" pitchFamily="34" charset="0"/>
              <a:ea typeface="Verdana" panose="020B0604030504040204" pitchFamily="34" charset="0"/>
            </a:endParaRPr>
          </a:p>
          <a:p>
            <a:pPr marL="685800" lvl="1" indent="-342900" algn="just">
              <a:buFont typeface="+mj-lt"/>
              <a:buAutoNum type="arabicPeriod"/>
            </a:pPr>
            <a:endParaRPr lang="en-GB" sz="1400" dirty="0">
              <a:latin typeface="Verdana" panose="020B0604030504040204" pitchFamily="34" charset="0"/>
              <a:ea typeface="Verdana" panose="020B0604030504040204" pitchFamily="34" charset="0"/>
            </a:endParaRPr>
          </a:p>
          <a:p>
            <a:pPr marL="342900" lvl="1" algn="just">
              <a:lnSpc>
                <a:spcPct val="150000"/>
              </a:lnSpc>
            </a:pPr>
            <a:r>
              <a:rPr lang="el-GR" sz="1400" dirty="0">
                <a:solidFill>
                  <a:schemeClr val="tx1">
                    <a:lumMod val="75000"/>
                    <a:lumOff val="25000"/>
                  </a:schemeClr>
                </a:solidFill>
                <a:latin typeface="Verdana" panose="020B0604030504040204" pitchFamily="34" charset="0"/>
                <a:ea typeface="Verdana" panose="020B0604030504040204" pitchFamily="34" charset="0"/>
              </a:rPr>
              <a:t>Πιστοποιητικό Σύστασης της Εταιρείας/Εγγραφής Σωματείου ή Ιδρύματος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εκδοθέν</a:t>
            </a:r>
            <a:r>
              <a:rPr lang="el-GR" sz="1400" dirty="0">
                <a:solidFill>
                  <a:schemeClr val="tx1">
                    <a:lumMod val="75000"/>
                    <a:lumOff val="25000"/>
                  </a:schemeClr>
                </a:solidFill>
                <a:latin typeface="Verdana" panose="020B0604030504040204" pitchFamily="34" charset="0"/>
                <a:ea typeface="Verdana" panose="020B0604030504040204" pitchFamily="34" charset="0"/>
              </a:rPr>
              <a:t> από τον οικείο Έφορο Εταιρειών/Έπαρχο, φέροντας σφραγίδα, ημερομηνία και υπογραφή)</a:t>
            </a:r>
          </a:p>
          <a:p>
            <a:pPr marL="342900" lvl="1" algn="just">
              <a:lnSpc>
                <a:spcPct val="150000"/>
              </a:lnSpc>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t>
            </a:r>
            <a:r>
              <a:rPr lang="el-GR" sz="1400" dirty="0">
                <a:solidFill>
                  <a:schemeClr val="tx1">
                    <a:lumMod val="75000"/>
                    <a:lumOff val="25000"/>
                  </a:schemeClr>
                </a:solidFill>
                <a:latin typeface="Verdana" panose="020B0604030504040204" pitchFamily="34" charset="0"/>
                <a:ea typeface="Verdana" panose="020B0604030504040204" pitchFamily="34" charset="0"/>
              </a:rPr>
              <a:t>Στην περίπτωση των ΜΚΟ/ιδρυμάτων/σωματείων που συστάθηκαν πριν την 01.01.2018: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Επικαιροποιημένο</a:t>
            </a:r>
            <a:r>
              <a:rPr lang="el-GR" sz="1400" dirty="0">
                <a:solidFill>
                  <a:schemeClr val="tx1">
                    <a:lumMod val="75000"/>
                    <a:lumOff val="25000"/>
                  </a:schemeClr>
                </a:solidFill>
                <a:latin typeface="Verdana" panose="020B0604030504040204" pitchFamily="34" charset="0"/>
                <a:ea typeface="Verdana" panose="020B0604030504040204" pitchFamily="34" charset="0"/>
              </a:rPr>
              <a:t> Καταστατικό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εκδοθέν</a:t>
            </a:r>
            <a:r>
              <a:rPr lang="el-GR" sz="1400" dirty="0">
                <a:solidFill>
                  <a:schemeClr val="tx1">
                    <a:lumMod val="75000"/>
                    <a:lumOff val="25000"/>
                  </a:schemeClr>
                </a:solidFill>
                <a:latin typeface="Verdana" panose="020B0604030504040204" pitchFamily="34" charset="0"/>
                <a:ea typeface="Verdana" panose="020B0604030504040204" pitchFamily="34" charset="0"/>
              </a:rPr>
              <a:t> από τον οικείο Έφορο Σωματείων και Ιδρυμάτων/Έπαρχο φέροντας σφραγίδα και ημερομηνία μεταγενέστερη της 01.01.2018) είτε βεβαίωση από τον οικείο Έφορο ότι έχει υποβάλει σχετικό αίτημα για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επικαιροποίηση</a:t>
            </a:r>
            <a:r>
              <a:rPr lang="el-GR" sz="1400" dirty="0">
                <a:solidFill>
                  <a:schemeClr val="tx1">
                    <a:lumMod val="75000"/>
                    <a:lumOff val="25000"/>
                  </a:schemeClr>
                </a:solidFill>
                <a:latin typeface="Verdana" panose="020B0604030504040204" pitchFamily="34" charset="0"/>
                <a:ea typeface="Verdana" panose="020B0604030504040204" pitchFamily="34" charset="0"/>
              </a:rPr>
              <a:t> του καταστατικού το οποίο είναι ακόμα υπό αξιολόγηση. </a:t>
            </a:r>
          </a:p>
          <a:p>
            <a:pPr marL="342900" lvl="1" algn="just">
              <a:lnSpc>
                <a:spcPct val="150000"/>
              </a:lnSpc>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400" dirty="0">
                <a:solidFill>
                  <a:schemeClr val="tx1">
                    <a:lumMod val="75000"/>
                    <a:lumOff val="25000"/>
                  </a:schemeClr>
                </a:solidFill>
                <a:latin typeface="Verdana" panose="020B0604030504040204" pitchFamily="34" charset="0"/>
                <a:ea typeface="Verdana" panose="020B0604030504040204" pitchFamily="34" charset="0"/>
              </a:rPr>
              <a:t>Δελτίο Τραπεζικών Στοιχείων,  (Κατά προτίμηση συνοδευόμενο από ΠΡΟΣΦΑΤΗ Κατάσταση Λογαριασμού (βλ. σημείο 5 του εντύπου).</a:t>
            </a:r>
          </a:p>
          <a:p>
            <a:pPr marL="571500" lvl="1" indent="-228600" algn="just">
              <a:lnSpc>
                <a:spcPct val="150000"/>
              </a:lnSpc>
              <a:buAutoNum type="arabicPeriod" startAt="4"/>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200" dirty="0">
                <a:solidFill>
                  <a:schemeClr val="tx1">
                    <a:lumMod val="75000"/>
                    <a:lumOff val="25000"/>
                  </a:schemeClr>
                </a:solidFill>
                <a:latin typeface="Verdana" panose="020B0604030504040204" pitchFamily="34" charset="0"/>
                <a:ea typeface="Verdana" panose="020B0604030504040204" pitchFamily="34" charset="0"/>
              </a:rPr>
              <a:t>!!! Σημειώνεται ότι σε περίπτωση που υπάρχει αμφιβολία, ο Λειτουργός έχει τη δυνατότητα, </a:t>
            </a:r>
          </a:p>
          <a:p>
            <a:pPr marL="342900" lvl="1" algn="just">
              <a:lnSpc>
                <a:spcPct val="150000"/>
              </a:lnSpc>
            </a:pPr>
            <a:r>
              <a:rPr lang="el-GR" sz="1200" dirty="0">
                <a:solidFill>
                  <a:schemeClr val="tx1">
                    <a:lumMod val="75000"/>
                    <a:lumOff val="25000"/>
                  </a:schemeClr>
                </a:solidFill>
                <a:latin typeface="Verdana" panose="020B0604030504040204" pitchFamily="34" charset="0"/>
                <a:ea typeface="Verdana" panose="020B0604030504040204" pitchFamily="34" charset="0"/>
              </a:rPr>
              <a:t>για να προχωρήσει σε </a:t>
            </a:r>
            <a:r>
              <a:rPr lang="el-GR" sz="1200" dirty="0" err="1">
                <a:solidFill>
                  <a:schemeClr val="tx1">
                    <a:lumMod val="75000"/>
                    <a:lumOff val="25000"/>
                  </a:schemeClr>
                </a:solidFill>
                <a:latin typeface="Verdana" panose="020B0604030504040204" pitchFamily="34" charset="0"/>
                <a:ea typeface="Verdana" panose="020B0604030504040204" pitchFamily="34" charset="0"/>
              </a:rPr>
              <a:t>certification</a:t>
            </a:r>
            <a:r>
              <a:rPr lang="el-GR" sz="1200" dirty="0">
                <a:solidFill>
                  <a:schemeClr val="tx1">
                    <a:lumMod val="75000"/>
                    <a:lumOff val="25000"/>
                  </a:schemeClr>
                </a:solidFill>
                <a:latin typeface="Verdana" panose="020B0604030504040204" pitchFamily="34" charset="0"/>
                <a:ea typeface="Verdana" panose="020B0604030504040204" pitchFamily="34" charset="0"/>
              </a:rPr>
              <a:t> του οργανισμού, να ζητήσει είτε πιστοποιητικό εγγραφής στο </a:t>
            </a:r>
          </a:p>
          <a:p>
            <a:pPr marL="342900" lvl="1" algn="just">
              <a:lnSpc>
                <a:spcPct val="150000"/>
              </a:lnSpc>
            </a:pPr>
            <a:r>
              <a:rPr lang="el-GR" sz="1200" dirty="0">
                <a:solidFill>
                  <a:schemeClr val="tx1">
                    <a:lumMod val="75000"/>
                    <a:lumOff val="25000"/>
                  </a:schemeClr>
                </a:solidFill>
                <a:latin typeface="Verdana" panose="020B0604030504040204" pitchFamily="34" charset="0"/>
                <a:ea typeface="Verdana" panose="020B0604030504040204" pitchFamily="34" charset="0"/>
              </a:rPr>
              <a:t>Μητρώο ΦΠΑ είτε βεβαίωση Εξαίρεσης ΦΠΑ </a:t>
            </a:r>
          </a:p>
          <a:p>
            <a:pPr marL="571500" lvl="1" indent="-228600" algn="just">
              <a:lnSpc>
                <a:spcPct val="150000"/>
              </a:lnSpc>
              <a:buAutoNum type="arabicPeriod" startAt="4"/>
            </a:pPr>
            <a:endParaRPr lang="el-GR" sz="1200" dirty="0">
              <a:solidFill>
                <a:schemeClr val="tx1">
                  <a:lumMod val="75000"/>
                  <a:lumOff val="25000"/>
                </a:schemeClr>
              </a:solidFill>
              <a:latin typeface="Verdana" panose="020B0604030504040204" pitchFamily="34" charset="0"/>
              <a:ea typeface="Verdana" panose="020B0604030504040204" pitchFamily="34" charset="0"/>
            </a:endParaRPr>
          </a:p>
          <a:p>
            <a:pPr marL="685800" lvl="1" indent="-342900" algn="just">
              <a:lnSpc>
                <a:spcPct val="150000"/>
              </a:lnSpc>
              <a:buFont typeface="+mj-lt"/>
              <a:buAutoNum type="arabicPeriod"/>
            </a:pP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8A4001A-182C-130B-516B-1A56597D2F42}"/>
              </a:ext>
            </a:extLst>
          </p:cNvPr>
          <p:cNvSpPr txBox="1"/>
          <p:nvPr/>
        </p:nvSpPr>
        <p:spPr>
          <a:xfrm>
            <a:off x="1547664" y="47013"/>
            <a:ext cx="5760640" cy="523220"/>
          </a:xfrm>
          <a:prstGeom prst="rect">
            <a:avLst/>
          </a:prstGeom>
          <a:noFill/>
        </p:spPr>
        <p:txBody>
          <a:bodyPr wrap="square">
            <a:spAutoFit/>
          </a:bodyPr>
          <a:lstStyle/>
          <a:p>
            <a:r>
              <a:rPr lang="el-GR" sz="2800" b="1" dirty="0">
                <a:solidFill>
                  <a:schemeClr val="accent5">
                    <a:lumMod val="75000"/>
                  </a:schemeClr>
                </a:solidFill>
                <a:latin typeface="Century Gothic" panose="020B0502020202020204" pitchFamily="34" charset="0"/>
                <a:ea typeface="+mj-ea"/>
                <a:cs typeface="+mj-cs"/>
              </a:rPr>
              <a:t>ΑΠΑΙΤΟΥΜΕΝΑ ΕΝΤΥΠΑ ΣΤΟ </a:t>
            </a:r>
            <a:r>
              <a:rPr lang="en-GB" sz="2800" b="1" dirty="0">
                <a:solidFill>
                  <a:schemeClr val="accent5">
                    <a:lumMod val="75000"/>
                  </a:schemeClr>
                </a:solidFill>
                <a:latin typeface="Century Gothic" panose="020B0502020202020204" pitchFamily="34" charset="0"/>
                <a:ea typeface="+mj-ea"/>
                <a:cs typeface="+mj-cs"/>
              </a:rPr>
              <a:t>ORS</a:t>
            </a:r>
          </a:p>
        </p:txBody>
      </p:sp>
    </p:spTree>
    <p:extLst>
      <p:ext uri="{BB962C8B-B14F-4D97-AF65-F5344CB8AC3E}">
        <p14:creationId xmlns:p14="http://schemas.microsoft.com/office/powerpoint/2010/main" val="18606794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2128" y="332656"/>
            <a:ext cx="8856984" cy="792088"/>
          </a:xfrm>
        </p:spPr>
        <p:txBody>
          <a:bodyPr>
            <a:noAutofit/>
          </a:bodyPr>
          <a:lstStyle/>
          <a:p>
            <a:pPr eaLnBrk="1" hangingPunct="1"/>
            <a:r>
              <a:rPr lang="el-GR" sz="2800" dirty="0">
                <a:solidFill>
                  <a:schemeClr val="accent5">
                    <a:lumMod val="75000"/>
                  </a:schemeClr>
                </a:solidFill>
                <a:latin typeface="Century Gothic" panose="020B0502020202020204" pitchFamily="34" charset="0"/>
              </a:rPr>
              <a:t>Τι πρέπει να μελετήσω για την υποβολή της αίτησης</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07504" y="1340768"/>
            <a:ext cx="8784976" cy="4248472"/>
          </a:xfrm>
        </p:spPr>
        <p:txBody>
          <a:bodyPr>
            <a:noAutofit/>
          </a:bodyPr>
          <a:lstStyle/>
          <a:p>
            <a:pPr marL="0" indent="0">
              <a:lnSpc>
                <a:spcPct val="150000"/>
              </a:lnSpc>
              <a:buNone/>
            </a:pPr>
            <a:r>
              <a:rPr lang="el-GR" sz="2000" b="1" u="sng" dirty="0">
                <a:effectLst/>
                <a:latin typeface="Verdana Pro" panose="020B0604030504040204" pitchFamily="34" charset="0"/>
                <a:ea typeface="Calibri" panose="020F0502020204030204" pitchFamily="34" charset="0"/>
              </a:rPr>
              <a:t>ΧΡΗΣΙΜΟΙ ΣΥΝΔΕΣΜΟΙ</a:t>
            </a:r>
            <a:r>
              <a:rPr lang="en-GB" sz="2000" b="1" u="sng" dirty="0">
                <a:effectLst/>
                <a:latin typeface="Verdana Pro" panose="020B0604030504040204" pitchFamily="34" charset="0"/>
                <a:ea typeface="Calibri" panose="020F0502020204030204" pitchFamily="34" charset="0"/>
              </a:rPr>
              <a:t>:</a:t>
            </a:r>
          </a:p>
          <a:p>
            <a:pPr>
              <a:lnSpc>
                <a:spcPct val="150000"/>
              </a:lnSpc>
            </a:pPr>
            <a:r>
              <a:rPr lang="el-GR" sz="1400" u="sng" dirty="0">
                <a:solidFill>
                  <a:srgbClr val="0563C1"/>
                </a:solidFill>
                <a:latin typeface="Century Gothic" panose="020B0502020202020204" pitchFamily="34" charset="0"/>
                <a:ea typeface="Calibri" panose="020F0502020204030204" pitchFamily="34" charset="0"/>
                <a:hlinkClick r:id="rId3"/>
              </a:rPr>
              <a:t>Οδηγός Προγράμματος 202</a:t>
            </a:r>
            <a:r>
              <a:rPr lang="en-GB" sz="1400" u="sng" dirty="0">
                <a:solidFill>
                  <a:srgbClr val="0563C1"/>
                </a:solidFill>
                <a:latin typeface="Century Gothic" panose="020B0502020202020204" pitchFamily="34" charset="0"/>
                <a:ea typeface="Calibri" panose="020F0502020204030204" pitchFamily="34" charset="0"/>
                <a:hlinkClick r:id="rId3"/>
              </a:rPr>
              <a:t>5</a:t>
            </a:r>
            <a:endParaRPr lang="el-GR" sz="1400" dirty="0">
              <a:effectLst/>
              <a:latin typeface="Century Gothic" panose="020B0502020202020204" pitchFamily="34" charset="0"/>
              <a:ea typeface="Calibri" panose="020F0502020204030204" pitchFamily="34" charset="0"/>
            </a:endParaRPr>
          </a:p>
          <a:p>
            <a:pPr>
              <a:lnSpc>
                <a:spcPct val="150000"/>
              </a:lnSpc>
            </a:pPr>
            <a:r>
              <a:rPr lang="en-US" sz="1400" u="sng" dirty="0">
                <a:solidFill>
                  <a:srgbClr val="0563C1"/>
                </a:solidFill>
                <a:effectLst/>
                <a:latin typeface="Century Gothic" panose="020B0502020202020204" pitchFamily="34" charset="0"/>
                <a:ea typeface="Calibri" panose="020F0502020204030204" pitchFamily="34" charset="0"/>
                <a:hlinkClick r:id="rId4"/>
              </a:rPr>
              <a:t>Erasmus Quality Standards</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5"/>
              </a:rPr>
              <a:t>Πρότυπα Ποιότητας για σεμινάρια κάτω από τη ΒΔ1</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6"/>
              </a:rPr>
              <a:t>Εργαλεία Ε</a:t>
            </a:r>
            <a:r>
              <a:rPr lang="en-US" sz="1400" u="sng" dirty="0" err="1">
                <a:solidFill>
                  <a:srgbClr val="0563C1"/>
                </a:solidFill>
                <a:effectLst/>
                <a:latin typeface="Century Gothic" panose="020B0502020202020204" pitchFamily="34" charset="0"/>
                <a:ea typeface="Calibri" panose="020F0502020204030204" pitchFamily="34" charset="0"/>
                <a:hlinkClick r:id="rId6"/>
              </a:rPr>
              <a:t>rasmus</a:t>
            </a:r>
            <a:r>
              <a:rPr lang="el-GR" sz="1400" u="sng" dirty="0">
                <a:solidFill>
                  <a:srgbClr val="0563C1"/>
                </a:solidFill>
                <a:effectLst/>
                <a:latin typeface="Century Gothic" panose="020B0502020202020204" pitchFamily="34" charset="0"/>
                <a:ea typeface="Calibri" panose="020F0502020204030204" pitchFamily="34" charset="0"/>
                <a:hlinkClick r:id="rId6"/>
              </a:rPr>
              <a:t> – </a:t>
            </a:r>
            <a:r>
              <a:rPr lang="en-US" sz="1400" u="sng" dirty="0">
                <a:solidFill>
                  <a:srgbClr val="0563C1"/>
                </a:solidFill>
                <a:effectLst/>
                <a:latin typeface="Century Gothic" panose="020B0502020202020204" pitchFamily="34" charset="0"/>
                <a:ea typeface="Calibri" panose="020F0502020204030204" pitchFamily="34" charset="0"/>
                <a:hlinkClick r:id="rId6"/>
              </a:rPr>
              <a:t>I</a:t>
            </a:r>
            <a:r>
              <a:rPr lang="el-GR" sz="1400" u="sng" dirty="0" err="1">
                <a:solidFill>
                  <a:srgbClr val="0563C1"/>
                </a:solidFill>
                <a:effectLst/>
                <a:latin typeface="Century Gothic" panose="020B0502020202020204" pitchFamily="34" charset="0"/>
                <a:ea typeface="Calibri" panose="020F0502020204030204" pitchFamily="34" charset="0"/>
                <a:hlinkClick r:id="rId6"/>
              </a:rPr>
              <a:t>στοσελίδα</a:t>
            </a:r>
            <a:r>
              <a:rPr lang="el-GR" sz="1400" u="sng" dirty="0">
                <a:solidFill>
                  <a:srgbClr val="0563C1"/>
                </a:solidFill>
                <a:effectLst/>
                <a:latin typeface="Century Gothic" panose="020B0502020202020204" pitchFamily="34" charset="0"/>
                <a:ea typeface="Calibri" panose="020F0502020204030204" pitchFamily="34" charset="0"/>
                <a:hlinkClick r:id="rId6"/>
              </a:rPr>
              <a:t> ΙΔΕΠ</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7"/>
              </a:rPr>
              <a:t>Εργαλείο υπολογισμού απόστασης </a:t>
            </a:r>
            <a:r>
              <a:rPr lang="en-US" sz="1400" u="sng" dirty="0">
                <a:solidFill>
                  <a:srgbClr val="0563C1"/>
                </a:solidFill>
                <a:effectLst/>
                <a:latin typeface="Century Gothic" panose="020B0502020202020204" pitchFamily="34" charset="0"/>
                <a:ea typeface="Calibri" panose="020F0502020204030204" pitchFamily="34" charset="0"/>
                <a:hlinkClick r:id="rId7"/>
              </a:rPr>
              <a:t>Erasmus</a:t>
            </a:r>
            <a:r>
              <a:rPr lang="el-GR" sz="1400" u="sng" dirty="0">
                <a:solidFill>
                  <a:srgbClr val="0563C1"/>
                </a:solidFill>
                <a:effectLst/>
                <a:latin typeface="Century Gothic" panose="020B0502020202020204" pitchFamily="34" charset="0"/>
                <a:ea typeface="Calibri" panose="020F0502020204030204" pitchFamily="34" charset="0"/>
                <a:hlinkClick r:id="rId7"/>
              </a:rPr>
              <a:t>+ </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8"/>
              </a:rPr>
              <a:t>Ορισμός ατόμων με λιγότερες ευκαιρίες </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9"/>
              </a:rPr>
              <a:t>Οδηγός για συνεργασίες με υποστηρικτικούς οργανισμούς (</a:t>
            </a:r>
            <a:r>
              <a:rPr lang="en-US" sz="1400" u="sng" dirty="0">
                <a:solidFill>
                  <a:srgbClr val="0563C1"/>
                </a:solidFill>
                <a:effectLst/>
                <a:latin typeface="Century Gothic" panose="020B0502020202020204" pitchFamily="34" charset="0"/>
                <a:ea typeface="Calibri" panose="020F0502020204030204" pitchFamily="34" charset="0"/>
                <a:hlinkClick r:id="rId9"/>
              </a:rPr>
              <a:t>supporting </a:t>
            </a:r>
            <a:r>
              <a:rPr lang="en-US" sz="1400" u="sng" dirty="0" err="1">
                <a:solidFill>
                  <a:srgbClr val="0563C1"/>
                </a:solidFill>
                <a:effectLst/>
                <a:latin typeface="Century Gothic" panose="020B0502020202020204" pitchFamily="34" charset="0"/>
                <a:ea typeface="Calibri" panose="020F0502020204030204" pitchFamily="34" charset="0"/>
                <a:hlinkClick r:id="rId9"/>
              </a:rPr>
              <a:t>organisations</a:t>
            </a:r>
            <a:r>
              <a:rPr lang="el-GR" sz="1400" u="sng" dirty="0">
                <a:solidFill>
                  <a:srgbClr val="0563C1"/>
                </a:solidFill>
                <a:effectLst/>
                <a:latin typeface="Century Gothic" panose="020B0502020202020204" pitchFamily="34" charset="0"/>
                <a:ea typeface="Calibri" panose="020F0502020204030204" pitchFamily="34" charset="0"/>
                <a:hlinkClick r:id="rId9"/>
              </a:rPr>
              <a:t>) </a:t>
            </a:r>
            <a:endParaRPr lang="el-GR" sz="1400" dirty="0">
              <a:effectLst/>
              <a:latin typeface="Century Gothic" panose="020B0502020202020204" pitchFamily="34" charset="0"/>
              <a:ea typeface="Calibri" panose="020F0502020204030204" pitchFamily="34" charset="0"/>
            </a:endParaRPr>
          </a:p>
          <a:p>
            <a:pPr>
              <a:lnSpc>
                <a:spcPct val="150000"/>
              </a:lnSpc>
            </a:pPr>
            <a:r>
              <a:rPr lang="en-US" sz="1400" u="sng" dirty="0">
                <a:solidFill>
                  <a:srgbClr val="0563C1"/>
                </a:solidFill>
                <a:effectLst/>
                <a:latin typeface="Century Gothic" panose="020B0502020202020204" pitchFamily="34" charset="0"/>
                <a:ea typeface="Calibri" panose="020F0502020204030204" pitchFamily="34" charset="0"/>
                <a:hlinkClick r:id="rId10"/>
              </a:rPr>
              <a:t>EPALE</a:t>
            </a:r>
            <a:r>
              <a:rPr lang="en-US" sz="1400" dirty="0">
                <a:effectLst/>
                <a:latin typeface="Century Gothic" panose="020B0502020202020204" pitchFamily="34" charset="0"/>
                <a:ea typeface="Calibri" panose="020F0502020204030204" pitchFamily="34" charset="0"/>
              </a:rPr>
              <a:t> </a:t>
            </a:r>
            <a:r>
              <a:rPr lang="el-GR" sz="1400" dirty="0">
                <a:effectLst/>
                <a:latin typeface="Century Gothic" panose="020B0502020202020204" pitchFamily="34" charset="0"/>
                <a:ea typeface="Calibri" panose="020F0502020204030204" pitchFamily="34" charset="0"/>
              </a:rPr>
              <a:t> (Ηλεκτρονική Πλατφόρμα για την Εκπαίδευση Ενηλίκων στην Ευρώπη) </a:t>
            </a:r>
          </a:p>
          <a:p>
            <a:pPr>
              <a:lnSpc>
                <a:spcPct val="150000"/>
              </a:lnSpc>
            </a:pPr>
            <a:r>
              <a:rPr lang="en-GB" sz="1400" u="sng" dirty="0">
                <a:solidFill>
                  <a:srgbClr val="0563C1"/>
                </a:solidFill>
                <a:effectLst/>
                <a:latin typeface="Century Gothic" panose="020B0502020202020204" pitchFamily="34" charset="0"/>
                <a:ea typeface="Calibri" panose="020F0502020204030204" pitchFamily="34" charset="0"/>
                <a:hlinkClick r:id="rId11"/>
              </a:rPr>
              <a:t>Erasmus+ Project Results Platform</a:t>
            </a:r>
            <a:endParaRPr lang="el-GR" sz="1400" dirty="0">
              <a:effectLst/>
              <a:latin typeface="Century Gothic" panose="020B0502020202020204" pitchFamily="34" charset="0"/>
              <a:ea typeface="Calibri" panose="020F0502020204030204" pitchFamily="34" charset="0"/>
            </a:endParaRPr>
          </a:p>
          <a:p>
            <a:pPr>
              <a:lnSpc>
                <a:spcPct val="150000"/>
              </a:lnSpc>
            </a:pPr>
            <a:r>
              <a:rPr lang="en-US" sz="1400" u="sng" dirty="0">
                <a:solidFill>
                  <a:srgbClr val="0563C1"/>
                </a:solidFill>
                <a:effectLst/>
                <a:latin typeface="Century Gothic" panose="020B0502020202020204" pitchFamily="34" charset="0"/>
                <a:ea typeface="Calibri" panose="020F0502020204030204" pitchFamily="34" charset="0"/>
                <a:hlinkClick r:id="rId12"/>
              </a:rPr>
              <a:t>EU Academy </a:t>
            </a:r>
            <a:r>
              <a:rPr lang="en-US" sz="1400" dirty="0">
                <a:effectLst/>
                <a:latin typeface="Century Gothic" panose="020B0502020202020204" pitchFamily="34" charset="0"/>
                <a:ea typeface="Calibri" panose="020F0502020204030204" pitchFamily="34" charset="0"/>
              </a:rPr>
              <a:t>(</a:t>
            </a:r>
            <a:r>
              <a:rPr lang="el-GR" sz="1400" dirty="0">
                <a:effectLst/>
                <a:latin typeface="Century Gothic" panose="020B0502020202020204" pitchFamily="34" charset="0"/>
                <a:ea typeface="Calibri" panose="020F0502020204030204" pitchFamily="34" charset="0"/>
              </a:rPr>
              <a:t>Πρόσβαση στο εργαλείο </a:t>
            </a:r>
            <a:r>
              <a:rPr lang="en-US" sz="1400" dirty="0">
                <a:effectLst/>
                <a:latin typeface="Century Gothic" panose="020B0502020202020204" pitchFamily="34" charset="0"/>
                <a:ea typeface="Calibri" panose="020F0502020204030204" pitchFamily="34" charset="0"/>
              </a:rPr>
              <a:t>Online Linguistic Support)</a:t>
            </a:r>
            <a:endParaRPr lang="en-GB" sz="1400" b="1" u="sng" dirty="0">
              <a:effectLst/>
              <a:latin typeface="Century Gothic" panose="020B0502020202020204" pitchFamily="34" charset="0"/>
              <a:ea typeface="Calibri" panose="020F0502020204030204" pitchFamily="34" charset="0"/>
            </a:endParaRPr>
          </a:p>
          <a:p>
            <a:pPr marL="914400" lvl="1" indent="-457200" algn="just">
              <a:buFont typeface="+mj-lt"/>
              <a:buAutoNum type="arabicPeriod"/>
            </a:pPr>
            <a:endParaRPr lang="el-GR" sz="2000" dirty="0">
              <a:solidFill>
                <a:schemeClr val="tx1">
                  <a:lumMod val="75000"/>
                  <a:lumOff val="25000"/>
                </a:schemeClr>
              </a:solidFill>
              <a:ea typeface="Verdana" panose="020B0604030504040204" pitchFamily="34" charset="0"/>
            </a:endParaRPr>
          </a:p>
        </p:txBody>
      </p:sp>
    </p:spTree>
    <p:extLst>
      <p:ext uri="{BB962C8B-B14F-4D97-AF65-F5344CB8AC3E}">
        <p14:creationId xmlns:p14="http://schemas.microsoft.com/office/powerpoint/2010/main" val="26031062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517733" y="548680"/>
            <a:ext cx="8229600" cy="682791"/>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US" sz="2800" dirty="0">
                <a:solidFill>
                  <a:schemeClr val="accent5">
                    <a:lumMod val="75000"/>
                  </a:schemeClr>
                </a:solidFill>
                <a:latin typeface="Century Gothic" panose="020B0502020202020204" pitchFamily="34" charset="0"/>
              </a:rPr>
              <a:t>E</a:t>
            </a:r>
            <a:r>
              <a:rPr lang="el-GR" sz="2800" dirty="0">
                <a:solidFill>
                  <a:schemeClr val="accent5">
                    <a:lumMod val="75000"/>
                  </a:schemeClr>
                </a:solidFill>
                <a:latin typeface="Century Gothic" panose="020B0502020202020204" pitchFamily="34" charset="0"/>
              </a:rPr>
              <a:t>ΠΙΚΟΙΝΩΝΙΑ ΜΕ ΙΔΕΠ ΔΙΑ ΒΙΟΥ ΜΑΘΗΣΗΣ</a:t>
            </a:r>
          </a:p>
          <a:p>
            <a:r>
              <a:rPr lang="el-GR" sz="2800" dirty="0">
                <a:solidFill>
                  <a:schemeClr val="accent5">
                    <a:lumMod val="75000"/>
                  </a:schemeClr>
                </a:solidFill>
                <a:latin typeface="Century Gothic" panose="020B0502020202020204" pitchFamily="34" charset="0"/>
              </a:rPr>
              <a:t>ΛΕΙΤΟΥΡΓΟΙ ΠΡΟΓΡΑΜΜΑΤΩΝ ΒΑΣΙΚΗΣ ΔΡΑΣΗΣ 1</a:t>
            </a:r>
          </a:p>
        </p:txBody>
      </p:sp>
      <p:sp>
        <p:nvSpPr>
          <p:cNvPr id="6" name="TextBox 5">
            <a:extLst>
              <a:ext uri="{FF2B5EF4-FFF2-40B4-BE49-F238E27FC236}">
                <a16:creationId xmlns:a16="http://schemas.microsoft.com/office/drawing/2014/main" id="{C0570497-07C4-7DA4-470E-0340178F14EC}"/>
              </a:ext>
            </a:extLst>
          </p:cNvPr>
          <p:cNvSpPr txBox="1"/>
          <p:nvPr/>
        </p:nvSpPr>
        <p:spPr>
          <a:xfrm>
            <a:off x="72010" y="2413338"/>
            <a:ext cx="2958599" cy="2585323"/>
          </a:xfrm>
          <a:prstGeom prst="rect">
            <a:avLst/>
          </a:prstGeom>
          <a:noFill/>
        </p:spPr>
        <p:txBody>
          <a:bodyPr wrap="square">
            <a:spAutoFit/>
          </a:bodyPr>
          <a:lstStyle/>
          <a:p>
            <a:r>
              <a:rPr lang="el-GR" sz="1800" b="1" dirty="0">
                <a:solidFill>
                  <a:schemeClr val="tx1">
                    <a:lumMod val="75000"/>
                    <a:lumOff val="25000"/>
                  </a:schemeClr>
                </a:solidFill>
                <a:latin typeface="Century Gothic" panose="020B0502020202020204" pitchFamily="34" charset="0"/>
              </a:rPr>
              <a:t>Μαρία Χριστοφίδου</a:t>
            </a:r>
            <a:endParaRPr lang="en-US" sz="1800" b="1"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Σχολική Εκπαίδευση </a:t>
            </a:r>
            <a:r>
              <a:rPr lang="en-GB" sz="1800" dirty="0">
                <a:solidFill>
                  <a:schemeClr val="tx1">
                    <a:lumMod val="75000"/>
                    <a:lumOff val="25000"/>
                  </a:schemeClr>
                </a:solidFill>
                <a:latin typeface="Century Gothic" panose="020B0502020202020204" pitchFamily="34" charset="0"/>
              </a:rPr>
              <a:t>(KA122)</a:t>
            </a:r>
            <a:endParaRPr lang="el-GR" sz="1800" dirty="0">
              <a:solidFill>
                <a:schemeClr val="tx1">
                  <a:lumMod val="75000"/>
                  <a:lumOff val="25000"/>
                </a:schemeClr>
              </a:solidFill>
              <a:latin typeface="Century Gothic" panose="020B0502020202020204" pitchFamily="34" charset="0"/>
            </a:endParaRPr>
          </a:p>
          <a:p>
            <a:endParaRPr lang="el-GR" sz="1800"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Τηλέφωνο</a:t>
            </a:r>
            <a:r>
              <a:rPr lang="en-US" sz="1800" dirty="0">
                <a:solidFill>
                  <a:schemeClr val="tx1">
                    <a:lumMod val="75000"/>
                    <a:lumOff val="25000"/>
                  </a:schemeClr>
                </a:solidFill>
                <a:latin typeface="Century Gothic" panose="020B0502020202020204" pitchFamily="34" charset="0"/>
              </a:rPr>
              <a:t>: (+357) -</a:t>
            </a:r>
            <a:r>
              <a:rPr lang="el-GR" sz="1800" dirty="0">
                <a:solidFill>
                  <a:schemeClr val="tx1">
                    <a:lumMod val="75000"/>
                    <a:lumOff val="25000"/>
                  </a:schemeClr>
                </a:solidFill>
                <a:latin typeface="Century Gothic" panose="020B0502020202020204" pitchFamily="34" charset="0"/>
              </a:rPr>
              <a:t> 22448831</a:t>
            </a:r>
          </a:p>
          <a:p>
            <a:r>
              <a:rPr lang="en-US" sz="1800" dirty="0">
                <a:solidFill>
                  <a:schemeClr val="tx1">
                    <a:lumMod val="75000"/>
                    <a:lumOff val="25000"/>
                  </a:schemeClr>
                </a:solidFill>
                <a:latin typeface="Century Gothic" panose="020B0502020202020204" pitchFamily="34" charset="0"/>
              </a:rPr>
              <a:t>email: </a:t>
            </a:r>
            <a:r>
              <a:rPr lang="en-US" sz="1800" dirty="0">
                <a:solidFill>
                  <a:schemeClr val="tx1">
                    <a:lumMod val="75000"/>
                    <a:lumOff val="25000"/>
                  </a:schemeClr>
                </a:solidFill>
                <a:latin typeface="Century Gothic" panose="020B0502020202020204" pitchFamily="34" charset="0"/>
                <a:hlinkClick r:id="rId2"/>
              </a:rPr>
              <a:t>mchristofidou@idep.org.cy</a:t>
            </a:r>
            <a:endParaRPr lang="en-US" sz="1800" dirty="0">
              <a:solidFill>
                <a:schemeClr val="tx1">
                  <a:lumMod val="75000"/>
                  <a:lumOff val="2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64267CE9-8469-8030-8175-A22D723816AB}"/>
              </a:ext>
            </a:extLst>
          </p:cNvPr>
          <p:cNvSpPr txBox="1"/>
          <p:nvPr/>
        </p:nvSpPr>
        <p:spPr>
          <a:xfrm>
            <a:off x="3030609" y="2413338"/>
            <a:ext cx="2837534" cy="2862322"/>
          </a:xfrm>
          <a:prstGeom prst="rect">
            <a:avLst/>
          </a:prstGeom>
          <a:noFill/>
        </p:spPr>
        <p:txBody>
          <a:bodyPr wrap="square">
            <a:spAutoFit/>
          </a:bodyPr>
          <a:lstStyle/>
          <a:p>
            <a:r>
              <a:rPr lang="el-GR" b="1" dirty="0">
                <a:solidFill>
                  <a:schemeClr val="tx1">
                    <a:lumMod val="75000"/>
                    <a:lumOff val="25000"/>
                  </a:schemeClr>
                </a:solidFill>
                <a:latin typeface="Century Gothic" panose="020B0502020202020204" pitchFamily="34" charset="0"/>
              </a:rPr>
              <a:t>Γεωργία </a:t>
            </a:r>
            <a:r>
              <a:rPr lang="el-GR" b="1" dirty="0" err="1">
                <a:solidFill>
                  <a:schemeClr val="tx1">
                    <a:lumMod val="75000"/>
                    <a:lumOff val="25000"/>
                  </a:schemeClr>
                </a:solidFill>
                <a:latin typeface="Century Gothic" panose="020B0502020202020204" pitchFamily="34" charset="0"/>
              </a:rPr>
              <a:t>Σιάηλου</a:t>
            </a:r>
            <a:endParaRPr lang="en-GB" sz="1800" b="1"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Επαγγελματική Εκπαίδευση και Κατάρτιση </a:t>
            </a:r>
          </a:p>
          <a:p>
            <a:endParaRPr lang="el-GR" sz="1800"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Τηλέφωνο</a:t>
            </a:r>
            <a:r>
              <a:rPr lang="en-US" sz="1800" dirty="0">
                <a:solidFill>
                  <a:schemeClr val="tx1">
                    <a:lumMod val="75000"/>
                    <a:lumOff val="25000"/>
                  </a:schemeClr>
                </a:solidFill>
                <a:latin typeface="Century Gothic" panose="020B0502020202020204" pitchFamily="34" charset="0"/>
              </a:rPr>
              <a:t>: (+357) -</a:t>
            </a:r>
            <a:r>
              <a:rPr lang="el-GR" sz="1800" dirty="0">
                <a:solidFill>
                  <a:schemeClr val="tx1">
                    <a:lumMod val="75000"/>
                    <a:lumOff val="25000"/>
                  </a:schemeClr>
                </a:solidFill>
                <a:latin typeface="Century Gothic" panose="020B0502020202020204" pitchFamily="34" charset="0"/>
              </a:rPr>
              <a:t> 22448843</a:t>
            </a:r>
          </a:p>
          <a:p>
            <a:r>
              <a:rPr lang="en-US" sz="1800" dirty="0">
                <a:solidFill>
                  <a:schemeClr val="tx1">
                    <a:lumMod val="75000"/>
                    <a:lumOff val="25000"/>
                  </a:schemeClr>
                </a:solidFill>
                <a:latin typeface="Century Gothic" panose="020B0502020202020204" pitchFamily="34" charset="0"/>
              </a:rPr>
              <a:t>email:</a:t>
            </a:r>
            <a:endParaRPr lang="el-GR" sz="1800" dirty="0">
              <a:solidFill>
                <a:schemeClr val="tx1">
                  <a:lumMod val="75000"/>
                  <a:lumOff val="25000"/>
                </a:schemeClr>
              </a:solidFill>
              <a:latin typeface="Century Gothic" panose="020B0502020202020204" pitchFamily="34" charset="0"/>
            </a:endParaRPr>
          </a:p>
          <a:p>
            <a:r>
              <a:rPr lang="en-US" sz="1800" dirty="0">
                <a:solidFill>
                  <a:schemeClr val="tx1">
                    <a:lumMod val="75000"/>
                    <a:lumOff val="25000"/>
                  </a:schemeClr>
                </a:solidFill>
                <a:latin typeface="Century Gothic" panose="020B0502020202020204" pitchFamily="34" charset="0"/>
                <a:hlinkClick r:id="rId3"/>
              </a:rPr>
              <a:t>gshiaelou@idep.org.cy</a:t>
            </a:r>
            <a:endParaRPr lang="el-GR" sz="1800" dirty="0">
              <a:solidFill>
                <a:schemeClr val="tx1">
                  <a:lumMod val="75000"/>
                  <a:lumOff val="25000"/>
                </a:schemeClr>
              </a:solidFill>
              <a:latin typeface="Century Gothic" panose="020B0502020202020204" pitchFamily="34" charset="0"/>
            </a:endParaRPr>
          </a:p>
          <a:p>
            <a:endParaRPr lang="en-US" sz="1800" dirty="0">
              <a:solidFill>
                <a:schemeClr val="tx1">
                  <a:lumMod val="75000"/>
                  <a:lumOff val="2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F50FF13D-7022-8AA3-20CE-C6418E627AA4}"/>
              </a:ext>
            </a:extLst>
          </p:cNvPr>
          <p:cNvSpPr txBox="1"/>
          <p:nvPr/>
        </p:nvSpPr>
        <p:spPr>
          <a:xfrm>
            <a:off x="5868143" y="2413338"/>
            <a:ext cx="3275857" cy="2308324"/>
          </a:xfrm>
          <a:prstGeom prst="rect">
            <a:avLst/>
          </a:prstGeom>
          <a:noFill/>
        </p:spPr>
        <p:txBody>
          <a:bodyPr wrap="square">
            <a:spAutoFit/>
          </a:bodyPr>
          <a:lstStyle/>
          <a:p>
            <a:r>
              <a:rPr lang="el-GR" sz="1800" b="1" dirty="0">
                <a:solidFill>
                  <a:schemeClr val="tx1">
                    <a:lumMod val="75000"/>
                    <a:lumOff val="25000"/>
                  </a:schemeClr>
                </a:solidFill>
                <a:latin typeface="Century Gothic" panose="020B0502020202020204" pitchFamily="34" charset="0"/>
              </a:rPr>
              <a:t>Μαριάννα </a:t>
            </a:r>
            <a:r>
              <a:rPr lang="el-GR" sz="1800" b="1" dirty="0" err="1">
                <a:solidFill>
                  <a:schemeClr val="tx1">
                    <a:lumMod val="75000"/>
                    <a:lumOff val="25000"/>
                  </a:schemeClr>
                </a:solidFill>
                <a:latin typeface="Century Gothic" panose="020B0502020202020204" pitchFamily="34" charset="0"/>
              </a:rPr>
              <a:t>Αραούζου</a:t>
            </a:r>
            <a:endParaRPr lang="en-GB" sz="1800" b="1"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Εκπαίδευση</a:t>
            </a:r>
            <a:r>
              <a:rPr lang="en-GB" sz="1800" dirty="0">
                <a:solidFill>
                  <a:schemeClr val="tx1">
                    <a:lumMod val="75000"/>
                    <a:lumOff val="25000"/>
                  </a:schemeClr>
                </a:solidFill>
                <a:latin typeface="Century Gothic" panose="020B0502020202020204" pitchFamily="34" charset="0"/>
              </a:rPr>
              <a:t> </a:t>
            </a:r>
            <a:r>
              <a:rPr lang="el-GR" sz="1800" dirty="0">
                <a:solidFill>
                  <a:schemeClr val="tx1">
                    <a:lumMod val="75000"/>
                    <a:lumOff val="25000"/>
                  </a:schemeClr>
                </a:solidFill>
                <a:latin typeface="Century Gothic" panose="020B0502020202020204" pitchFamily="34" charset="0"/>
              </a:rPr>
              <a:t>Ενηλίκων</a:t>
            </a:r>
            <a:r>
              <a:rPr lang="en-GB" sz="1800" dirty="0">
                <a:solidFill>
                  <a:schemeClr val="tx1">
                    <a:lumMod val="75000"/>
                    <a:lumOff val="25000"/>
                  </a:schemeClr>
                </a:solidFill>
                <a:latin typeface="Century Gothic" panose="020B0502020202020204" pitchFamily="34" charset="0"/>
              </a:rPr>
              <a:t>,</a:t>
            </a:r>
            <a:r>
              <a:rPr lang="el-GR" sz="1800" dirty="0">
                <a:solidFill>
                  <a:schemeClr val="tx1">
                    <a:lumMod val="75000"/>
                    <a:lumOff val="25000"/>
                  </a:schemeClr>
                </a:solidFill>
                <a:latin typeface="Century Gothic" panose="020B0502020202020204" pitchFamily="34" charset="0"/>
              </a:rPr>
              <a:t> Σχολική Εκπαίδευση</a:t>
            </a:r>
            <a:r>
              <a:rPr lang="en-GB" sz="1800" dirty="0">
                <a:solidFill>
                  <a:schemeClr val="tx1">
                    <a:lumMod val="75000"/>
                    <a:lumOff val="25000"/>
                  </a:schemeClr>
                </a:solidFill>
                <a:latin typeface="Century Gothic" panose="020B0502020202020204" pitchFamily="34" charset="0"/>
              </a:rPr>
              <a:t> (KA121)</a:t>
            </a:r>
            <a:endParaRPr lang="el-GR" sz="1800" dirty="0">
              <a:solidFill>
                <a:schemeClr val="tx1">
                  <a:lumMod val="75000"/>
                  <a:lumOff val="25000"/>
                </a:schemeClr>
              </a:solidFill>
              <a:latin typeface="Century Gothic" panose="020B0502020202020204" pitchFamily="34" charset="0"/>
            </a:endParaRPr>
          </a:p>
          <a:p>
            <a:endParaRPr lang="en-GB" sz="1800"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Τηλέφωνο</a:t>
            </a:r>
            <a:r>
              <a:rPr lang="en-US" sz="1800" dirty="0">
                <a:solidFill>
                  <a:schemeClr val="tx1">
                    <a:lumMod val="75000"/>
                    <a:lumOff val="25000"/>
                  </a:schemeClr>
                </a:solidFill>
                <a:latin typeface="Century Gothic" panose="020B0502020202020204" pitchFamily="34" charset="0"/>
              </a:rPr>
              <a:t>: (+357) –</a:t>
            </a:r>
            <a:r>
              <a:rPr lang="el-GR" sz="1800" dirty="0">
                <a:solidFill>
                  <a:schemeClr val="tx1">
                    <a:lumMod val="75000"/>
                    <a:lumOff val="25000"/>
                  </a:schemeClr>
                </a:solidFill>
                <a:latin typeface="Century Gothic" panose="020B0502020202020204" pitchFamily="34" charset="0"/>
              </a:rPr>
              <a:t> 22448861</a:t>
            </a:r>
          </a:p>
          <a:p>
            <a:r>
              <a:rPr lang="en-US" sz="1800" dirty="0">
                <a:solidFill>
                  <a:schemeClr val="tx1">
                    <a:lumMod val="75000"/>
                    <a:lumOff val="25000"/>
                  </a:schemeClr>
                </a:solidFill>
                <a:latin typeface="Century Gothic" panose="020B0502020202020204" pitchFamily="34" charset="0"/>
              </a:rPr>
              <a:t>email:</a:t>
            </a:r>
            <a:r>
              <a:rPr lang="en-GB" b="0" i="0" u="none" strike="noStrike" dirty="0">
                <a:effectLst/>
                <a:latin typeface="Century Gothic" panose="020B0502020202020204" pitchFamily="34" charset="0"/>
                <a:hlinkClick r:id="rId4"/>
              </a:rPr>
              <a:t> </a:t>
            </a:r>
            <a:r>
              <a:rPr lang="en-GB" i="0" u="none" strike="noStrike" dirty="0">
                <a:effectLst/>
                <a:latin typeface="Century Gothic" panose="020B0502020202020204" pitchFamily="34" charset="0"/>
                <a:hlinkClick r:id="rId4"/>
              </a:rPr>
              <a:t>maraouzou@idep.org.cy</a:t>
            </a:r>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2042408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457200" y="836712"/>
            <a:ext cx="8229600" cy="682791"/>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US" sz="2800" dirty="0">
                <a:solidFill>
                  <a:schemeClr val="accent5">
                    <a:lumMod val="75000"/>
                  </a:schemeClr>
                </a:solidFill>
                <a:latin typeface="Century Gothic" panose="020B0502020202020204" pitchFamily="34" charset="0"/>
              </a:rPr>
              <a:t>E</a:t>
            </a:r>
            <a:r>
              <a:rPr lang="el-GR" sz="2800" dirty="0">
                <a:solidFill>
                  <a:schemeClr val="accent5">
                    <a:lumMod val="75000"/>
                  </a:schemeClr>
                </a:solidFill>
                <a:latin typeface="Century Gothic" panose="020B0502020202020204" pitchFamily="34" charset="0"/>
              </a:rPr>
              <a:t>ΠΙΚΟΙΝΩΝΙΑ ΜΕ ΙΔΕΠ ΔΙΑ ΒΙΟΥ ΜΑΘΗΣΗΣ</a:t>
            </a:r>
            <a:endParaRPr lang="en-US" sz="2800" dirty="0">
              <a:solidFill>
                <a:schemeClr val="accent5">
                  <a:lumMod val="75000"/>
                </a:schemeClr>
              </a:solidFill>
              <a:latin typeface="Century Gothic" panose="020B0502020202020204" pitchFamily="34" charset="0"/>
            </a:endParaRPr>
          </a:p>
          <a:p>
            <a:r>
              <a:rPr lang="el-GR" sz="2800" dirty="0">
                <a:solidFill>
                  <a:schemeClr val="accent5">
                    <a:lumMod val="75000"/>
                  </a:schemeClr>
                </a:solidFill>
                <a:latin typeface="Century Gothic" panose="020B0502020202020204" pitchFamily="34" charset="0"/>
              </a:rPr>
              <a:t>ΤΜΗΜΑ ΠΛΗΡΟΦΟΡΙΚΗΣ</a:t>
            </a:r>
            <a:endParaRPr lang="en-US" sz="2800" dirty="0">
              <a:solidFill>
                <a:schemeClr val="accent5">
                  <a:lumMod val="75000"/>
                </a:schemeClr>
              </a:solidFill>
              <a:latin typeface="Century Gothic" panose="020B0502020202020204" pitchFamily="34" charset="0"/>
            </a:endParaRPr>
          </a:p>
          <a:p>
            <a:endParaRPr lang="en-GB" sz="2800" dirty="0">
              <a:solidFill>
                <a:schemeClr val="accent5">
                  <a:lumMod val="7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3CD0ADA5-F13D-775B-2797-43E192E762E2}"/>
              </a:ext>
            </a:extLst>
          </p:cNvPr>
          <p:cNvSpPr txBox="1"/>
          <p:nvPr/>
        </p:nvSpPr>
        <p:spPr>
          <a:xfrm>
            <a:off x="-324544" y="2348880"/>
            <a:ext cx="4572000" cy="1477328"/>
          </a:xfrm>
          <a:prstGeom prst="rect">
            <a:avLst/>
          </a:prstGeom>
          <a:noFill/>
        </p:spPr>
        <p:txBody>
          <a:bodyPr wrap="square">
            <a:spAutoFit/>
          </a:bodyPr>
          <a:lstStyle/>
          <a:p>
            <a:pPr algn="ctr"/>
            <a:r>
              <a:rPr lang="el-GR" b="1" i="0" cap="all" dirty="0">
                <a:solidFill>
                  <a:srgbClr val="3A3A3A"/>
                </a:solidFill>
                <a:effectLst/>
                <a:latin typeface="Poppins" panose="00000500000000000000" pitchFamily="2" charset="0"/>
              </a:rPr>
              <a:t>ΜΙΧΑΛΗΣ </a:t>
            </a:r>
            <a:r>
              <a:rPr lang="el-GR" b="1" i="0" cap="all" dirty="0" err="1">
                <a:solidFill>
                  <a:srgbClr val="3A3A3A"/>
                </a:solidFill>
                <a:effectLst/>
                <a:latin typeface="Poppins" panose="00000500000000000000" pitchFamily="2" charset="0"/>
              </a:rPr>
              <a:t>Οικονομιδης</a:t>
            </a:r>
            <a:endParaRPr lang="el-GR" b="1" i="0" cap="all" dirty="0">
              <a:solidFill>
                <a:srgbClr val="3A3A3A"/>
              </a:solidFill>
              <a:effectLst/>
              <a:latin typeface="Poppins" panose="00000500000000000000" pitchFamily="2" charset="0"/>
            </a:endParaRPr>
          </a:p>
          <a:p>
            <a:pPr algn="ctr"/>
            <a:r>
              <a:rPr lang="el-GR" b="0" i="0" cap="all" dirty="0">
                <a:solidFill>
                  <a:srgbClr val="3A3A3A"/>
                </a:solidFill>
                <a:effectLst/>
                <a:latin typeface="Poppins" panose="00000500000000000000" pitchFamily="2" charset="0"/>
              </a:rPr>
              <a:t>ΛΕΙΤΟΥΡΓΟΣ ΠΛΗΡΟΦΟΡΙΚΗΣ</a:t>
            </a:r>
          </a:p>
          <a:p>
            <a:pPr algn="ctr"/>
            <a:r>
              <a:rPr lang="el-GR" b="0" i="0" dirty="0">
                <a:solidFill>
                  <a:srgbClr val="727272"/>
                </a:solidFill>
                <a:effectLst/>
                <a:latin typeface="Poppins" panose="00000500000000000000" pitchFamily="2" charset="0"/>
              </a:rPr>
              <a:t>Τηλέφωνο: 22448834</a:t>
            </a:r>
          </a:p>
          <a:p>
            <a:pPr algn="ctr"/>
            <a:r>
              <a:rPr lang="en-GB" b="0" i="0" dirty="0">
                <a:solidFill>
                  <a:srgbClr val="727272"/>
                </a:solidFill>
                <a:effectLst/>
                <a:latin typeface="Poppins" panose="00000500000000000000" pitchFamily="2" charset="0"/>
                <a:hlinkClick r:id="rId2"/>
              </a:rPr>
              <a:t>meconomides@idep.org.cy</a:t>
            </a:r>
            <a:endParaRPr lang="en-GB" b="0" i="0" dirty="0">
              <a:solidFill>
                <a:srgbClr val="727272"/>
              </a:solidFill>
              <a:effectLst/>
              <a:latin typeface="Poppins" panose="00000500000000000000" pitchFamily="2" charset="0"/>
            </a:endParaRPr>
          </a:p>
          <a:p>
            <a:pPr algn="ctr"/>
            <a:endParaRPr lang="el-GR" b="0" i="0" dirty="0">
              <a:solidFill>
                <a:srgbClr val="727272"/>
              </a:solidFill>
              <a:effectLst/>
              <a:latin typeface="Poppins" panose="00000500000000000000" pitchFamily="2" charset="0"/>
            </a:endParaRPr>
          </a:p>
        </p:txBody>
      </p:sp>
      <p:sp>
        <p:nvSpPr>
          <p:cNvPr id="11" name="TextBox 10">
            <a:extLst>
              <a:ext uri="{FF2B5EF4-FFF2-40B4-BE49-F238E27FC236}">
                <a16:creationId xmlns:a16="http://schemas.microsoft.com/office/drawing/2014/main" id="{DED55606-3C8A-70D6-24F8-67C68F125701}"/>
              </a:ext>
            </a:extLst>
          </p:cNvPr>
          <p:cNvSpPr txBox="1"/>
          <p:nvPr/>
        </p:nvSpPr>
        <p:spPr>
          <a:xfrm>
            <a:off x="4528011" y="2348880"/>
            <a:ext cx="4733058" cy="1200329"/>
          </a:xfrm>
          <a:prstGeom prst="rect">
            <a:avLst/>
          </a:prstGeom>
          <a:noFill/>
        </p:spPr>
        <p:txBody>
          <a:bodyPr wrap="square">
            <a:spAutoFit/>
          </a:bodyPr>
          <a:lstStyle/>
          <a:p>
            <a:pPr algn="ctr"/>
            <a:r>
              <a:rPr lang="el-GR" b="1" i="0" cap="all" dirty="0">
                <a:solidFill>
                  <a:srgbClr val="3A3A3A"/>
                </a:solidFill>
                <a:effectLst/>
                <a:latin typeface="Poppins" panose="00000500000000000000" pitchFamily="2" charset="0"/>
              </a:rPr>
              <a:t>ΜΑΡΙΑ ΣΟΛΟΜΩΝΤΟΣ</a:t>
            </a:r>
          </a:p>
          <a:p>
            <a:pPr algn="ctr"/>
            <a:r>
              <a:rPr lang="el-GR" b="0" i="0" cap="all" dirty="0">
                <a:solidFill>
                  <a:srgbClr val="3A3A3A"/>
                </a:solidFill>
                <a:effectLst/>
                <a:latin typeface="Poppins" panose="00000500000000000000" pitchFamily="2" charset="0"/>
              </a:rPr>
              <a:t>ΛΕΙΤΟΥΡΓΟΣ ΠΛΗΡΟΦΟΡΙΚΗΣ</a:t>
            </a:r>
          </a:p>
          <a:p>
            <a:pPr algn="ctr"/>
            <a:r>
              <a:rPr lang="el-GR" b="0" i="0" dirty="0">
                <a:solidFill>
                  <a:srgbClr val="727272"/>
                </a:solidFill>
                <a:effectLst/>
                <a:latin typeface="Poppins" panose="00000500000000000000" pitchFamily="2" charset="0"/>
              </a:rPr>
              <a:t>Τηλέφωνο: 22448887</a:t>
            </a:r>
          </a:p>
          <a:p>
            <a:pPr algn="ctr"/>
            <a:r>
              <a:rPr lang="el-GR" b="0" i="0" u="none" strike="noStrike" dirty="0">
                <a:solidFill>
                  <a:srgbClr val="727272"/>
                </a:solidFill>
                <a:effectLst/>
                <a:latin typeface="Poppins" panose="00000500000000000000" pitchFamily="2" charset="0"/>
                <a:hlinkClick r:id="rId3"/>
              </a:rPr>
              <a:t>msolomontos@idep.org.cy</a:t>
            </a:r>
            <a:endParaRPr lang="el-GR" b="0" i="0" dirty="0">
              <a:solidFill>
                <a:srgbClr val="727272"/>
              </a:solidFill>
              <a:effectLst/>
              <a:latin typeface="Poppins" panose="00000500000000000000" pitchFamily="2" charset="0"/>
            </a:endParaRPr>
          </a:p>
        </p:txBody>
      </p:sp>
    </p:spTree>
    <p:extLst>
      <p:ext uri="{BB962C8B-B14F-4D97-AF65-F5344CB8AC3E}">
        <p14:creationId xmlns:p14="http://schemas.microsoft.com/office/powerpoint/2010/main" val="41565714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5156697" y="209327"/>
            <a:ext cx="3807791" cy="5746650"/>
          </a:xfrm>
        </p:spPr>
        <p:txBody>
          <a:bodyPr>
            <a:normAutofit/>
          </a:bodyPr>
          <a:lstStyle/>
          <a:p>
            <a:pPr marL="0" indent="0"/>
            <a:r>
              <a:rPr lang="el-GR" sz="2800" dirty="0">
                <a:latin typeface="Century Gothic" panose="020B0502020202020204" pitchFamily="34" charset="0"/>
              </a:rPr>
              <a:t>Σας ευχαριστώ για την προσοχή σας!</a:t>
            </a:r>
            <a:br>
              <a:rPr lang="el-GR" sz="2800" dirty="0">
                <a:latin typeface="Century Gothic" panose="020B0502020202020204" pitchFamily="34" charset="0"/>
              </a:rPr>
            </a:br>
            <a:br>
              <a:rPr lang="el-GR" sz="2800" dirty="0">
                <a:latin typeface="Century Gothic" panose="020B0502020202020204" pitchFamily="34" charset="0"/>
              </a:rPr>
            </a:br>
            <a:r>
              <a:rPr lang="el-GR" sz="2800" dirty="0">
                <a:latin typeface="Century Gothic" panose="020B0502020202020204" pitchFamily="34" charset="0"/>
              </a:rPr>
              <a:t>ΚΑΛΗ ΕΠΙΤΥΧΙΑ! </a:t>
            </a:r>
            <a:br>
              <a:rPr lang="en-GB" sz="2800" dirty="0">
                <a:latin typeface="Century Gothic" panose="020B0502020202020204" pitchFamily="34" charset="0"/>
              </a:rPr>
            </a:br>
            <a:br>
              <a:rPr lang="el-GR" sz="2800" dirty="0">
                <a:latin typeface="Century Gothic" panose="020B0502020202020204" pitchFamily="34" charset="0"/>
              </a:rPr>
            </a:br>
            <a:br>
              <a:rPr lang="el-GR" sz="2800" dirty="0">
                <a:latin typeface="Century Gothic" panose="020B0502020202020204" pitchFamily="34" charset="0"/>
              </a:rPr>
            </a:br>
            <a:br>
              <a:rPr lang="el-GR" sz="1800" b="0" dirty="0">
                <a:latin typeface="Century Gothic" panose="020B0502020202020204" pitchFamily="34" charset="0"/>
              </a:rPr>
            </a:br>
            <a:br>
              <a:rPr lang="en-GB" sz="1800" b="0" dirty="0">
                <a:latin typeface="Century Gothic" panose="020B0502020202020204" pitchFamily="34" charset="0"/>
              </a:rPr>
            </a:br>
            <a:br>
              <a:rPr lang="el-GR" sz="1800" b="0" dirty="0">
                <a:solidFill>
                  <a:schemeClr val="tx1"/>
                </a:solidFill>
                <a:latin typeface="Century Gothic" panose="020B0502020202020204" pitchFamily="34" charset="0"/>
              </a:rPr>
            </a:br>
            <a:br>
              <a:rPr lang="el-GR" sz="1800" b="0" dirty="0">
                <a:solidFill>
                  <a:schemeClr val="bg1">
                    <a:lumMod val="50000"/>
                  </a:schemeClr>
                </a:solidFill>
                <a:latin typeface="Century Gothic" panose="020B0502020202020204" pitchFamily="34" charset="0"/>
              </a:rPr>
            </a:br>
            <a:endParaRPr lang="en-GB" sz="1800" b="0" dirty="0">
              <a:solidFill>
                <a:schemeClr val="bg1">
                  <a:lumMod val="50000"/>
                </a:schemeClr>
              </a:solidFill>
              <a:latin typeface="Century Gothic" panose="020B0502020202020204" pitchFamily="34" charset="0"/>
            </a:endParaRPr>
          </a:p>
        </p:txBody>
      </p:sp>
      <p:pic>
        <p:nvPicPr>
          <p:cNvPr id="8" name="Picture 3" descr="C:\Users\Officer5\Desktop\151565788558599211.jpg"/>
          <p:cNvPicPr>
            <a:picLocks noChangeAspect="1" noChangeArrowheads="1"/>
          </p:cNvPicPr>
          <p:nvPr/>
        </p:nvPicPr>
        <p:blipFill rotWithShape="1">
          <a:blip r:embed="rId4">
            <a:extLst>
              <a:ext uri="{28A0092B-C50C-407E-A947-70E740481C1C}">
                <a14:useLocalDpi xmlns:a14="http://schemas.microsoft.com/office/drawing/2010/main" val="0"/>
              </a:ext>
            </a:extLst>
          </a:blip>
          <a:srcRect l="28541" r="30277"/>
          <a:stretch/>
        </p:blipFill>
        <p:spPr bwMode="auto">
          <a:xfrm>
            <a:off x="563911" y="28142"/>
            <a:ext cx="4368129" cy="61839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0387C-B56E-BC8D-0FE8-6B308EA999C4}"/>
              </a:ext>
            </a:extLst>
          </p:cNvPr>
          <p:cNvPicPr>
            <a:picLocks noChangeAspect="1"/>
          </p:cNvPicPr>
          <p:nvPr/>
        </p:nvPicPr>
        <p:blipFill>
          <a:blip r:embed="rId5"/>
          <a:stretch>
            <a:fillRect/>
          </a:stretch>
        </p:blipFill>
        <p:spPr>
          <a:xfrm>
            <a:off x="3987304" y="3251256"/>
            <a:ext cx="5723809" cy="1533333"/>
          </a:xfrm>
          <a:prstGeom prst="rect">
            <a:avLst/>
          </a:prstGeom>
        </p:spPr>
      </p:pic>
    </p:spTree>
    <p:extLst>
      <p:ext uri="{BB962C8B-B14F-4D97-AF65-F5344CB8AC3E}">
        <p14:creationId xmlns:p14="http://schemas.microsoft.com/office/powerpoint/2010/main" val="376736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cffc329-f644-487e-bccf-102f8679a0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28468E40BE4246A63F85587B50FE9B" ma:contentTypeVersion="10" ma:contentTypeDescription="Create a new document." ma:contentTypeScope="" ma:versionID="222305cddac4cd5126fa7d78cc26a212">
  <xsd:schema xmlns:xsd="http://www.w3.org/2001/XMLSchema" xmlns:xs="http://www.w3.org/2001/XMLSchema" xmlns:p="http://schemas.microsoft.com/office/2006/metadata/properties" xmlns:ns3="b0f9066a-7fec-4252-a3eb-5f4283898926" xmlns:ns4="5cffc329-f644-487e-bccf-102f8679a06e" targetNamespace="http://schemas.microsoft.com/office/2006/metadata/properties" ma:root="true" ma:fieldsID="1343d897f396db2b0d24ea29dea1e1e1" ns3:_="" ns4:_="">
    <xsd:import namespace="b0f9066a-7fec-4252-a3eb-5f4283898926"/>
    <xsd:import namespace="5cffc329-f644-487e-bccf-102f8679a0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9066a-7fec-4252-a3eb-5f42838989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ffc329-f644-487e-bccf-102f8679a0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A35F6D-3820-4062-96FE-519B0EB032C3}">
  <ds:schemaRefs>
    <ds:schemaRef ds:uri="http://schemas.microsoft.com/sharepoint/v3/contenttype/forms"/>
  </ds:schemaRefs>
</ds:datastoreItem>
</file>

<file path=customXml/itemProps2.xml><?xml version="1.0" encoding="utf-8"?>
<ds:datastoreItem xmlns:ds="http://schemas.openxmlformats.org/officeDocument/2006/customXml" ds:itemID="{889AA6DE-680A-4B5F-B6CD-B7E7D34CF850}">
  <ds:schemaRef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5cffc329-f644-487e-bccf-102f8679a06e"/>
    <ds:schemaRef ds:uri="http://purl.org/dc/dcmitype/"/>
    <ds:schemaRef ds:uri="b0f9066a-7fec-4252-a3eb-5f4283898926"/>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2822D7D-DC27-4A41-A3A3-76471B586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f9066a-7fec-4252-a3eb-5f4283898926"/>
    <ds:schemaRef ds:uri="5cffc329-f644-487e-bccf-102f8679a0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29205</TotalTime>
  <Words>14887</Words>
  <Application>Microsoft Office PowerPoint</Application>
  <PresentationFormat>On-screen Show (4:3)</PresentationFormat>
  <Paragraphs>1457</Paragraphs>
  <Slides>97</Slides>
  <Notes>89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97</vt:i4>
      </vt:variant>
    </vt:vector>
  </HeadingPairs>
  <TitlesOfParts>
    <vt:vector size="109" baseType="lpstr">
      <vt:lpstr>Arial</vt:lpstr>
      <vt:lpstr>Calibri</vt:lpstr>
      <vt:lpstr>Century Gothic</vt:lpstr>
      <vt:lpstr>Century Gothic </vt:lpstr>
      <vt:lpstr>Century Schoolbook</vt:lpstr>
      <vt:lpstr>Courier New</vt:lpstr>
      <vt:lpstr>Poppins</vt:lpstr>
      <vt:lpstr>Segoe UI</vt:lpstr>
      <vt:lpstr>Verdana</vt:lpstr>
      <vt:lpstr>Verdana Pro</vt:lpstr>
      <vt:lpstr>Wingdings</vt:lpstr>
      <vt:lpstr>Office Theme</vt:lpstr>
      <vt:lpstr>PowerPoint Presentation</vt:lpstr>
      <vt:lpstr>PowerPoint Presentation</vt:lpstr>
      <vt:lpstr>Δομή Παρουσίασης</vt:lpstr>
      <vt:lpstr>ΒΑΣΙΚΕΣ ΠΛΗΡΟΦΟΡΙΕΣ ΓΙΑ ΤΗ ΔΡΑΣΗ  </vt:lpstr>
      <vt:lpstr>Τι είναι ένα σχέδιο κινητικότητας ΚΑ1;</vt:lpstr>
      <vt:lpstr>Στάδια Σχεδίου </vt:lpstr>
      <vt:lpstr>Προτεραιότητες του Προγράμματος</vt:lpstr>
      <vt:lpstr>PowerPoint Presentation</vt:lpstr>
      <vt:lpstr>PowerPoint Presentation</vt:lpstr>
      <vt:lpstr>PowerPoint Presentation</vt:lpstr>
      <vt:lpstr>Χώρες του Προγράμματος</vt:lpstr>
      <vt:lpstr>Ποιοι μπορούν να υποβάλλουν αιτήσεις;</vt:lpstr>
      <vt:lpstr>PowerPoint Presentation</vt:lpstr>
      <vt:lpstr>PowerPoint Presentation</vt:lpstr>
      <vt:lpstr>PowerPoint Presentation</vt:lpstr>
      <vt:lpstr>PowerPoint Presentation</vt:lpstr>
      <vt:lpstr>Διαπίστευση ΕRASMUS</vt:lpstr>
      <vt:lpstr>ΠΛΗΡΟΦΟΡΙΕΣ ΓΙΑ ΤΑ ΣΧΕΔΙΑ ΜΙΚΡΗΣ ΔΙΑΡΚΕΙΑΣ  </vt:lpstr>
      <vt:lpstr>Σχέδια Μικρής Διάρκειας (ΚΑ122)</vt:lpstr>
      <vt:lpstr>Επιτρεπόμενος Αριθμός Αιτήσεων</vt:lpstr>
      <vt:lpstr>PowerPoint Presentation</vt:lpstr>
      <vt:lpstr>PowerPoint Presentation</vt:lpstr>
      <vt:lpstr>PowerPoint Presentation</vt:lpstr>
      <vt:lpstr>PowerPoint Presentation</vt:lpstr>
      <vt:lpstr>PowerPoint Presentation</vt:lpstr>
      <vt:lpstr>Προπαρασκευαστικές Επισκέψεις</vt:lpstr>
      <vt:lpstr>Εξεύρεση Οργανισμών Υποδοχής</vt:lpstr>
      <vt:lpstr>PowerPoint Presentation</vt:lpstr>
      <vt:lpstr>Οργανωτική Υποστήριξη (1/2) </vt:lpstr>
      <vt:lpstr>Οργανωτική Υποστήριξη (2/2) </vt:lpstr>
      <vt:lpstr>Δαπάνες Μετακίνησης - ΤΑΞΙΔΙΩΤΙΚΑ ΕΞΟΔΑ</vt:lpstr>
      <vt:lpstr>Ατομικές Δαπάνες</vt:lpstr>
      <vt:lpstr>Δίδακτρα Σεμιναρίων, Στήριξη Συμπερίληψης για Οργανισμούς, Προπαρασκευαστικές Επισκέψεις</vt:lpstr>
      <vt:lpstr>Γλωσσική Υποστήριξη</vt:lpstr>
      <vt:lpstr>ΓΛΩΣΣΙΚΗ ΥΠΟΣΤΗΡΙΞΗ - OLS</vt:lpstr>
      <vt:lpstr>Στήριξη Συμμετεχόντων με Λιγότερες Ευκαιρίες, Έκτακτες Δαπάνες</vt:lpstr>
      <vt:lpstr>ΚΑΤΑΛΗΚΤΙΚΗ ΗΜΕΡΟΜΗΝΙΑ ΥΠΟΒΟΛΗΣ ΑΙΤΗΣΗΣ </vt:lpstr>
      <vt:lpstr>  TA ΜΕΡΗ ΤΗΣ ΑΙΤΗΣΗΣ  Συμπλήρωση Πεδίων &amp; Προϋπολογισμός </vt:lpstr>
      <vt:lpstr>ΒΑΣΙΚΕΣ ΠΛΗΡΟΦΟΡΙΕΣ ΓΙΑ ΤΗΝ ΑΙΤΗΣΗ</vt:lpstr>
      <vt:lpstr>ΑΙΤΗΣΗ KA122</vt:lpstr>
      <vt:lpstr>ΑΙΤΗΣΗ - CONTEXT</vt:lpstr>
      <vt:lpstr>ΑΙΤΗΣΗ – PARTICIPATING ORGANIZATIONS</vt:lpstr>
      <vt:lpstr>Supporting Organizations 1/2</vt:lpstr>
      <vt:lpstr>Supporting Organizations 2/2</vt:lpstr>
      <vt:lpstr>ΑΙΤΗΣΗ – PARTICIPATING ORGANIZATIONS</vt:lpstr>
      <vt:lpstr>ΑΙΤΗΣΗ – PARTICIPATING ORGANIZATIONS</vt:lpstr>
      <vt:lpstr>ΑΙΤΗΣΗ – BACKGROUND 1/3</vt:lpstr>
      <vt:lpstr>ΑΙΤΗΣΗ – BACKGROUND 2/3</vt:lpstr>
      <vt:lpstr>ΑΙΤΗΣΗ – BACKGROUND 3/3</vt:lpstr>
      <vt:lpstr>ΑΙΤΗΣΗ – PROJECT OBJECTIVES</vt:lpstr>
      <vt:lpstr>ΑΙΤΗΣΗ – PROJECT OBJECTIVES</vt:lpstr>
      <vt:lpstr>ACTIVITIES</vt:lpstr>
      <vt:lpstr>ACTIVITIES</vt:lpstr>
      <vt:lpstr>ΑΙΤΗΣΗ – ACTIVITIES</vt:lpstr>
      <vt:lpstr>ΑΙΤΗΣΗ – ACTIVITIES </vt:lpstr>
      <vt:lpstr>ΑΙΤΗΣΗ – ACTIVITIES &amp; BUDGET</vt:lpstr>
      <vt:lpstr>ΑΙΤΗΣΗ – QUALITY STANDARDS</vt:lpstr>
      <vt:lpstr>ΑΙΤΗΣΗ – FOLLOW UP</vt:lpstr>
      <vt:lpstr>ΑΙΤΗΣΗ – PROJECT SUMMARY</vt:lpstr>
      <vt:lpstr>ΑΙΤΗΣΗ – EU VALUES</vt:lpstr>
      <vt:lpstr>ΑΙΤΗΣΗ – ANNEXES</vt:lpstr>
      <vt:lpstr>ΑΙΤΗΣΗ – ANNEXES &amp; CHECKLIST</vt:lpstr>
      <vt:lpstr>ΑΙΤΗΣΗ – SHARING</vt:lpstr>
      <vt:lpstr>ΑΙΤΗΣΗ – HISTORY</vt:lpstr>
      <vt:lpstr>  ΑΞΙΟΛΟΓΗΣΗ ΤΩΝ ΑΙΤΗΣΕΩΝ  </vt:lpstr>
      <vt:lpstr>ΚΡΙΤΗΡΙΑ ΕΠΙΛΟΓΗΣ ΑΙΤΗΣΕΩΝ</vt:lpstr>
      <vt:lpstr>ΚΡΙΤΗΡΙΑ ΠΟΙΟΤΙΚΗΣ ΑΞΙΟΛΟΓΗΣΗΣ</vt:lpstr>
      <vt:lpstr>ΑΞΙΟΛΟΓΗΣΗ  ΑΙΤΗΣΕΩΝ</vt:lpstr>
      <vt:lpstr>ΣΥΜΒΟΥΛΕΣ ΓΙΑ ΣΥΓΓΡΑΦΗ ΑΙΤΗΣΗΣ</vt:lpstr>
      <vt:lpstr>  ΤΕΧΝΙΚΕΣ ΟΔΗΓΙΕΣ ΓΙΑ ΤΗΝ ΥΠΟΒΟΛΗ  ΑΙΤΗΣΕΩΝ  </vt:lpstr>
      <vt:lpstr>PowerPoint Presentation</vt:lpstr>
      <vt:lpstr>ΠΡΟΣΒΑΣΗ ΣΤΗΝ ΠΛΑΤΦΟΡΜΑ EESCP </vt:lpstr>
      <vt:lpstr>PowerPoint Presentation</vt:lpstr>
      <vt:lpstr>OPPORTUNITIES (1/2)</vt:lpstr>
      <vt:lpstr>MY APPLICATIONS (1/2) </vt:lpstr>
      <vt:lpstr>MY APPLICATIONS (2/2) </vt:lpstr>
      <vt:lpstr>APPLICATION STATUSES </vt:lpstr>
      <vt:lpstr>ΔΙΑΓΡΑΦΗ ΑΙΤΗΣΗΣ</vt:lpstr>
      <vt:lpstr>ΥΠΟΒΟΛΗ ΑΙΤΗΣΗΣ</vt:lpstr>
      <vt:lpstr>Υποβολή αίτησης εκτός προθεσμίας</vt:lpstr>
      <vt:lpstr>TΙ ΘΑ ΧΡΕΙΑΣΤΕΙΤΕ ΓΙΑ ΤΗΝ ΥΠΟΒΟΛΗ</vt:lpstr>
      <vt:lpstr>  ΤΕΧΝΙΚΕΣ ΟΔΗΓΙΕΣ  Eu Login Account OID/ORS  </vt:lpstr>
      <vt:lpstr>ΑΠΑΡΑΙΤΗΤΑ ΒΗΜΑΤΑ ΓΙΑ ΤΗΝ ΥΠΟΒΟΛΗ ΤΗΣ ΑΙΤΗΣΗΣ</vt:lpstr>
      <vt:lpstr>ΑΝΑΖΗΤΗΣΗ OID</vt:lpstr>
      <vt:lpstr>ΑΠΑΡΑΙΤΗΤΑ ΒΗΜΑΤΑ ΓΙΑ ΤΗΝ ΥΠΟΒΟΛΗ ΤΗΣ ΑΙΤΗΣΗΣ</vt:lpstr>
      <vt:lpstr>ΔΙΑΔΙΚΑΣΙΑ ΕΓΓΡΑΦΗΣ ΣΤΟ ORS (1/2)  </vt:lpstr>
      <vt:lpstr>ΔΙΑΔΙΚΑΣΙΑ ΕΓΓΡΑΦΗΣ ΣΤΟ ORS (2/2)  </vt:lpstr>
      <vt:lpstr>ΟΙ ΟΡΓΑΝΙΣΜΟΙ ΜΟΥ</vt:lpstr>
      <vt:lpstr>PowerPoint Presentation</vt:lpstr>
      <vt:lpstr>ΕΝΗΜΕΡΩΣΗ ΣΤΟΙΧΕΙΩΝ ΟΡΓΑΝΙΣΜΟΥ (2/4)</vt:lpstr>
      <vt:lpstr>ΕΝΗΜΕΡΩΣΗ ΣΤΟΙΧΕΙΩΝ ΟΡΓΑΝΙΣΜΟΥ (3/4)</vt:lpstr>
      <vt:lpstr>PowerPoint Presentation</vt:lpstr>
      <vt:lpstr>PowerPoint Presentation</vt:lpstr>
      <vt:lpstr>Τι πρέπει να μελετήσω για την υποβολή της αίτησης</vt:lpstr>
      <vt:lpstr>PowerPoint Presentation</vt:lpstr>
      <vt:lpstr>PowerPoint Presentation</vt:lpstr>
      <vt:lpstr>Σας ευχαριστώ για την προσοχή σας!  ΚΑΛΗ ΕΠΙΤΥΧΙΑ!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Maria Christofidou</cp:lastModifiedBy>
  <cp:revision>2027</cp:revision>
  <cp:lastPrinted>2023-01-25T07:58:28Z</cp:lastPrinted>
  <dcterms:created xsi:type="dcterms:W3CDTF">2017-01-13T12:48:53Z</dcterms:created>
  <dcterms:modified xsi:type="dcterms:W3CDTF">2025-01-13T11:04:33Z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0x010100D028468E40BE4246A63F85587B50FE9B</vt:lpwstr>
  </property>
</Properties>
</file>