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74" r:id="rId5"/>
    <p:sldId id="270" r:id="rId6"/>
    <p:sldId id="269" r:id="rId7"/>
    <p:sldId id="261" r:id="rId8"/>
    <p:sldId id="263" r:id="rId9"/>
    <p:sldId id="284" r:id="rId10"/>
    <p:sldId id="271" r:id="rId11"/>
    <p:sldId id="262" r:id="rId12"/>
    <p:sldId id="276" r:id="rId13"/>
    <p:sldId id="285" r:id="rId14"/>
    <p:sldId id="278" r:id="rId15"/>
    <p:sldId id="265" r:id="rId16"/>
    <p:sldId id="281" r:id="rId17"/>
    <p:sldId id="282" r:id="rId18"/>
    <p:sldId id="267" r:id="rId19"/>
    <p:sldId id="283" r:id="rId20"/>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0099CC"/>
    <a:srgbClr val="FF66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5" d="100"/>
          <a:sy n="105" d="100"/>
        </p:scale>
        <p:origin x="798" y="96"/>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3969D-C224-49F4-9302-D13410DEBD4C}" type="doc">
      <dgm:prSet loTypeId="urn:microsoft.com/office/officeart/2005/8/layout/target1" loCatId="relationship" qsTypeId="urn:microsoft.com/office/officeart/2005/8/quickstyle/simple1" qsCatId="simple" csTypeId="urn:microsoft.com/office/officeart/2005/8/colors/accent2_5" csCatId="accent2" phldr="1"/>
      <dgm:spPr/>
    </dgm:pt>
    <dgm:pt modelId="{A8F2CCAA-CDB7-4421-BA72-85387BF179BA}">
      <dgm:prSet phldrT="[Text]" custT="1"/>
      <dgm:spPr/>
      <dgm:t>
        <a:bodyPr/>
        <a:lstStyle/>
        <a:p>
          <a:r>
            <a:rPr lang="el-GR" sz="2000" b="1" dirty="0">
              <a:solidFill>
                <a:srgbClr val="FF6600"/>
              </a:solidFill>
              <a:latin typeface="Arial" panose="020B0604020202020204" pitchFamily="34" charset="0"/>
              <a:cs typeface="Arial" panose="020B0604020202020204" pitchFamily="34" charset="0"/>
            </a:rPr>
            <a:t>Απλή γλώσσα</a:t>
          </a:r>
          <a:endParaRPr lang="en-US" sz="2000" b="1" dirty="0">
            <a:solidFill>
              <a:srgbClr val="FF6600"/>
            </a:solidFill>
            <a:latin typeface="Arial" panose="020B0604020202020204" pitchFamily="34" charset="0"/>
            <a:cs typeface="Arial" panose="020B0604020202020204" pitchFamily="34" charset="0"/>
          </a:endParaRPr>
        </a:p>
      </dgm:t>
    </dgm:pt>
    <dgm:pt modelId="{B79153D8-7507-4319-9A78-8113D4D94DAC}" type="parTrans" cxnId="{01DC97F9-6027-4A32-A4F8-A47A6FF3553F}">
      <dgm:prSet/>
      <dgm:spPr/>
      <dgm:t>
        <a:bodyPr/>
        <a:lstStyle/>
        <a:p>
          <a:endParaRPr lang="en-US"/>
        </a:p>
      </dgm:t>
    </dgm:pt>
    <dgm:pt modelId="{5E8B3E34-60FF-444C-93D3-70909D5F2613}" type="sibTrans" cxnId="{01DC97F9-6027-4A32-A4F8-A47A6FF3553F}">
      <dgm:prSet/>
      <dgm:spPr/>
      <dgm:t>
        <a:bodyPr/>
        <a:lstStyle/>
        <a:p>
          <a:endParaRPr lang="en-US"/>
        </a:p>
      </dgm:t>
    </dgm:pt>
    <dgm:pt modelId="{8AC19475-C795-4DCE-9257-146A3CE27247}">
      <dgm:prSet phldrT="[Text]" custT="1"/>
      <dgm:spPr/>
      <dgm:t>
        <a:bodyPr/>
        <a:lstStyle/>
        <a:p>
          <a:r>
            <a:rPr lang="el-GR" sz="2000" b="1" dirty="0">
              <a:solidFill>
                <a:srgbClr val="0099CC"/>
              </a:solidFill>
              <a:latin typeface="Arial" panose="020B0604020202020204" pitchFamily="34" charset="0"/>
              <a:cs typeface="Arial" panose="020B0604020202020204" pitchFamily="34" charset="0"/>
            </a:rPr>
            <a:t>Αφορούν τους στόχους</a:t>
          </a:r>
          <a:r>
            <a:rPr lang="en-US" sz="2000" b="1" dirty="0">
              <a:solidFill>
                <a:srgbClr val="0099CC"/>
              </a:solidFill>
              <a:latin typeface="Arial" panose="020B0604020202020204" pitchFamily="34" charset="0"/>
              <a:cs typeface="Arial" panose="020B0604020202020204" pitchFamily="34" charset="0"/>
            </a:rPr>
            <a:t> </a:t>
          </a:r>
          <a:r>
            <a:rPr lang="el-GR" sz="2000" b="1" dirty="0">
              <a:solidFill>
                <a:srgbClr val="0099CC"/>
              </a:solidFill>
              <a:latin typeface="Arial" panose="020B0604020202020204" pitchFamily="34" charset="0"/>
              <a:cs typeface="Arial" panose="020B0604020202020204" pitchFamily="34" charset="0"/>
            </a:rPr>
            <a:t>της στρατηγικής σας</a:t>
          </a:r>
          <a:endParaRPr lang="en-US" sz="2000" b="1" dirty="0">
            <a:solidFill>
              <a:srgbClr val="0099CC"/>
            </a:solidFill>
            <a:latin typeface="Arial" panose="020B0604020202020204" pitchFamily="34" charset="0"/>
            <a:cs typeface="Arial" panose="020B0604020202020204" pitchFamily="34" charset="0"/>
          </a:endParaRPr>
        </a:p>
      </dgm:t>
    </dgm:pt>
    <dgm:pt modelId="{58580BAD-FBBC-42F0-8B85-C639BD2F3F56}" type="parTrans" cxnId="{2E79489F-E658-4CE5-8EA8-DABE337913D6}">
      <dgm:prSet/>
      <dgm:spPr/>
      <dgm:t>
        <a:bodyPr/>
        <a:lstStyle/>
        <a:p>
          <a:endParaRPr lang="en-US"/>
        </a:p>
      </dgm:t>
    </dgm:pt>
    <dgm:pt modelId="{193C30F2-2E95-4F4D-8823-07A81EB62098}" type="sibTrans" cxnId="{2E79489F-E658-4CE5-8EA8-DABE337913D6}">
      <dgm:prSet/>
      <dgm:spPr/>
      <dgm:t>
        <a:bodyPr/>
        <a:lstStyle/>
        <a:p>
          <a:endParaRPr lang="en-US"/>
        </a:p>
      </dgm:t>
    </dgm:pt>
    <dgm:pt modelId="{709B405F-5342-4BE0-951F-8260996894B1}">
      <dgm:prSet phldrT="[Text]" custT="1"/>
      <dgm:spPr/>
      <dgm:t>
        <a:bodyPr/>
        <a:lstStyle/>
        <a:p>
          <a:r>
            <a:rPr lang="el-GR" sz="2000" b="1" dirty="0">
              <a:solidFill>
                <a:srgbClr val="CC66FF"/>
              </a:solidFill>
              <a:latin typeface="Arial" panose="020B0604020202020204" pitchFamily="34" charset="0"/>
              <a:cs typeface="Arial" panose="020B0604020202020204" pitchFamily="34" charset="0"/>
            </a:rPr>
            <a:t>Καλούν σε κινητοποίηση και δράση</a:t>
          </a:r>
          <a:endParaRPr lang="en-US" sz="2000" b="1" dirty="0">
            <a:solidFill>
              <a:srgbClr val="CC66FF"/>
            </a:solidFill>
            <a:latin typeface="Arial" panose="020B0604020202020204" pitchFamily="34" charset="0"/>
            <a:cs typeface="Arial" panose="020B0604020202020204" pitchFamily="34" charset="0"/>
          </a:endParaRPr>
        </a:p>
      </dgm:t>
    </dgm:pt>
    <dgm:pt modelId="{13DD777E-81CB-43AC-96B8-1F455B3B3004}" type="parTrans" cxnId="{56DF3547-97DD-46EF-A41E-3342D50DF2CF}">
      <dgm:prSet/>
      <dgm:spPr/>
      <dgm:t>
        <a:bodyPr/>
        <a:lstStyle/>
        <a:p>
          <a:endParaRPr lang="en-US"/>
        </a:p>
      </dgm:t>
    </dgm:pt>
    <dgm:pt modelId="{5B8BDD77-45C4-4085-9DD4-EB269CEC88FE}" type="sibTrans" cxnId="{56DF3547-97DD-46EF-A41E-3342D50DF2CF}">
      <dgm:prSet/>
      <dgm:spPr/>
      <dgm:t>
        <a:bodyPr/>
        <a:lstStyle/>
        <a:p>
          <a:endParaRPr lang="en-US"/>
        </a:p>
      </dgm:t>
    </dgm:pt>
    <dgm:pt modelId="{2F3D0025-5044-48AC-8F6C-BBF4E190F6B2}" type="pres">
      <dgm:prSet presAssocID="{55F3969D-C224-49F4-9302-D13410DEBD4C}" presName="composite" presStyleCnt="0">
        <dgm:presLayoutVars>
          <dgm:chMax val="5"/>
          <dgm:dir/>
          <dgm:resizeHandles val="exact"/>
        </dgm:presLayoutVars>
      </dgm:prSet>
      <dgm:spPr/>
    </dgm:pt>
    <dgm:pt modelId="{2C5ABB26-394F-45C5-8E76-300E202D35F2}" type="pres">
      <dgm:prSet presAssocID="{A8F2CCAA-CDB7-4421-BA72-85387BF179BA}" presName="circle1" presStyleLbl="lnNode1" presStyleIdx="0" presStyleCnt="3" custScaleX="223948" custScaleY="231195" custLinFactNeighborX="-11260" custLinFactNeighborY="6366"/>
      <dgm:spPr/>
    </dgm:pt>
    <dgm:pt modelId="{15397E52-2FE4-4630-B1C1-0DFCAF2C7025}" type="pres">
      <dgm:prSet presAssocID="{A8F2CCAA-CDB7-4421-BA72-85387BF179BA}" presName="text1" presStyleLbl="revTx" presStyleIdx="0" presStyleCnt="3" custScaleX="140656" custLinFactNeighborX="14960">
        <dgm:presLayoutVars>
          <dgm:bulletEnabled val="1"/>
        </dgm:presLayoutVars>
      </dgm:prSet>
      <dgm:spPr/>
    </dgm:pt>
    <dgm:pt modelId="{F07E886B-C5EF-4DC6-BDB8-A832567F5477}" type="pres">
      <dgm:prSet presAssocID="{A8F2CCAA-CDB7-4421-BA72-85387BF179BA}" presName="line1" presStyleLbl="callout" presStyleIdx="0" presStyleCnt="6"/>
      <dgm:spPr/>
    </dgm:pt>
    <dgm:pt modelId="{6C78E593-B4F1-4507-9CD1-57F28BA445E5}" type="pres">
      <dgm:prSet presAssocID="{A8F2CCAA-CDB7-4421-BA72-85387BF179BA}" presName="d1" presStyleLbl="callout" presStyleIdx="1" presStyleCnt="6"/>
      <dgm:spPr/>
    </dgm:pt>
    <dgm:pt modelId="{182F62C6-161A-49EA-BAAA-670036DD3CFC}" type="pres">
      <dgm:prSet presAssocID="{8AC19475-C795-4DCE-9257-146A3CE27247}" presName="circle2" presStyleLbl="lnNode1" presStyleIdx="1" presStyleCnt="3" custScaleX="125065" custScaleY="120821" custLinFactNeighborX="-1125" custLinFactNeighborY="-375"/>
      <dgm:spPr/>
    </dgm:pt>
    <dgm:pt modelId="{6191F0AE-A165-4065-8E14-7CF4A37ECE30}" type="pres">
      <dgm:prSet presAssocID="{8AC19475-C795-4DCE-9257-146A3CE27247}" presName="text2" presStyleLbl="revTx" presStyleIdx="1" presStyleCnt="3" custScaleX="128022" custLinFactNeighborX="25472" custLinFactNeighborY="2693">
        <dgm:presLayoutVars>
          <dgm:bulletEnabled val="1"/>
        </dgm:presLayoutVars>
      </dgm:prSet>
      <dgm:spPr/>
    </dgm:pt>
    <dgm:pt modelId="{D09D447F-A918-47A2-923D-E821823D358C}" type="pres">
      <dgm:prSet presAssocID="{8AC19475-C795-4DCE-9257-146A3CE27247}" presName="line2" presStyleLbl="callout" presStyleIdx="2" presStyleCnt="6" custLinFactY="-104800" custLinFactNeighborX="39794" custLinFactNeighborY="-200000"/>
      <dgm:spPr/>
    </dgm:pt>
    <dgm:pt modelId="{4BB4ACE3-8CF5-47C8-9C64-DFD3A5BDD411}" type="pres">
      <dgm:prSet presAssocID="{8AC19475-C795-4DCE-9257-146A3CE27247}" presName="d2" presStyleLbl="callout" presStyleIdx="3" presStyleCnt="6" custScaleX="103616" custScaleY="69736" custLinFactNeighborX="10529" custLinFactNeighborY="-21507"/>
      <dgm:spPr/>
    </dgm:pt>
    <dgm:pt modelId="{BBA5ED8E-56AC-4E66-901D-111A6B6818C0}" type="pres">
      <dgm:prSet presAssocID="{709B405F-5342-4BE0-951F-8260996894B1}" presName="circle3" presStyleLbl="lnNode1" presStyleIdx="2" presStyleCnt="3" custScaleX="96727" custScaleY="95896" custLinFactNeighborX="-554" custLinFactNeighborY="-1312"/>
      <dgm:spPr/>
    </dgm:pt>
    <dgm:pt modelId="{E3E85A69-5B96-4398-BBB0-2BE95B97FB9F}" type="pres">
      <dgm:prSet presAssocID="{709B405F-5342-4BE0-951F-8260996894B1}" presName="text3" presStyleLbl="revTx" presStyleIdx="2" presStyleCnt="3" custScaleX="121400" custLinFactNeighborX="71733" custLinFactNeighborY="19747">
        <dgm:presLayoutVars>
          <dgm:bulletEnabled val="1"/>
        </dgm:presLayoutVars>
      </dgm:prSet>
      <dgm:spPr/>
    </dgm:pt>
    <dgm:pt modelId="{17C92BE3-F46B-4F81-9B4C-81FBDE0C39D7}" type="pres">
      <dgm:prSet presAssocID="{709B405F-5342-4BE0-951F-8260996894B1}" presName="line3" presStyleLbl="callout" presStyleIdx="4" presStyleCnt="6" custLinFactX="100000" custLinFactY="-130200" custLinFactNeighborX="132478" custLinFactNeighborY="-200000"/>
      <dgm:spPr/>
    </dgm:pt>
    <dgm:pt modelId="{FECB1981-6D6A-44B8-A16A-8FAB45146CBB}" type="pres">
      <dgm:prSet presAssocID="{709B405F-5342-4BE0-951F-8260996894B1}" presName="d3" presStyleLbl="callout" presStyleIdx="5" presStyleCnt="6" custScaleX="189981" custScaleY="53191" custLinFactNeighborX="71861" custLinFactNeighborY="-32455"/>
      <dgm:spPr/>
    </dgm:pt>
  </dgm:ptLst>
  <dgm:cxnLst>
    <dgm:cxn modelId="{8A95D00B-C428-4547-A5E1-84A380906281}" type="presOf" srcId="{709B405F-5342-4BE0-951F-8260996894B1}" destId="{E3E85A69-5B96-4398-BBB0-2BE95B97FB9F}" srcOrd="0" destOrd="0" presId="urn:microsoft.com/office/officeart/2005/8/layout/target1"/>
    <dgm:cxn modelId="{3003C439-C47E-4ED2-A33B-E2E39ECE715B}" type="presOf" srcId="{A8F2CCAA-CDB7-4421-BA72-85387BF179BA}" destId="{15397E52-2FE4-4630-B1C1-0DFCAF2C7025}" srcOrd="0" destOrd="0" presId="urn:microsoft.com/office/officeart/2005/8/layout/target1"/>
    <dgm:cxn modelId="{56DF3547-97DD-46EF-A41E-3342D50DF2CF}" srcId="{55F3969D-C224-49F4-9302-D13410DEBD4C}" destId="{709B405F-5342-4BE0-951F-8260996894B1}" srcOrd="2" destOrd="0" parTransId="{13DD777E-81CB-43AC-96B8-1F455B3B3004}" sibTransId="{5B8BDD77-45C4-4085-9DD4-EB269CEC88FE}"/>
    <dgm:cxn modelId="{2E79489F-E658-4CE5-8EA8-DABE337913D6}" srcId="{55F3969D-C224-49F4-9302-D13410DEBD4C}" destId="{8AC19475-C795-4DCE-9257-146A3CE27247}" srcOrd="1" destOrd="0" parTransId="{58580BAD-FBBC-42F0-8B85-C639BD2F3F56}" sibTransId="{193C30F2-2E95-4F4D-8823-07A81EB62098}"/>
    <dgm:cxn modelId="{E21208A6-8264-4D9E-9941-226CD9D21711}" type="presOf" srcId="{8AC19475-C795-4DCE-9257-146A3CE27247}" destId="{6191F0AE-A165-4065-8E14-7CF4A37ECE30}" srcOrd="0" destOrd="0" presId="urn:microsoft.com/office/officeart/2005/8/layout/target1"/>
    <dgm:cxn modelId="{68A957A6-0DE8-4101-B146-C0C07AC8D4F5}" type="presOf" srcId="{55F3969D-C224-49F4-9302-D13410DEBD4C}" destId="{2F3D0025-5044-48AC-8F6C-BBF4E190F6B2}" srcOrd="0" destOrd="0" presId="urn:microsoft.com/office/officeart/2005/8/layout/target1"/>
    <dgm:cxn modelId="{01DC97F9-6027-4A32-A4F8-A47A6FF3553F}" srcId="{55F3969D-C224-49F4-9302-D13410DEBD4C}" destId="{A8F2CCAA-CDB7-4421-BA72-85387BF179BA}" srcOrd="0" destOrd="0" parTransId="{B79153D8-7507-4319-9A78-8113D4D94DAC}" sibTransId="{5E8B3E34-60FF-444C-93D3-70909D5F2613}"/>
    <dgm:cxn modelId="{1EC11AA8-364A-4A04-9AC2-896853C408D6}" type="presParOf" srcId="{2F3D0025-5044-48AC-8F6C-BBF4E190F6B2}" destId="{2C5ABB26-394F-45C5-8E76-300E202D35F2}" srcOrd="0" destOrd="0" presId="urn:microsoft.com/office/officeart/2005/8/layout/target1"/>
    <dgm:cxn modelId="{F5FD2506-22FB-4478-969E-78D1C1687D2F}" type="presParOf" srcId="{2F3D0025-5044-48AC-8F6C-BBF4E190F6B2}" destId="{15397E52-2FE4-4630-B1C1-0DFCAF2C7025}" srcOrd="1" destOrd="0" presId="urn:microsoft.com/office/officeart/2005/8/layout/target1"/>
    <dgm:cxn modelId="{D2326CBE-1A82-490D-9CB7-473F6B97CDDA}" type="presParOf" srcId="{2F3D0025-5044-48AC-8F6C-BBF4E190F6B2}" destId="{F07E886B-C5EF-4DC6-BDB8-A832567F5477}" srcOrd="2" destOrd="0" presId="urn:microsoft.com/office/officeart/2005/8/layout/target1"/>
    <dgm:cxn modelId="{FC335E3A-66A1-4CC9-86E2-4617DF2BF062}" type="presParOf" srcId="{2F3D0025-5044-48AC-8F6C-BBF4E190F6B2}" destId="{6C78E593-B4F1-4507-9CD1-57F28BA445E5}" srcOrd="3" destOrd="0" presId="urn:microsoft.com/office/officeart/2005/8/layout/target1"/>
    <dgm:cxn modelId="{549EDF3A-506F-4F30-8163-7478F23973A1}" type="presParOf" srcId="{2F3D0025-5044-48AC-8F6C-BBF4E190F6B2}" destId="{182F62C6-161A-49EA-BAAA-670036DD3CFC}" srcOrd="4" destOrd="0" presId="urn:microsoft.com/office/officeart/2005/8/layout/target1"/>
    <dgm:cxn modelId="{A2528EBD-A9AF-472E-8E85-72BFCB6C4643}" type="presParOf" srcId="{2F3D0025-5044-48AC-8F6C-BBF4E190F6B2}" destId="{6191F0AE-A165-4065-8E14-7CF4A37ECE30}" srcOrd="5" destOrd="0" presId="urn:microsoft.com/office/officeart/2005/8/layout/target1"/>
    <dgm:cxn modelId="{841EFCC4-ED3E-46C0-8C7F-18D804381EE9}" type="presParOf" srcId="{2F3D0025-5044-48AC-8F6C-BBF4E190F6B2}" destId="{D09D447F-A918-47A2-923D-E821823D358C}" srcOrd="6" destOrd="0" presId="urn:microsoft.com/office/officeart/2005/8/layout/target1"/>
    <dgm:cxn modelId="{07C17A10-2B65-4CE8-A6E7-B30917AEB9C0}" type="presParOf" srcId="{2F3D0025-5044-48AC-8F6C-BBF4E190F6B2}" destId="{4BB4ACE3-8CF5-47C8-9C64-DFD3A5BDD411}" srcOrd="7" destOrd="0" presId="urn:microsoft.com/office/officeart/2005/8/layout/target1"/>
    <dgm:cxn modelId="{B17E670B-2956-4321-85A5-97757E47A5AE}" type="presParOf" srcId="{2F3D0025-5044-48AC-8F6C-BBF4E190F6B2}" destId="{BBA5ED8E-56AC-4E66-901D-111A6B6818C0}" srcOrd="8" destOrd="0" presId="urn:microsoft.com/office/officeart/2005/8/layout/target1"/>
    <dgm:cxn modelId="{879AD3D6-A394-49D6-BA8C-999742ABCC70}" type="presParOf" srcId="{2F3D0025-5044-48AC-8F6C-BBF4E190F6B2}" destId="{E3E85A69-5B96-4398-BBB0-2BE95B97FB9F}" srcOrd="9" destOrd="0" presId="urn:microsoft.com/office/officeart/2005/8/layout/target1"/>
    <dgm:cxn modelId="{F7AC6836-0E28-466B-8A48-6A22CFF2680D}" type="presParOf" srcId="{2F3D0025-5044-48AC-8F6C-BBF4E190F6B2}" destId="{17C92BE3-F46B-4F81-9B4C-81FBDE0C39D7}" srcOrd="10" destOrd="0" presId="urn:microsoft.com/office/officeart/2005/8/layout/target1"/>
    <dgm:cxn modelId="{2F4096CF-3F0D-40B0-91AB-CA418B3E0BC3}" type="presParOf" srcId="{2F3D0025-5044-48AC-8F6C-BBF4E190F6B2}" destId="{FECB1981-6D6A-44B8-A16A-8FAB45146CBB}"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ED8E-56AC-4E66-901D-111A6B6818C0}">
      <dsp:nvSpPr>
        <dsp:cNvPr id="0" name=""/>
        <dsp:cNvSpPr/>
      </dsp:nvSpPr>
      <dsp:spPr>
        <a:xfrm>
          <a:off x="1547963" y="1225933"/>
          <a:ext cx="3378435" cy="3349411"/>
        </a:xfrm>
        <a:prstGeom prst="ellipse">
          <a:avLst/>
        </a:prstGeom>
        <a:solidFill>
          <a:schemeClr val="accent2">
            <a:shade val="90000"/>
            <a:hueOff val="-574681"/>
            <a:satOff val="409"/>
            <a:lumOff val="32114"/>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F62C6-161A-49EA-BAAA-670036DD3CFC}">
      <dsp:nvSpPr>
        <dsp:cNvPr id="0" name=""/>
        <dsp:cNvSpPr/>
      </dsp:nvSpPr>
      <dsp:spPr>
        <a:xfrm>
          <a:off x="1922491" y="1672611"/>
          <a:ext cx="2620927" cy="2531988"/>
        </a:xfrm>
        <a:prstGeom prst="ellipse">
          <a:avLst/>
        </a:prstGeom>
        <a:solidFill>
          <a:schemeClr val="accent2">
            <a:shade val="90000"/>
            <a:hueOff val="-287340"/>
            <a:satOff val="204"/>
            <a:lumOff val="16057"/>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ABB26-394F-45C5-8E76-300E202D35F2}">
      <dsp:nvSpPr>
        <dsp:cNvPr id="0" name=""/>
        <dsp:cNvSpPr/>
      </dsp:nvSpPr>
      <dsp:spPr>
        <a:xfrm>
          <a:off x="2395679" y="2183426"/>
          <a:ext cx="1564390" cy="1615014"/>
        </a:xfrm>
        <a:prstGeom prst="ellipse">
          <a:avLst/>
        </a:prstGeom>
        <a:solidFill>
          <a:schemeClr val="accent2">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97E52-2FE4-4630-B1C1-0DFCAF2C7025}">
      <dsp:nvSpPr>
        <dsp:cNvPr id="0" name=""/>
        <dsp:cNvSpPr/>
      </dsp:nvSpPr>
      <dsp:spPr>
        <a:xfrm>
          <a:off x="5491288" y="35835"/>
          <a:ext cx="2456383" cy="101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rgbClr val="FF6600"/>
              </a:solidFill>
              <a:latin typeface="Arial" panose="020B0604020202020204" pitchFamily="34" charset="0"/>
              <a:cs typeface="Arial" panose="020B0604020202020204" pitchFamily="34" charset="0"/>
            </a:rPr>
            <a:t>Απλή γλώσσα</a:t>
          </a:r>
          <a:endParaRPr lang="en-US" sz="2000" b="1" kern="1200" dirty="0">
            <a:solidFill>
              <a:srgbClr val="FF6600"/>
            </a:solidFill>
            <a:latin typeface="Arial" panose="020B0604020202020204" pitchFamily="34" charset="0"/>
            <a:cs typeface="Arial" panose="020B0604020202020204" pitchFamily="34" charset="0"/>
          </a:endParaRPr>
        </a:p>
      </dsp:txBody>
      <dsp:txXfrm>
        <a:off x="5491288" y="35835"/>
        <a:ext cx="2456383" cy="1018719"/>
      </dsp:txXfrm>
    </dsp:sp>
    <dsp:sp modelId="{F07E886B-C5EF-4DC6-BDB8-A832567F5477}">
      <dsp:nvSpPr>
        <dsp:cNvPr id="0" name=""/>
        <dsp:cNvSpPr/>
      </dsp:nvSpPr>
      <dsp:spPr>
        <a:xfrm>
          <a:off x="5148439" y="545195"/>
          <a:ext cx="43659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8E593-B4F1-4507-9CD1-57F28BA445E5}">
      <dsp:nvSpPr>
        <dsp:cNvPr id="0" name=""/>
        <dsp:cNvSpPr/>
      </dsp:nvSpPr>
      <dsp:spPr>
        <a:xfrm rot="5400000">
          <a:off x="3001269" y="801039"/>
          <a:ext cx="2400686" cy="1890161"/>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91F0AE-A165-4065-8E14-7CF4A37ECE30}">
      <dsp:nvSpPr>
        <dsp:cNvPr id="0" name=""/>
        <dsp:cNvSpPr/>
      </dsp:nvSpPr>
      <dsp:spPr>
        <a:xfrm>
          <a:off x="5785186" y="1081989"/>
          <a:ext cx="2235746" cy="101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rgbClr val="0099CC"/>
              </a:solidFill>
              <a:latin typeface="Arial" panose="020B0604020202020204" pitchFamily="34" charset="0"/>
              <a:cs typeface="Arial" panose="020B0604020202020204" pitchFamily="34" charset="0"/>
            </a:rPr>
            <a:t>Αφορούν τους στόχους</a:t>
          </a:r>
          <a:r>
            <a:rPr lang="en-US" sz="2000" b="1" kern="1200" dirty="0">
              <a:solidFill>
                <a:srgbClr val="0099CC"/>
              </a:solidFill>
              <a:latin typeface="Arial" panose="020B0604020202020204" pitchFamily="34" charset="0"/>
              <a:cs typeface="Arial" panose="020B0604020202020204" pitchFamily="34" charset="0"/>
            </a:rPr>
            <a:t> </a:t>
          </a:r>
          <a:r>
            <a:rPr lang="el-GR" sz="2000" b="1" kern="1200" dirty="0">
              <a:solidFill>
                <a:srgbClr val="0099CC"/>
              </a:solidFill>
              <a:latin typeface="Arial" panose="020B0604020202020204" pitchFamily="34" charset="0"/>
              <a:cs typeface="Arial" panose="020B0604020202020204" pitchFamily="34" charset="0"/>
            </a:rPr>
            <a:t>της στρατηγικής σας</a:t>
          </a:r>
          <a:endParaRPr lang="en-US" sz="2000" b="1" kern="1200" dirty="0">
            <a:solidFill>
              <a:srgbClr val="0099CC"/>
            </a:solidFill>
            <a:latin typeface="Arial" panose="020B0604020202020204" pitchFamily="34" charset="0"/>
            <a:cs typeface="Arial" panose="020B0604020202020204" pitchFamily="34" charset="0"/>
          </a:endParaRPr>
        </a:p>
      </dsp:txBody>
      <dsp:txXfrm>
        <a:off x="5785186" y="1081989"/>
        <a:ext cx="2235746" cy="1018719"/>
      </dsp:txXfrm>
    </dsp:sp>
    <dsp:sp modelId="{D09D447F-A918-47A2-923D-E821823D358C}">
      <dsp:nvSpPr>
        <dsp:cNvPr id="0" name=""/>
        <dsp:cNvSpPr/>
      </dsp:nvSpPr>
      <dsp:spPr>
        <a:xfrm>
          <a:off x="5322178" y="1454187"/>
          <a:ext cx="43659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4ACE3-8CF5-47C8-9C64-DFD3A5BDD411}">
      <dsp:nvSpPr>
        <dsp:cNvPr id="0" name=""/>
        <dsp:cNvSpPr/>
      </dsp:nvSpPr>
      <dsp:spPr>
        <a:xfrm rot="5400000">
          <a:off x="3945948" y="1376409"/>
          <a:ext cx="1304564" cy="1439779"/>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85A69-5B96-4398-BBB0-2BE95B97FB9F}">
      <dsp:nvSpPr>
        <dsp:cNvPr id="0" name=""/>
        <dsp:cNvSpPr/>
      </dsp:nvSpPr>
      <dsp:spPr>
        <a:xfrm>
          <a:off x="6650900" y="2274441"/>
          <a:ext cx="2120101" cy="101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rgbClr val="CC66FF"/>
              </a:solidFill>
              <a:latin typeface="Arial" panose="020B0604020202020204" pitchFamily="34" charset="0"/>
              <a:cs typeface="Arial" panose="020B0604020202020204" pitchFamily="34" charset="0"/>
            </a:rPr>
            <a:t>Καλούν σε κινητοποίηση και δράση</a:t>
          </a:r>
          <a:endParaRPr lang="en-US" sz="2000" b="1" kern="1200" dirty="0">
            <a:solidFill>
              <a:srgbClr val="CC66FF"/>
            </a:solidFill>
            <a:latin typeface="Arial" panose="020B0604020202020204" pitchFamily="34" charset="0"/>
            <a:cs typeface="Arial" panose="020B0604020202020204" pitchFamily="34" charset="0"/>
          </a:endParaRPr>
        </a:p>
      </dsp:txBody>
      <dsp:txXfrm>
        <a:off x="6650900" y="2274441"/>
        <a:ext cx="2120101" cy="1018719"/>
      </dsp:txXfrm>
    </dsp:sp>
    <dsp:sp modelId="{17C92BE3-F46B-4F81-9B4C-81FBDE0C39D7}">
      <dsp:nvSpPr>
        <dsp:cNvPr id="0" name=""/>
        <dsp:cNvSpPr/>
      </dsp:nvSpPr>
      <dsp:spPr>
        <a:xfrm>
          <a:off x="6163425" y="2463763"/>
          <a:ext cx="43659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CB1981-6D6A-44B8-A16A-8FAB45146CBB}">
      <dsp:nvSpPr>
        <dsp:cNvPr id="0" name=""/>
        <dsp:cNvSpPr/>
      </dsp:nvSpPr>
      <dsp:spPr>
        <a:xfrm rot="5400000">
          <a:off x="4984096" y="1972176"/>
          <a:ext cx="710929" cy="1688752"/>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95D7B-E78B-014A-A6C4-9E207AD6AFC5}" type="datetimeFigureOut">
              <a:rPr lang="en-CY" smtClean="0"/>
              <a:t>11/11/2024</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61CE1-8C89-F949-9336-928DF84402E2}" type="slidenum">
              <a:rPr lang="en-CY" smtClean="0"/>
              <a:t>‹#›</a:t>
            </a:fld>
            <a:endParaRPr lang="en-CY"/>
          </a:p>
        </p:txBody>
      </p:sp>
    </p:spTree>
    <p:extLst>
      <p:ext uri="{BB962C8B-B14F-4D97-AF65-F5344CB8AC3E}">
        <p14:creationId xmlns:p14="http://schemas.microsoft.com/office/powerpoint/2010/main" val="167629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Στη σημερινή μας παρουσίαση θα δούμε πώς μπορείτε να επικοινωνήσετε το Έργο και τα αποτελέσματά του και ταυτόχρονα να δημιουργήσετε θετικό αντίκτυπο.</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2</a:t>
            </a:fld>
            <a:endParaRPr lang="en-CY"/>
          </a:p>
        </p:txBody>
      </p:sp>
    </p:spTree>
    <p:extLst>
      <p:ext uri="{BB962C8B-B14F-4D97-AF65-F5344CB8AC3E}">
        <p14:creationId xmlns:p14="http://schemas.microsoft.com/office/powerpoint/2010/main" val="278977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αξιολόγηση των επικοινωνιακών δραστηριοτήτων σας και η κατανόηση της αποτελεσματικότητάς τους αποτελούν το τελευταίο στάδιο μιας επιτυχημένης στρατηγικής επικοινωνίας.</a:t>
            </a:r>
          </a:p>
          <a:p>
            <a:r>
              <a:rPr lang="el-GR" dirty="0"/>
              <a:t>Οι δείκτες επίδοσης είναι ένα ποσοτικό ή ποιοτικό κριτήριο, βάσει του οποίου υπολογίζεται το ποσοστό επιτυχίας της επικοινωνιακής δραστηριότητάς σας. Μπορείτε να μετρήσετε παραμέτρους όπως πόσο, πόσα, σε ποιον βαθμό ή τι μεγέθους</a:t>
            </a:r>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18</a:t>
            </a:fld>
            <a:endParaRPr lang="en-CY"/>
          </a:p>
        </p:txBody>
      </p:sp>
    </p:spTree>
    <p:extLst>
      <p:ext uri="{BB962C8B-B14F-4D97-AF65-F5344CB8AC3E}">
        <p14:creationId xmlns:p14="http://schemas.microsoft.com/office/powerpoint/2010/main" val="427238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Για την καλύτερη επικοινωνία του Έργου σας έχει δημιουργηθεί ένας αναλυτικός οδηγός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Comms Journey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από την Ευρωπαϊκή Επιτροπή σε στενή συνεργασία με τον Ευρωπαϊκό Εκτελεστικό Οργανισμό Εκπαίδευσης και Πολιτισμού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EACEA</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με στόχο να στηρίζει εσάς τους δικαιούχους στο πλαίσιο των επικοινωνιακών σας δραστηριοτήτων. Είναι πολύ σημαντικό να αντιληφθείτε ότι έχετε αυτή τη μοναδική ευκαιρία να επικοινωνήσετε το Έργο σας. Έχετε ήδη εγκριθεί και τώρα ξεκινά το ταξίδι σας και καλείστε να δημιουργήσετε τη δική σας ιστορία και να την επικοινωνήσετε όσο πιο σωστά και καλύτερα γίνεται. </a:t>
            </a:r>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3</a:t>
            </a:fld>
            <a:endParaRPr lang="en-CY"/>
          </a:p>
        </p:txBody>
      </p:sp>
    </p:spTree>
    <p:extLst>
      <p:ext uri="{BB962C8B-B14F-4D97-AF65-F5344CB8AC3E}">
        <p14:creationId xmlns:p14="http://schemas.microsoft.com/office/powerpoint/2010/main" val="425447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Aptos" panose="020B0004020202020204" pitchFamily="34" charset="0"/>
                <a:cs typeface="Times New Roman" panose="02020603050405020304" pitchFamily="18" charset="0"/>
              </a:rPr>
              <a:t>Η επικοινωνία του Έργου σας έχει μεγάλη σημασία γι’ αυτό και είναι απαραίτητο από αυτό το σημείο που ξεκινάτε να το λάβετε υπόψη σας και να ξεκινήσετε τα σωστά βήματα. Αρχικά να αναφέρουμε ότι μέσα από την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επικοινωνία σας δίνεται η ευκαιρία να μοιραστείτε πληροφορίες και να γίνεται πιο κατανοητοί προς τα ενδιαφερόμενα μέρη.</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4</a:t>
            </a:fld>
            <a:endParaRPr lang="en-CY"/>
          </a:p>
        </p:txBody>
      </p:sp>
    </p:spTree>
    <p:extLst>
      <p:ext uri="{BB962C8B-B14F-4D97-AF65-F5344CB8AC3E}">
        <p14:creationId xmlns:p14="http://schemas.microsoft.com/office/powerpoint/2010/main" val="219643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Πάμε όμως συγκεκριμένα να δούμε πώς μπορείτε να δημιουργήσετε το δικό σας </a:t>
            </a:r>
            <a:r>
              <a:rPr lang="en-US" dirty="0"/>
              <a:t>Comms Journey</a:t>
            </a:r>
            <a:r>
              <a:rPr lang="el-GR" dirty="0"/>
              <a:t>,</a:t>
            </a:r>
            <a:r>
              <a:rPr lang="en-US" dirty="0"/>
              <a:t> </a:t>
            </a:r>
            <a:r>
              <a:rPr lang="el-GR" dirty="0"/>
              <a:t>ώστε να επικοινωνήσετε ακόμη πιο σωστά το Έργο σας</a:t>
            </a:r>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5</a:t>
            </a:fld>
            <a:endParaRPr lang="en-CY"/>
          </a:p>
        </p:txBody>
      </p:sp>
    </p:spTree>
    <p:extLst>
      <p:ext uri="{BB962C8B-B14F-4D97-AF65-F5344CB8AC3E}">
        <p14:creationId xmlns:p14="http://schemas.microsoft.com/office/powerpoint/2010/main" val="13365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kern="100" dirty="0">
                <a:effectLst/>
                <a:latin typeface="Aptos" panose="020B0004020202020204" pitchFamily="34" charset="0"/>
                <a:ea typeface="Aptos" panose="020B0004020202020204" pitchFamily="34" charset="0"/>
                <a:cs typeface="Times New Roman" panose="02020603050405020304" pitchFamily="18" charset="0"/>
              </a:rPr>
              <a:t>Πρώτο βήμα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είναι η δημιουργία στρατηγικής επικοινωνίας όπου θέτει τις βάσεις για «όσα επιθυμείτε να επιτύχετε» και θα σας δώσει τη δυνατότητα να μεταβείτε από το σημείο που βρίσκεστε στο σημείο που θέλετε να φθάσετε. Το πρώτο στάδιο είναι να θέσετε τους επικοινωνιακούς σας στόχους, να ορίσετε το κοινό-στόχος σας, να θέσετε τα μηνύματά σας και να ορίσετε τα κανάλια επικοινωνία σας.</a:t>
            </a:r>
            <a:r>
              <a:rPr lang="el-GR" sz="2800" dirty="0"/>
              <a:t> </a:t>
            </a:r>
            <a:r>
              <a:rPr lang="en-US" sz="2800" dirty="0"/>
              <a:t> </a:t>
            </a:r>
            <a:r>
              <a:rPr lang="el-GR" sz="2800" dirty="0"/>
              <a:t>Να αναφέρουμε επίσης ότι η συμπερίληψη βρίσκεται στο επίκεντρο των προγραμμάτων της Ευρωπαϊκής Ένωσης, όπως και η αντιμετώπιση όλων με σεβασμό, έτσι είναι σημαντικό να έχετε υπόψη σας στο σχεδιασμό της στρατηγική σας.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Ας πάμε να αναλύσουμε ένα – ένα τα σημεία</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6</a:t>
            </a:fld>
            <a:endParaRPr lang="en-CY"/>
          </a:p>
        </p:txBody>
      </p:sp>
    </p:spTree>
    <p:extLst>
      <p:ext uri="{BB962C8B-B14F-4D97-AF65-F5344CB8AC3E}">
        <p14:creationId xmlns:p14="http://schemas.microsoft.com/office/powerpoint/2010/main" val="262465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λογότυπό  σας παρουσιάζει την </a:t>
            </a:r>
            <a:r>
              <a:rPr lang="el-GR" sz="1800" b="0" i="0" u="none" strike="noStrike" baseline="0" dirty="0">
                <a:solidFill>
                  <a:srgbClr val="000000"/>
                </a:solidFill>
                <a:latin typeface="EC Square Sans Pro"/>
              </a:rPr>
              <a:t>ταυτότητα - ποιοι είστε και δίνει τη δυνατότητα στο κοινό στόχο σας να σας αναγνωρίζει εύκολα. </a:t>
            </a:r>
          </a:p>
          <a:p>
            <a:r>
              <a:rPr lang="el-GR" sz="1800" b="0" i="0" u="none" strike="noStrike" baseline="0" dirty="0">
                <a:solidFill>
                  <a:srgbClr val="000000"/>
                </a:solidFill>
                <a:latin typeface="EC Square Sans Pro"/>
              </a:rPr>
              <a:t>Απεικονίζει τις </a:t>
            </a:r>
            <a:r>
              <a:rPr lang="el-GR" sz="1800" b="1" i="0" u="none" strike="noStrike" baseline="0" dirty="0">
                <a:solidFill>
                  <a:srgbClr val="000000"/>
                </a:solidFill>
                <a:latin typeface="EC Square Sans Pro"/>
              </a:rPr>
              <a:t>αξίες </a:t>
            </a:r>
            <a:r>
              <a:rPr lang="el-GR" sz="1800" b="0" i="0" u="none" strike="noStrike" baseline="0" dirty="0">
                <a:solidFill>
                  <a:srgbClr val="000000"/>
                </a:solidFill>
                <a:latin typeface="EC Square Sans Pro"/>
              </a:rPr>
              <a:t>σας και έχει </a:t>
            </a:r>
            <a:r>
              <a:rPr lang="el-GR" sz="1800" b="1" i="0" u="none" strike="noStrike" baseline="0" dirty="0">
                <a:solidFill>
                  <a:srgbClr val="000000"/>
                </a:solidFill>
                <a:latin typeface="EC Square Sans Pro"/>
              </a:rPr>
              <a:t>αντίκτυπο </a:t>
            </a:r>
            <a:r>
              <a:rPr lang="el-GR" sz="1800" b="0" i="0" u="none" strike="noStrike" baseline="0" dirty="0">
                <a:solidFill>
                  <a:srgbClr val="000000"/>
                </a:solidFill>
                <a:latin typeface="EC Square Sans Pro"/>
              </a:rPr>
              <a:t>στον τρόπο με τον οποίο γίνεται αντιληπτό το Έργο σας. Η οπτική ταυτότητα αξιοποιείται σε: </a:t>
            </a:r>
          </a:p>
          <a:p>
            <a:r>
              <a:rPr lang="el-GR" sz="1800" b="0" i="0" u="none" strike="noStrike" baseline="0" dirty="0">
                <a:solidFill>
                  <a:srgbClr val="000000"/>
                </a:solidFill>
                <a:latin typeface="EC Square Sans Pro"/>
              </a:rPr>
              <a:t>Ιστοσελίδα σχεδίου </a:t>
            </a:r>
          </a:p>
          <a:p>
            <a:r>
              <a:rPr lang="el-GR" sz="1800" b="0" i="0" u="none" strike="noStrike" baseline="0" dirty="0">
                <a:solidFill>
                  <a:srgbClr val="000000"/>
                </a:solidFill>
                <a:latin typeface="EC Square Sans Pro"/>
              </a:rPr>
              <a:t>Ψηφιακό υλικό, όπως παρουσιάσεις PowerPoint, έγγραφα και υπογραφή ηλεκτρονικού ταχυδρομείου </a:t>
            </a:r>
          </a:p>
          <a:p>
            <a:r>
              <a:rPr lang="el-GR" sz="1800" b="0" i="0" u="none" strike="noStrike" baseline="0" dirty="0">
                <a:solidFill>
                  <a:srgbClr val="000000"/>
                </a:solidFill>
                <a:latin typeface="EC Square Sans Pro"/>
              </a:rPr>
              <a:t>Έντυπο υλικό, όπως αφίσες και φυλλάδια —όπου είναι εφικτό, αποφύγετε την εκτύπωση </a:t>
            </a:r>
          </a:p>
          <a:p>
            <a:r>
              <a:rPr lang="el-GR" sz="1800" b="0" i="0" u="none" strike="noStrike" baseline="0" dirty="0">
                <a:solidFill>
                  <a:srgbClr val="000000"/>
                </a:solidFill>
                <a:latin typeface="EC Square Sans Pro"/>
              </a:rPr>
              <a:t>Λογαριασμούς στα μέσα κοινωνικής δικτύωσης </a:t>
            </a:r>
          </a:p>
          <a:p>
            <a:r>
              <a:rPr lang="el-GR" sz="1800" b="0" i="0" u="none" strike="noStrike" baseline="0" dirty="0">
                <a:solidFill>
                  <a:srgbClr val="000000"/>
                </a:solidFill>
                <a:latin typeface="EC Square Sans Pro"/>
              </a:rPr>
              <a:t>Προωθητικό υλικό, όπως κούπες, </a:t>
            </a:r>
            <a:r>
              <a:rPr lang="el-GR" sz="1800" b="0" i="0" u="none" strike="noStrike" baseline="0" dirty="0" err="1">
                <a:solidFill>
                  <a:srgbClr val="000000"/>
                </a:solidFill>
                <a:latin typeface="EC Square Sans Pro"/>
              </a:rPr>
              <a:t>στιλό</a:t>
            </a:r>
            <a:r>
              <a:rPr lang="el-GR" sz="1800" b="0" i="0" u="none" strike="noStrike" baseline="0" dirty="0">
                <a:solidFill>
                  <a:srgbClr val="000000"/>
                </a:solidFill>
                <a:latin typeface="EC Square Sans Pro"/>
              </a:rPr>
              <a:t>, μπλουζάκια </a:t>
            </a:r>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11</a:t>
            </a:fld>
            <a:endParaRPr lang="en-CY"/>
          </a:p>
        </p:txBody>
      </p:sp>
    </p:spTree>
    <p:extLst>
      <p:ext uri="{BB962C8B-B14F-4D97-AF65-F5344CB8AC3E}">
        <p14:creationId xmlns:p14="http://schemas.microsoft.com/office/powerpoint/2010/main" val="252319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r>
              <a:rPr lang="el-GR" sz="1200" b="0" i="0" u="none" strike="noStrike" kern="1200" cap="none" spc="0" baseline="0" dirty="0">
                <a:solidFill>
                  <a:srgbClr val="000000"/>
                </a:solidFill>
                <a:uFillTx/>
                <a:latin typeface="Aptos"/>
              </a:rPr>
              <a:t>Σε αυτό το σημείο θα πρέπει να δώσετε προσοχή. Η χρήση του εμβλήματος είναι υποχρεωτική και αποτελεί προϋπόθεση που περιλαμβάνεται στη συμφωνία επιχορήγησης που υπογράφει ο κάθε δικαιούχος.</a:t>
            </a:r>
            <a:r>
              <a:rPr lang="en-US" sz="1200" b="0" i="0" u="none" strike="noStrike" kern="1200" cap="none" spc="0" baseline="0" dirty="0">
                <a:solidFill>
                  <a:srgbClr val="000000"/>
                </a:solidFill>
                <a:uFillTx/>
                <a:latin typeface="Aptos"/>
              </a:rPr>
              <a:t> </a:t>
            </a:r>
            <a:r>
              <a:rPr lang="el-GR" sz="1200" b="0" i="0" u="none" strike="noStrike" kern="1200" cap="none" spc="0" baseline="0" dirty="0">
                <a:solidFill>
                  <a:srgbClr val="000000"/>
                </a:solidFill>
                <a:uFillTx/>
                <a:latin typeface="Aptos"/>
              </a:rPr>
              <a:t>Με την προβολή του εμβλήματος της Ε.Ε. οι πολίτες ενημερώνονται για τον τρόπο με τον οποίο δαπανάται ο προϋπολογισμός της και αναδεικνύεται η προστιθέμενη αξία των προγραμμάτων της.  </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el-GR" sz="1200" b="0" i="0" u="none" strike="noStrike" kern="1200" cap="none" spc="0" baseline="0" dirty="0">
              <a:solidFill>
                <a:srgbClr val="000000"/>
              </a:solidFill>
              <a:uFillTx/>
              <a:latin typeface="Aptos"/>
            </a:endParaRP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l-GR" sz="1200" b="0" i="0" u="none" strike="noStrike" kern="1200" cap="none" spc="0" baseline="0" dirty="0">
                <a:solidFill>
                  <a:srgbClr val="000000"/>
                </a:solidFill>
                <a:uFillTx/>
                <a:latin typeface="Aptos"/>
              </a:rPr>
              <a:t>Σε όλες τις επικοινωνιακές δραστηριότητες των δικαιούχων που σχετίζονται με το σχέδιο τους (μέσα ενημέρωσης, σεμινάρια, ενημερωτικό υλικό - φυλλάδια, διαφημιστικά έντυπα, αφίσες, παρουσιάσεις, Μέσα Κοινωνικής Δικτύωσης), πρέπει να εμφανίζεται το έμβλημα της Ευρωπαϊκή Ένωσης και η δήλωση χρηματοδότησης (ελληνικά ή αγγλικά):</a:t>
            </a:r>
          </a:p>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12</a:t>
            </a:fld>
            <a:endParaRPr lang="en-CY"/>
          </a:p>
        </p:txBody>
      </p:sp>
    </p:spTree>
    <p:extLst>
      <p:ext uri="{BB962C8B-B14F-4D97-AF65-F5344CB8AC3E}">
        <p14:creationId xmlns:p14="http://schemas.microsoft.com/office/powerpoint/2010/main" val="289010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πιο πάνω χρησιμοποιείται κυρίως αν θα δημιουργήσετε μια σελίδα σχετική με το Έργο σας σε μια ιστοσελίδα ή θα εκτυπώσετε ένα φυλλάδιο.</a:t>
            </a:r>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14</a:t>
            </a:fld>
            <a:endParaRPr lang="en-CY"/>
          </a:p>
        </p:txBody>
      </p:sp>
    </p:spTree>
    <p:extLst>
      <p:ext uri="{BB962C8B-B14F-4D97-AF65-F5344CB8AC3E}">
        <p14:creationId xmlns:p14="http://schemas.microsoft.com/office/powerpoint/2010/main" val="121887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Hashtags Expert</a:t>
            </a:r>
          </a:p>
        </p:txBody>
      </p:sp>
      <p:sp>
        <p:nvSpPr>
          <p:cNvPr id="4" name="Slide Number Placeholder 3"/>
          <p:cNvSpPr>
            <a:spLocks noGrp="1"/>
          </p:cNvSpPr>
          <p:nvPr>
            <p:ph type="sldNum" sz="quarter" idx="5"/>
          </p:nvPr>
        </p:nvSpPr>
        <p:spPr/>
        <p:txBody>
          <a:bodyPr/>
          <a:lstStyle/>
          <a:p>
            <a:fld id="{F8B61CE1-8C89-F949-9336-928DF84402E2}" type="slidenum">
              <a:rPr lang="en-CY" smtClean="0"/>
              <a:t>16</a:t>
            </a:fld>
            <a:endParaRPr lang="en-CY"/>
          </a:p>
        </p:txBody>
      </p:sp>
    </p:spTree>
    <p:extLst>
      <p:ext uri="{BB962C8B-B14F-4D97-AF65-F5344CB8AC3E}">
        <p14:creationId xmlns:p14="http://schemas.microsoft.com/office/powerpoint/2010/main" val="2051991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66CC-9009-2949-9780-56EC95908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4D76484-3999-714A-9023-9F69492AC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95B77D51-1DAC-C848-83F9-4B002C9BA8E6}"/>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5" name="Footer Placeholder 4">
            <a:extLst>
              <a:ext uri="{FF2B5EF4-FFF2-40B4-BE49-F238E27FC236}">
                <a16:creationId xmlns:a16="http://schemas.microsoft.com/office/drawing/2014/main" id="{3483786A-BF78-2D46-952E-7BF5D87E0C11}"/>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4E00928F-B7A4-4E41-8DD8-691D679C0A95}"/>
              </a:ext>
            </a:extLst>
          </p:cNvPr>
          <p:cNvSpPr>
            <a:spLocks noGrp="1"/>
          </p:cNvSpPr>
          <p:nvPr>
            <p:ph type="sldNum" sz="quarter" idx="12"/>
          </p:nvPr>
        </p:nvSpPr>
        <p:spPr/>
        <p:txBody>
          <a:bodyPr/>
          <a:lstStyle/>
          <a:p>
            <a:fld id="{F6332DFE-3248-5C45-A853-C3E3F529847F}" type="slidenum">
              <a:rPr lang="en-CY" smtClean="0"/>
              <a:t>‹#›</a:t>
            </a:fld>
            <a:endParaRPr lang="en-CY"/>
          </a:p>
        </p:txBody>
      </p:sp>
      <p:pic>
        <p:nvPicPr>
          <p:cNvPr id="8" name="Picture 7" descr="Logo, company name&#10;&#10;Description automatically generated">
            <a:extLst>
              <a:ext uri="{FF2B5EF4-FFF2-40B4-BE49-F238E27FC236}">
                <a16:creationId xmlns:a16="http://schemas.microsoft.com/office/drawing/2014/main" id="{371E8659-9721-BD4A-A6FB-536EB9346742}"/>
              </a:ext>
            </a:extLst>
          </p:cNvPr>
          <p:cNvPicPr>
            <a:picLocks noChangeAspect="1"/>
          </p:cNvPicPr>
          <p:nvPr userDrawn="1"/>
        </p:nvPicPr>
        <p:blipFill>
          <a:blip r:embed="rId2"/>
          <a:stretch>
            <a:fillRect/>
          </a:stretch>
        </p:blipFill>
        <p:spPr>
          <a:xfrm>
            <a:off x="0" y="0"/>
            <a:ext cx="12192000" cy="6864626"/>
          </a:xfrm>
          <a:prstGeom prst="rect">
            <a:avLst/>
          </a:prstGeom>
        </p:spPr>
      </p:pic>
    </p:spTree>
    <p:extLst>
      <p:ext uri="{BB962C8B-B14F-4D97-AF65-F5344CB8AC3E}">
        <p14:creationId xmlns:p14="http://schemas.microsoft.com/office/powerpoint/2010/main" val="141965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572E-5C9E-C149-9316-06AE896D1028}"/>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CBB0ADD1-4429-2145-9912-8EF477466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A389E569-3242-734B-ACC3-A97170BD7478}"/>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5" name="Footer Placeholder 4">
            <a:extLst>
              <a:ext uri="{FF2B5EF4-FFF2-40B4-BE49-F238E27FC236}">
                <a16:creationId xmlns:a16="http://schemas.microsoft.com/office/drawing/2014/main" id="{526551D2-20A5-B145-942D-DFFD5CDB3083}"/>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4BAFEA8E-57BA-4C4B-A30F-FCE4BA7659C3}"/>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282971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2BC939-0BEC-454C-BCD3-5328674C8A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EB17115-05D3-054A-89E0-8E36D0392E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FEC04D6-50CE-B043-B9A5-12A7FE973715}"/>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5" name="Footer Placeholder 4">
            <a:extLst>
              <a:ext uri="{FF2B5EF4-FFF2-40B4-BE49-F238E27FC236}">
                <a16:creationId xmlns:a16="http://schemas.microsoft.com/office/drawing/2014/main" id="{BB55C528-DEE6-1643-B136-097C68C67F63}"/>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7D04BDC4-DCE2-D144-8AD1-34E7A53431A1}"/>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44195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D77A8D-FCE8-B04B-BE5C-9B5896B8122C}"/>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5" name="Footer Placeholder 4">
            <a:extLst>
              <a:ext uri="{FF2B5EF4-FFF2-40B4-BE49-F238E27FC236}">
                <a16:creationId xmlns:a16="http://schemas.microsoft.com/office/drawing/2014/main" id="{EA1FC611-1F5A-314D-B7D7-CE011C92533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9792DE19-8E49-D643-8326-73BC8E51B93E}"/>
              </a:ext>
            </a:extLst>
          </p:cNvPr>
          <p:cNvSpPr>
            <a:spLocks noGrp="1"/>
          </p:cNvSpPr>
          <p:nvPr>
            <p:ph type="sldNum" sz="quarter" idx="12"/>
          </p:nvPr>
        </p:nvSpPr>
        <p:spPr/>
        <p:txBody>
          <a:bodyPr/>
          <a:lstStyle/>
          <a:p>
            <a:fld id="{F6332DFE-3248-5C45-A853-C3E3F529847F}" type="slidenum">
              <a:rPr lang="en-CY" smtClean="0"/>
              <a:t>‹#›</a:t>
            </a:fld>
            <a:endParaRPr lang="en-CY"/>
          </a:p>
        </p:txBody>
      </p:sp>
      <p:pic>
        <p:nvPicPr>
          <p:cNvPr id="8" name="Picture 7" descr="Graphical user interface, text&#10;&#10;Description automatically generated">
            <a:extLst>
              <a:ext uri="{FF2B5EF4-FFF2-40B4-BE49-F238E27FC236}">
                <a16:creationId xmlns:a16="http://schemas.microsoft.com/office/drawing/2014/main" id="{8D03F287-45C7-844B-9283-E95721B24840}"/>
              </a:ext>
            </a:extLst>
          </p:cNvPr>
          <p:cNvPicPr>
            <a:picLocks noChangeAspect="1"/>
          </p:cNvPicPr>
          <p:nvPr userDrawn="1"/>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368998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D922-8E1C-4046-9E62-32E324108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CC017AC2-57F3-7F4E-A862-BC13AA384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AFAB2-D2BF-8940-A0D6-83118396A656}"/>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5" name="Footer Placeholder 4">
            <a:extLst>
              <a:ext uri="{FF2B5EF4-FFF2-40B4-BE49-F238E27FC236}">
                <a16:creationId xmlns:a16="http://schemas.microsoft.com/office/drawing/2014/main" id="{0D33C7FD-2A18-1140-8D7D-AB1F272A932B}"/>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3E40C30B-9EDA-5842-AA12-9F122500ECBC}"/>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375669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03D0-A3AC-2043-BD97-6575896840F1}"/>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8F66394-D658-FA40-BF41-1749D5F35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CC546713-A22F-5C43-9FC2-04B631123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9A35F55C-9FD8-9744-890F-BEEF282CDB33}"/>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6" name="Footer Placeholder 5">
            <a:extLst>
              <a:ext uri="{FF2B5EF4-FFF2-40B4-BE49-F238E27FC236}">
                <a16:creationId xmlns:a16="http://schemas.microsoft.com/office/drawing/2014/main" id="{447AEB2F-7F2B-3E45-96E0-74747A430A2F}"/>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956C142C-0312-0A4B-B73C-F3C0AAFA89B5}"/>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67775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4330-DCD0-F648-8795-0BBD9BEEBA71}"/>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F0B626B9-7C30-034B-84E7-EA5AD3CEA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46743D-8177-6845-887A-094332667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2562C78F-A3E0-124F-80D3-1B48F5519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8F61A-4A37-4E44-8803-C0821C70BA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191F2EAA-4F98-3045-BAAE-2291F365F469}"/>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8" name="Footer Placeholder 7">
            <a:extLst>
              <a:ext uri="{FF2B5EF4-FFF2-40B4-BE49-F238E27FC236}">
                <a16:creationId xmlns:a16="http://schemas.microsoft.com/office/drawing/2014/main" id="{91515606-DB9A-9B44-8D81-7A6EA86BFB3B}"/>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4F96EF0E-FABB-E24A-8976-0EB38DB144AC}"/>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248394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C271-6B20-BC49-A45C-EEBD03F9E6D9}"/>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7C182412-0340-8145-BC4F-0F7E5F83D2CE}"/>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4" name="Footer Placeholder 3">
            <a:extLst>
              <a:ext uri="{FF2B5EF4-FFF2-40B4-BE49-F238E27FC236}">
                <a16:creationId xmlns:a16="http://schemas.microsoft.com/office/drawing/2014/main" id="{BAAA3B6B-DEA9-9144-9B4B-64A323713794}"/>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110FB6C9-ADED-AA45-9630-3F292B632CF4}"/>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55236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2F181-204A-C149-94E5-042714FDDE24}"/>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3" name="Footer Placeholder 2">
            <a:extLst>
              <a:ext uri="{FF2B5EF4-FFF2-40B4-BE49-F238E27FC236}">
                <a16:creationId xmlns:a16="http://schemas.microsoft.com/office/drawing/2014/main" id="{534741DB-39BC-594D-8FC0-B6ED16F30B52}"/>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48DF8215-F10B-2540-97EF-217B8E159792}"/>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388126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1429-D9AC-E949-9D8F-7D46095D0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5C813782-0EC6-2240-80C8-37EB76169F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648A297E-F082-CE4D-9199-B6E52458B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4383B-7A45-C743-A8DC-13FCF06BFF3E}"/>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6" name="Footer Placeholder 5">
            <a:extLst>
              <a:ext uri="{FF2B5EF4-FFF2-40B4-BE49-F238E27FC236}">
                <a16:creationId xmlns:a16="http://schemas.microsoft.com/office/drawing/2014/main" id="{50AE1168-C9FB-BB41-BD6F-CAEA65136CF9}"/>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E928676-1112-0649-B6D5-3A0CA31CFE92}"/>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396838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04C6-5390-894F-8265-ED9C59DE71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F1A21E43-3360-0B40-BAF4-DFA929EF0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C41DBF38-6A5A-D14D-BF42-0CF7BCC40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923E1-9468-4E4F-A4BC-6A4BD9CA9C5A}"/>
              </a:ext>
            </a:extLst>
          </p:cNvPr>
          <p:cNvSpPr>
            <a:spLocks noGrp="1"/>
          </p:cNvSpPr>
          <p:nvPr>
            <p:ph type="dt" sz="half" idx="10"/>
          </p:nvPr>
        </p:nvSpPr>
        <p:spPr/>
        <p:txBody>
          <a:bodyPr/>
          <a:lstStyle/>
          <a:p>
            <a:fld id="{CD803C44-B2BC-254A-8289-FFF88D70E7BD}" type="datetimeFigureOut">
              <a:rPr lang="en-CY" smtClean="0"/>
              <a:t>11/11/2024</a:t>
            </a:fld>
            <a:endParaRPr lang="en-CY"/>
          </a:p>
        </p:txBody>
      </p:sp>
      <p:sp>
        <p:nvSpPr>
          <p:cNvPr id="6" name="Footer Placeholder 5">
            <a:extLst>
              <a:ext uri="{FF2B5EF4-FFF2-40B4-BE49-F238E27FC236}">
                <a16:creationId xmlns:a16="http://schemas.microsoft.com/office/drawing/2014/main" id="{4CB3B9D8-0DBD-BB4D-9871-310ED5AF1A12}"/>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619167CF-DDA1-3C4F-A932-93C8E852E3FF}"/>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337912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B7DA67-E068-844B-ACB3-0EC37919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E7056BE-ACC5-CE42-8342-A1C76313F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43F5E384-F448-D04A-9E68-5B40FAC2B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03C44-B2BC-254A-8289-FFF88D70E7BD}" type="datetimeFigureOut">
              <a:rPr lang="en-CY" smtClean="0"/>
              <a:t>11/11/2024</a:t>
            </a:fld>
            <a:endParaRPr lang="en-CY"/>
          </a:p>
        </p:txBody>
      </p:sp>
      <p:sp>
        <p:nvSpPr>
          <p:cNvPr id="5" name="Footer Placeholder 4">
            <a:extLst>
              <a:ext uri="{FF2B5EF4-FFF2-40B4-BE49-F238E27FC236}">
                <a16:creationId xmlns:a16="http://schemas.microsoft.com/office/drawing/2014/main" id="{FCA5904D-426F-614F-A981-DF50B65A8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0872B228-83F3-CC44-A0EF-5A15E2FA43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32DFE-3248-5C45-A853-C3E3F529847F}" type="slidenum">
              <a:rPr lang="en-CY" smtClean="0"/>
              <a:t>‹#›</a:t>
            </a:fld>
            <a:endParaRPr lang="en-CY"/>
          </a:p>
        </p:txBody>
      </p:sp>
      <p:pic>
        <p:nvPicPr>
          <p:cNvPr id="8" name="Picture 7" descr="Graphical user interface, text&#10;&#10;Description automatically generated">
            <a:extLst>
              <a:ext uri="{FF2B5EF4-FFF2-40B4-BE49-F238E27FC236}">
                <a16:creationId xmlns:a16="http://schemas.microsoft.com/office/drawing/2014/main" id="{F7177047-EEA7-2542-8BAC-C4C72050E29E}"/>
              </a:ext>
            </a:extLst>
          </p:cNvPr>
          <p:cNvPicPr>
            <a:picLocks noChangeAspect="1"/>
          </p:cNvPicPr>
          <p:nvPr userDrawn="1"/>
        </p:nvPicPr>
        <p:blipFill>
          <a:blip r:embed="rId13"/>
          <a:stretch>
            <a:fillRect/>
          </a:stretch>
        </p:blipFill>
        <p:spPr>
          <a:xfrm>
            <a:off x="1" y="-3313"/>
            <a:ext cx="11986590" cy="6748972"/>
          </a:xfrm>
          <a:prstGeom prst="rect">
            <a:avLst/>
          </a:prstGeom>
        </p:spPr>
      </p:pic>
    </p:spTree>
    <p:extLst>
      <p:ext uri="{BB962C8B-B14F-4D97-AF65-F5344CB8AC3E}">
        <p14:creationId xmlns:p14="http://schemas.microsoft.com/office/powerpoint/2010/main" val="140506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6F8AAC-2DAA-0346-B3D2-B832D159BF4C}"/>
              </a:ext>
            </a:extLst>
          </p:cNvPr>
          <p:cNvSpPr txBox="1"/>
          <p:nvPr/>
        </p:nvSpPr>
        <p:spPr>
          <a:xfrm flipH="1">
            <a:off x="3799594" y="5152208"/>
            <a:ext cx="4368626" cy="369332"/>
          </a:xfrm>
          <a:prstGeom prst="rect">
            <a:avLst/>
          </a:prstGeom>
          <a:noFill/>
        </p:spPr>
        <p:txBody>
          <a:bodyPr wrap="square" rtlCol="0">
            <a:spAutoFit/>
          </a:bodyPr>
          <a:lstStyle/>
          <a:p>
            <a:pPr algn="ctr"/>
            <a:r>
              <a:rPr lang="el-GR" b="1" dirty="0">
                <a:latin typeface="Arial" panose="020B0604020202020204" pitchFamily="34" charset="0"/>
                <a:cs typeface="Arial" panose="020B0604020202020204" pitchFamily="34" charset="0"/>
              </a:rPr>
              <a:t>Πώς να προβάλλεται το Έργο σας</a:t>
            </a:r>
            <a:endParaRPr lang="en-CY"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85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FA823-A5D8-CC37-2930-64E57641AFF1}"/>
              </a:ext>
            </a:extLst>
          </p:cNvPr>
          <p:cNvSpPr txBox="1"/>
          <p:nvPr/>
        </p:nvSpPr>
        <p:spPr>
          <a:xfrm>
            <a:off x="368258" y="876368"/>
            <a:ext cx="6102565"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Κανάλια επικοινωνίας</a:t>
            </a:r>
            <a:endParaRPr lang="en-US" sz="2800" b="1" dirty="0">
              <a:solidFill>
                <a:srgbClr val="0099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D4410C-602D-1726-39C8-4016A9AECA18}"/>
              </a:ext>
            </a:extLst>
          </p:cNvPr>
          <p:cNvSpPr txBox="1"/>
          <p:nvPr/>
        </p:nvSpPr>
        <p:spPr>
          <a:xfrm>
            <a:off x="368258" y="1523511"/>
            <a:ext cx="10028470" cy="4801314"/>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Ορίστε τα κανάλια που μπορείτε να έχετε επικοινωνία με το </a:t>
            </a:r>
            <a:r>
              <a:rPr lang="el-GR" b="1" dirty="0">
                <a:solidFill>
                  <a:srgbClr val="CC66FF"/>
                </a:solidFill>
                <a:latin typeface="Arial" panose="020B0604020202020204" pitchFamily="34" charset="0"/>
                <a:cs typeface="Arial" panose="020B0604020202020204" pitchFamily="34" charset="0"/>
              </a:rPr>
              <a:t>κοινό </a:t>
            </a:r>
            <a:r>
              <a:rPr lang="en-US" b="1" dirty="0">
                <a:solidFill>
                  <a:srgbClr val="CC66FF"/>
                </a:solidFill>
                <a:latin typeface="Arial" panose="020B0604020202020204" pitchFamily="34" charset="0"/>
                <a:cs typeface="Arial" panose="020B0604020202020204" pitchFamily="34" charset="0"/>
              </a:rPr>
              <a:t>-</a:t>
            </a:r>
            <a:r>
              <a:rPr lang="el-GR" b="1" dirty="0">
                <a:solidFill>
                  <a:srgbClr val="CC66FF"/>
                </a:solidFill>
                <a:latin typeface="Arial" panose="020B0604020202020204" pitchFamily="34" charset="0"/>
                <a:cs typeface="Arial" panose="020B0604020202020204" pitchFamily="34" charset="0"/>
              </a:rPr>
              <a:t> στόχο</a:t>
            </a:r>
            <a:r>
              <a:rPr lang="el-GR" dirty="0">
                <a:latin typeface="Arial" panose="020B0604020202020204" pitchFamily="34" charset="0"/>
                <a:cs typeface="Arial" panose="020B0604020202020204" pitchFamily="34" charset="0"/>
              </a:rPr>
              <a:t>, τους </a:t>
            </a:r>
            <a:r>
              <a:rPr lang="el-GR" b="1" dirty="0">
                <a:solidFill>
                  <a:srgbClr val="0099CC"/>
                </a:solidFill>
                <a:latin typeface="Arial" panose="020B0604020202020204" pitchFamily="34" charset="0"/>
                <a:cs typeface="Arial" panose="020B0604020202020204" pitchFamily="34" charset="0"/>
              </a:rPr>
              <a:t>εταίρους</a:t>
            </a:r>
            <a:r>
              <a:rPr lang="el-GR" dirty="0">
                <a:latin typeface="Arial" panose="020B0604020202020204" pitchFamily="34" charset="0"/>
                <a:cs typeface="Arial" panose="020B0604020202020204" pitchFamily="34" charset="0"/>
              </a:rPr>
              <a:t> </a:t>
            </a:r>
          </a:p>
          <a:p>
            <a:r>
              <a:rPr lang="el-GR" dirty="0">
                <a:latin typeface="Arial" panose="020B0604020202020204" pitchFamily="34" charset="0"/>
                <a:cs typeface="Arial" panose="020B0604020202020204" pitchFamily="34" charset="0"/>
              </a:rPr>
              <a:t>και την </a:t>
            </a:r>
            <a:r>
              <a:rPr lang="el-GR" b="1" dirty="0">
                <a:solidFill>
                  <a:srgbClr val="FF6600"/>
                </a:solidFill>
                <a:latin typeface="Arial" panose="020B0604020202020204" pitchFamily="34" charset="0"/>
                <a:cs typeface="Arial" panose="020B0604020202020204" pitchFamily="34" charset="0"/>
              </a:rPr>
              <a:t>κοινωνία</a:t>
            </a:r>
            <a:r>
              <a:rPr lang="el-GR" dirty="0">
                <a:latin typeface="Arial" panose="020B0604020202020204" pitchFamily="34" charset="0"/>
                <a:cs typeface="Arial" panose="020B0604020202020204" pitchFamily="34" charset="0"/>
              </a:rPr>
              <a:t>:</a:t>
            </a:r>
          </a:p>
          <a:p>
            <a:endParaRPr lang="el-G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l-GR" dirty="0">
                <a:latin typeface="Arial" panose="020B0604020202020204" pitchFamily="34" charset="0"/>
                <a:cs typeface="Arial" panose="020B0604020202020204" pitchFamily="34" charset="0"/>
              </a:rPr>
              <a:t>Συχνή ενημέρωση της </a:t>
            </a:r>
            <a:r>
              <a:rPr lang="el-GR" b="1" dirty="0">
                <a:latin typeface="Arial" panose="020B0604020202020204" pitchFamily="34" charset="0"/>
                <a:cs typeface="Arial" panose="020B0604020202020204" pitchFamily="34" charset="0"/>
              </a:rPr>
              <a:t>ιστοσελίδας</a:t>
            </a:r>
          </a:p>
          <a:p>
            <a:pPr marL="285750" indent="-285750">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Διαδικτυακά και ειδησεογραφικά </a:t>
            </a:r>
            <a:r>
              <a:rPr lang="el-GR" b="1" dirty="0">
                <a:latin typeface="Arial" panose="020B0604020202020204" pitchFamily="34" charset="0"/>
                <a:cs typeface="Arial" panose="020B0604020202020204" pitchFamily="34" charset="0"/>
              </a:rPr>
              <a:t>άρθρα</a:t>
            </a:r>
          </a:p>
          <a:p>
            <a:pPr marL="285750" indent="-285750">
              <a:buFont typeface="Wingdings" panose="05000000000000000000" pitchFamily="2" charset="2"/>
              <a:buChar char="ü"/>
            </a:pPr>
            <a:endParaRPr lang="el-GR" sz="180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l-GR" dirty="0">
                <a:latin typeface="Arial" panose="020B0604020202020204" pitchFamily="34" charset="0"/>
                <a:cs typeface="Arial" panose="020B0604020202020204" pitchFamily="34" charset="0"/>
              </a:rPr>
              <a:t>Συχνές αναρτήσεις στα </a:t>
            </a:r>
            <a:r>
              <a:rPr lang="el-GR" b="1" dirty="0">
                <a:latin typeface="Arial" panose="020B0604020202020204" pitchFamily="34" charset="0"/>
                <a:cs typeface="Arial" panose="020B0604020202020204" pitchFamily="34" charset="0"/>
              </a:rPr>
              <a:t>ΜΚΔ</a:t>
            </a:r>
          </a:p>
          <a:p>
            <a:pPr marL="285750" indent="-285750">
              <a:buFont typeface="Wingdings" panose="05000000000000000000" pitchFamily="2" charset="2"/>
              <a:buChar char="ü"/>
            </a:pPr>
            <a:endParaRPr lang="el-GR" sz="1800" dirty="0">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ü"/>
            </a:pPr>
            <a:r>
              <a:rPr lang="el-GR" dirty="0">
                <a:latin typeface="Arial" panose="020B0604020202020204" pitchFamily="34" charset="0"/>
                <a:cs typeface="Arial" panose="020B0604020202020204" pitchFamily="34" charset="0"/>
              </a:rPr>
              <a:t>Συγγραφή  </a:t>
            </a:r>
            <a:r>
              <a:rPr lang="el-GR" b="1" dirty="0">
                <a:latin typeface="Arial" panose="020B0604020202020204" pitchFamily="34" charset="0"/>
                <a:cs typeface="Arial" panose="020B0604020202020204" pitchFamily="34" charset="0"/>
              </a:rPr>
              <a:t>Δελτίων Τύπου </a:t>
            </a:r>
            <a:r>
              <a:rPr lang="el-GR" dirty="0">
                <a:latin typeface="Arial" panose="020B0604020202020204" pitchFamily="34" charset="0"/>
                <a:cs typeface="Arial" panose="020B0604020202020204" pitchFamily="34" charset="0"/>
              </a:rPr>
              <a:t>και η αποστολή σε ηλεκτρονικές ειδησεογραφικές πλατφόρμες</a:t>
            </a:r>
          </a:p>
          <a:p>
            <a:pPr marL="285750" indent="-285750">
              <a:buFont typeface="Wingdings" panose="05000000000000000000" pitchFamily="2" charset="2"/>
              <a:buChar char="ü"/>
            </a:pPr>
            <a:endParaRPr lang="el-GR" sz="1800"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Δημιουργία </a:t>
            </a:r>
            <a:r>
              <a:rPr lang="en-US" b="1" dirty="0">
                <a:latin typeface="Arial" panose="020B0604020202020204" pitchFamily="34" charset="0"/>
                <a:cs typeface="Arial" panose="020B0604020202020204" pitchFamily="34" charset="0"/>
              </a:rPr>
              <a:t>videos </a:t>
            </a:r>
            <a:r>
              <a:rPr lang="el-GR" dirty="0">
                <a:latin typeface="Arial" panose="020B0604020202020204" pitchFamily="34" charset="0"/>
                <a:cs typeface="Arial" panose="020B0604020202020204" pitchFamily="34" charset="0"/>
              </a:rPr>
              <a:t>και αναρτήσεις </a:t>
            </a:r>
            <a:r>
              <a:rPr lang="en-US" dirty="0">
                <a:latin typeface="Arial" panose="020B0604020202020204" pitchFamily="34" charset="0"/>
                <a:cs typeface="Arial" panose="020B0604020202020204" pitchFamily="34" charset="0"/>
              </a:rPr>
              <a:t>YouTube / </a:t>
            </a:r>
            <a:r>
              <a:rPr lang="el-GR" dirty="0">
                <a:latin typeface="Arial" panose="020B0604020202020204" pitchFamily="34" charset="0"/>
                <a:cs typeface="Arial" panose="020B0604020202020204" pitchFamily="34" charset="0"/>
              </a:rPr>
              <a:t>ΜΚΔ</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l-GR" sz="1800" dirty="0">
              <a:latin typeface="Arial" panose="020B0604020202020204" pitchFamily="34" charset="0"/>
              <a:cs typeface="Arial" panose="020B0604020202020204" pitchFamily="34" charset="0"/>
            </a:endParaRPr>
          </a:p>
          <a:p>
            <a:pPr marL="2571750" lvl="5"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Δημιουργία ενημερωτικών </a:t>
            </a:r>
            <a:r>
              <a:rPr lang="el-GR" b="1" dirty="0">
                <a:latin typeface="Arial" panose="020B0604020202020204" pitchFamily="34" charset="0"/>
                <a:cs typeface="Arial" panose="020B0604020202020204" pitchFamily="34" charset="0"/>
              </a:rPr>
              <a:t>δελτίων</a:t>
            </a:r>
          </a:p>
          <a:p>
            <a:pPr marL="285750" indent="-285750">
              <a:buFont typeface="Wingdings" panose="05000000000000000000" pitchFamily="2" charset="2"/>
              <a:buChar char="ü"/>
            </a:pPr>
            <a:endParaRPr lang="el-GR" sz="1800" dirty="0">
              <a:latin typeface="Arial" panose="020B0604020202020204" pitchFamily="34" charset="0"/>
              <a:cs typeface="Arial" panose="020B0604020202020204" pitchFamily="34" charset="0"/>
            </a:endParaRPr>
          </a:p>
          <a:p>
            <a:pPr marL="3028950" lvl="6"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Οργάνωση </a:t>
            </a:r>
            <a:r>
              <a:rPr lang="el-GR" b="1" dirty="0">
                <a:latin typeface="Arial" panose="020B0604020202020204" pitchFamily="34" charset="0"/>
                <a:cs typeface="Arial" panose="020B0604020202020204" pitchFamily="34" charset="0"/>
              </a:rPr>
              <a:t>ψυχαγωγικών</a:t>
            </a:r>
            <a:r>
              <a:rPr lang="el-GR" dirty="0">
                <a:latin typeface="Arial" panose="020B0604020202020204" pitchFamily="34" charset="0"/>
                <a:cs typeface="Arial" panose="020B0604020202020204" pitchFamily="34" charset="0"/>
              </a:rPr>
              <a:t> / ενημερωτικών εκδηλώσεων, </a:t>
            </a:r>
            <a:r>
              <a:rPr lang="el-GR" b="1" dirty="0">
                <a:latin typeface="Arial" panose="020B0604020202020204" pitchFamily="34" charset="0"/>
                <a:cs typeface="Arial" panose="020B0604020202020204" pitchFamily="34" charset="0"/>
              </a:rPr>
              <a:t>φεστιβάλ</a:t>
            </a:r>
          </a:p>
        </p:txBody>
      </p:sp>
      <p:pic>
        <p:nvPicPr>
          <p:cNvPr id="2050" name="Picture 2" descr="7 Types of Social Media Channels &amp; How You Can Use Them">
            <a:extLst>
              <a:ext uri="{FF2B5EF4-FFF2-40B4-BE49-F238E27FC236}">
                <a16:creationId xmlns:a16="http://schemas.microsoft.com/office/drawing/2014/main" id="{3C2DFBFA-0F73-6238-5806-F5C26AAEF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329" y="1962861"/>
            <a:ext cx="2417064" cy="2069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168F6C-49ED-AE98-35B0-41822575E2EE}"/>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282972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A8111-595B-1AF0-9EBB-7DB1DC19ACBC}"/>
              </a:ext>
            </a:extLst>
          </p:cNvPr>
          <p:cNvSpPr txBox="1"/>
          <p:nvPr/>
        </p:nvSpPr>
        <p:spPr>
          <a:xfrm>
            <a:off x="401028" y="1780829"/>
            <a:ext cx="8735335" cy="3970318"/>
          </a:xfrm>
          <a:prstGeom prst="rect">
            <a:avLst/>
          </a:prstGeom>
          <a:noFill/>
        </p:spPr>
        <p:txBody>
          <a:bodyPr wrap="square">
            <a:spAutoFit/>
          </a:bodyPr>
          <a:lstStyle/>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Δημιουργία λογότυπου </a:t>
            </a:r>
            <a:r>
              <a:rPr lang="en-US" dirty="0">
                <a:latin typeface="Arial" panose="020B0604020202020204" pitchFamily="34" charset="0"/>
                <a:cs typeface="Arial" panose="020B0604020202020204" pitchFamily="34" charset="0"/>
              </a:rPr>
              <a:t>/ tag line</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Επιλέξτε κατάλληλα εικαστικά (ύφος και στυλ) που αντανακλά το Έργο σας</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Επιλέξτε την κατάλληλη γραμματοσειρά και εικόνες που να συμβαδίζουν με το όραμα και την αποστολή σας</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Προβολή του εμβλήματος της Ευρωπαϊκής Ένωσης ως χρηματοδότης του</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Έργου</a:t>
            </a: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br>
              <a:rPr lang="el-GR" sz="1800" b="0" i="0" u="none" strike="noStrike" baseline="0" dirty="0">
                <a:solidFill>
                  <a:srgbClr val="000000"/>
                </a:solidFill>
                <a:latin typeface="EC Square Sans Pro"/>
              </a:rPr>
            </a:b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9F3797E-ABAB-BED3-47E0-831F34CF585E}"/>
              </a:ext>
            </a:extLst>
          </p:cNvPr>
          <p:cNvSpPr txBox="1"/>
          <p:nvPr/>
        </p:nvSpPr>
        <p:spPr>
          <a:xfrm>
            <a:off x="355109" y="998093"/>
            <a:ext cx="6263640" cy="523220"/>
          </a:xfrm>
          <a:prstGeom prst="rect">
            <a:avLst/>
          </a:prstGeom>
          <a:noFill/>
        </p:spPr>
        <p:txBody>
          <a:bodyPr wrap="square" rtlCol="0">
            <a:spAutoFit/>
          </a:bodyPr>
          <a:lstStyle/>
          <a:p>
            <a:r>
              <a:rPr lang="en-US" sz="2800" b="1" dirty="0">
                <a:solidFill>
                  <a:srgbClr val="0099CC"/>
                </a:solidFill>
                <a:latin typeface="Arial" panose="020B0604020202020204" pitchFamily="34" charset="0"/>
                <a:cs typeface="Arial" panose="020B0604020202020204" pitchFamily="34" charset="0"/>
              </a:rPr>
              <a:t>2. </a:t>
            </a:r>
            <a:r>
              <a:rPr lang="el-GR" sz="2800" b="1" dirty="0">
                <a:solidFill>
                  <a:srgbClr val="0099CC"/>
                </a:solidFill>
                <a:latin typeface="Arial" panose="020B0604020202020204" pitchFamily="34" charset="0"/>
                <a:cs typeface="Arial" panose="020B0604020202020204" pitchFamily="34" charset="0"/>
              </a:rPr>
              <a:t>Δημιουργείστε οπτική ταυτότητα</a:t>
            </a:r>
            <a:endParaRPr lang="en-US" sz="2800" b="1" dirty="0">
              <a:solidFill>
                <a:srgbClr val="0099CC"/>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892FD9C-3B24-0EA4-843E-EF860CA73084}"/>
              </a:ext>
            </a:extLst>
          </p:cNvPr>
          <p:cNvSpPr/>
          <p:nvPr/>
        </p:nvSpPr>
        <p:spPr>
          <a:xfrm>
            <a:off x="710417" y="4731976"/>
            <a:ext cx="9025128" cy="905256"/>
          </a:xfrm>
          <a:prstGeom prst="roundRect">
            <a:avLst/>
          </a:prstGeom>
          <a:solidFill>
            <a:schemeClr val="bg1"/>
          </a:solidFill>
          <a:ln w="2857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800" b="1" i="0" u="none" strike="noStrike" baseline="0" dirty="0">
                <a:solidFill>
                  <a:srgbClr val="0099CC"/>
                </a:solidFill>
                <a:latin typeface="Arial" panose="020B0604020202020204" pitchFamily="34" charset="0"/>
                <a:cs typeface="Arial" panose="020B0604020202020204" pitchFamily="34" charset="0"/>
              </a:rPr>
              <a:t>Η προβολή του </a:t>
            </a:r>
            <a:r>
              <a:rPr lang="el-GR" b="1" dirty="0">
                <a:solidFill>
                  <a:srgbClr val="0099CC"/>
                </a:solidFill>
                <a:latin typeface="Arial" panose="020B0604020202020204" pitchFamily="34" charset="0"/>
                <a:cs typeface="Arial" panose="020B0604020202020204" pitchFamily="34" charset="0"/>
              </a:rPr>
              <a:t>Έ</a:t>
            </a:r>
            <a:r>
              <a:rPr lang="el-GR" sz="1800" b="1" i="0" u="none" strike="noStrike" baseline="0" dirty="0">
                <a:solidFill>
                  <a:srgbClr val="0099CC"/>
                </a:solidFill>
                <a:latin typeface="Arial" panose="020B0604020202020204" pitchFamily="34" charset="0"/>
                <a:cs typeface="Arial" panose="020B0604020202020204" pitchFamily="34" charset="0"/>
              </a:rPr>
              <a:t>ργου σας αποτελεί προϋπόθεση που περιλαμβάνεται στη συμφωνία επιχορήγησης που υπογράφει ο δικαιούχος</a:t>
            </a:r>
            <a:endParaRPr lang="en-US" b="1" dirty="0">
              <a:solidFill>
                <a:srgbClr val="0099CC"/>
              </a:solidFill>
            </a:endParaRPr>
          </a:p>
        </p:txBody>
      </p:sp>
      <p:pic>
        <p:nvPicPr>
          <p:cNvPr id="7" name="Picture 6" descr="A paper and envelope with a pen&#10;&#10;Description automatically generated">
            <a:extLst>
              <a:ext uri="{FF2B5EF4-FFF2-40B4-BE49-F238E27FC236}">
                <a16:creationId xmlns:a16="http://schemas.microsoft.com/office/drawing/2014/main" id="{C98A9363-F740-608E-09C2-3E66969566DC}"/>
              </a:ext>
            </a:extLst>
          </p:cNvPr>
          <p:cNvPicPr>
            <a:picLocks noChangeAspect="1"/>
          </p:cNvPicPr>
          <p:nvPr/>
        </p:nvPicPr>
        <p:blipFill>
          <a:blip r:embed="rId3"/>
          <a:stretch>
            <a:fillRect/>
          </a:stretch>
        </p:blipFill>
        <p:spPr>
          <a:xfrm>
            <a:off x="9939527" y="943101"/>
            <a:ext cx="2021057" cy="2021057"/>
          </a:xfrm>
          <a:prstGeom prst="rect">
            <a:avLst/>
          </a:prstGeom>
        </p:spPr>
      </p:pic>
      <p:sp>
        <p:nvSpPr>
          <p:cNvPr id="5" name="TextBox 4">
            <a:extLst>
              <a:ext uri="{FF2B5EF4-FFF2-40B4-BE49-F238E27FC236}">
                <a16:creationId xmlns:a16="http://schemas.microsoft.com/office/drawing/2014/main" id="{6CC48DC3-DB40-50C5-64A7-71FDD2E88A9C}"/>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62711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A8111-595B-1AF0-9EBB-7DB1DC19ACBC}"/>
              </a:ext>
            </a:extLst>
          </p:cNvPr>
          <p:cNvSpPr txBox="1"/>
          <p:nvPr/>
        </p:nvSpPr>
        <p:spPr>
          <a:xfrm>
            <a:off x="331863" y="1134284"/>
            <a:ext cx="7522456" cy="5201424"/>
          </a:xfrm>
          <a:prstGeom prst="rect">
            <a:avLst/>
          </a:prstGeom>
          <a:noFill/>
        </p:spPr>
        <p:txBody>
          <a:bodyPr wrap="square">
            <a:spAutoFit/>
          </a:bodyPr>
          <a:lstStyle/>
          <a:p>
            <a:r>
              <a:rPr lang="el-GR" sz="1800" b="0" i="0" u="none" strike="noStrike" baseline="0" dirty="0">
                <a:solidFill>
                  <a:srgbClr val="000000"/>
                </a:solidFill>
                <a:latin typeface="Arial" panose="020B0604020202020204" pitchFamily="34" charset="0"/>
                <a:cs typeface="Arial" panose="020B0604020202020204" pitchFamily="34" charset="0"/>
              </a:rPr>
              <a:t>Τοποθετείστε τα πιο κάτω</a:t>
            </a:r>
            <a:r>
              <a:rPr lang="el-GR" dirty="0">
                <a:solidFill>
                  <a:srgbClr val="000000"/>
                </a:solidFill>
                <a:latin typeface="Arial" panose="020B0604020202020204" pitchFamily="34" charset="0"/>
                <a:cs typeface="Arial" panose="020B0604020202020204" pitchFamily="34" charset="0"/>
              </a:rPr>
              <a:t> </a:t>
            </a:r>
            <a:r>
              <a:rPr lang="el-GR" sz="1800" b="0" i="0" u="none" strike="noStrike" baseline="0" dirty="0">
                <a:solidFill>
                  <a:srgbClr val="000000"/>
                </a:solidFill>
                <a:latin typeface="Arial" panose="020B0604020202020204" pitchFamily="34" charset="0"/>
                <a:cs typeface="Arial" panose="020B0604020202020204" pitchFamily="34" charset="0"/>
              </a:rPr>
              <a:t>λογότυπα της ΕΕ στην επικοινωνία σας </a:t>
            </a:r>
            <a:r>
              <a:rPr lang="el-GR" dirty="0">
                <a:solidFill>
                  <a:srgbClr val="000000"/>
                </a:solidFill>
                <a:latin typeface="Arial" panose="020B0604020202020204" pitchFamily="34" charset="0"/>
                <a:cs typeface="Arial" panose="020B0604020202020204" pitchFamily="34" charset="0"/>
              </a:rPr>
              <a:t>ανάλογα </a:t>
            </a:r>
            <a:r>
              <a:rPr lang="el-GR" sz="1800" b="0" i="0" u="none" strike="noStrike" baseline="0" dirty="0">
                <a:solidFill>
                  <a:srgbClr val="000000"/>
                </a:solidFill>
                <a:latin typeface="Arial" panose="020B0604020202020204" pitchFamily="34" charset="0"/>
                <a:cs typeface="Arial" panose="020B0604020202020204" pitchFamily="34" charset="0"/>
              </a:rPr>
              <a:t>με το είδος της χρηματοδότησής σας:</a:t>
            </a:r>
          </a:p>
          <a:p>
            <a:endParaRPr lang="el-GR"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800" b="0" i="0" u="none" strike="noStrike" baseline="0" dirty="0">
                <a:solidFill>
                  <a:srgbClr val="000000"/>
                </a:solidFill>
                <a:latin typeface="Arial" panose="020B0604020202020204" pitchFamily="34" charset="0"/>
                <a:cs typeface="Arial" panose="020B0604020202020204" pitchFamily="34" charset="0"/>
              </a:rPr>
              <a:t> «</a:t>
            </a:r>
            <a:r>
              <a:rPr lang="el-GR" sz="1800" b="1" i="0" u="none" strike="noStrike" baseline="0" dirty="0">
                <a:solidFill>
                  <a:srgbClr val="000000"/>
                </a:solidFill>
                <a:latin typeface="Arial" panose="020B0604020202020204" pitchFamily="34" charset="0"/>
                <a:cs typeface="Arial" panose="020B0604020202020204" pitchFamily="34" charset="0"/>
              </a:rPr>
              <a:t>Με τη συγχρηματοδότηση της Ευρωπαϊκής Ένωσης</a:t>
            </a:r>
            <a:r>
              <a:rPr lang="el-GR" sz="1800" b="0" i="0" u="none" strike="noStrike" baseline="0" dirty="0">
                <a:solidFill>
                  <a:srgbClr val="000000"/>
                </a:solidFill>
                <a:latin typeface="Arial" panose="020B0604020202020204" pitchFamily="34" charset="0"/>
                <a:cs typeface="Arial" panose="020B0604020202020204" pitchFamily="34" charset="0"/>
              </a:rPr>
              <a:t>» </a:t>
            </a:r>
          </a:p>
          <a:p>
            <a:endParaRPr lang="el-GR" dirty="0">
              <a:solidFill>
                <a:srgbClr val="000000"/>
              </a:solidFill>
              <a:latin typeface="Arial" panose="020B0604020202020204" pitchFamily="34" charset="0"/>
              <a:cs typeface="Arial" panose="020B0604020202020204" pitchFamily="34" charset="0"/>
            </a:endParaRPr>
          </a:p>
          <a:p>
            <a:pPr algn="ctr"/>
            <a:r>
              <a:rPr lang="el-GR" sz="1800" b="0" i="0" u="none" strike="noStrike" baseline="0" dirty="0">
                <a:solidFill>
                  <a:srgbClr val="000000"/>
                </a:solidFill>
                <a:latin typeface="Arial" panose="020B0604020202020204" pitchFamily="34" charset="0"/>
                <a:cs typeface="Arial" panose="020B0604020202020204" pitchFamily="34" charset="0"/>
              </a:rPr>
              <a:t>ή </a:t>
            </a:r>
          </a:p>
          <a:p>
            <a:endParaRPr lang="el-GR" sz="18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800" b="0" i="0" u="none" strike="noStrike" baseline="0" dirty="0">
                <a:solidFill>
                  <a:srgbClr val="000000"/>
                </a:solidFill>
                <a:latin typeface="Arial" panose="020B0604020202020204" pitchFamily="34" charset="0"/>
                <a:cs typeface="Arial" panose="020B0604020202020204" pitchFamily="34" charset="0"/>
              </a:rPr>
              <a:t>«</a:t>
            </a:r>
            <a:r>
              <a:rPr lang="el-GR" sz="1800" b="1" i="0" u="none" strike="noStrike" baseline="0" dirty="0">
                <a:solidFill>
                  <a:srgbClr val="000000"/>
                </a:solidFill>
                <a:latin typeface="Arial" panose="020B0604020202020204" pitchFamily="34" charset="0"/>
                <a:cs typeface="Arial" panose="020B0604020202020204" pitchFamily="34" charset="0"/>
              </a:rPr>
              <a:t>Με τη χρηματοδότηση της Ευρωπαϊκής Ένωσης</a:t>
            </a:r>
            <a:r>
              <a:rPr lang="el-GR" sz="1800" b="0" i="0" u="none" strike="noStrike" baseline="0" dirty="0">
                <a:solidFill>
                  <a:srgbClr val="000000"/>
                </a:solidFill>
                <a:latin typeface="Arial" panose="020B0604020202020204" pitchFamily="34" charset="0"/>
                <a:cs typeface="Arial" panose="020B0604020202020204" pitchFamily="34" charset="0"/>
              </a:rPr>
              <a:t>», </a:t>
            </a:r>
          </a:p>
          <a:p>
            <a:endParaRPr lang="el-GR" sz="1800" b="0" i="0" u="none" strike="noStrike" baseline="0"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sz="1100" b="0" i="0" u="none" strike="noStrike" baseline="0" dirty="0">
              <a:solidFill>
                <a:srgbClr val="000000"/>
              </a:solidFill>
              <a:latin typeface="Arial" panose="020B0604020202020204" pitchFamily="34" charset="0"/>
              <a:cs typeface="Arial" panose="020B0604020202020204" pitchFamily="34" charset="0"/>
            </a:endParaRPr>
          </a:p>
          <a:p>
            <a:r>
              <a:rPr lang="el-GR" sz="1100" b="0" i="0" u="none" strike="noStrike" baseline="0" dirty="0">
                <a:solidFill>
                  <a:srgbClr val="000000"/>
                </a:solidFill>
                <a:latin typeface="Arial" panose="020B0604020202020204" pitchFamily="34" charset="0"/>
                <a:cs typeface="Arial" panose="020B0604020202020204" pitchFamily="34" charset="0"/>
              </a:rPr>
              <a:t>       </a:t>
            </a:r>
          </a:p>
          <a:p>
            <a:endParaRPr lang="el-GR" sz="1100" b="0" i="0" u="none" strike="noStrike" baseline="0" dirty="0">
              <a:solidFill>
                <a:srgbClr val="000000"/>
              </a:solidFill>
              <a:latin typeface="Arial" panose="020B0604020202020204" pitchFamily="34" charset="0"/>
              <a:cs typeface="Arial" panose="020B0604020202020204" pitchFamily="34" charset="0"/>
            </a:endParaRPr>
          </a:p>
          <a:p>
            <a:r>
              <a:rPr lang="el-GR" sz="1100" b="0" i="0" u="none" strike="noStrike" baseline="0" dirty="0">
                <a:solidFill>
                  <a:srgbClr val="000000"/>
                </a:solidFill>
                <a:latin typeface="Arial" panose="020B0604020202020204" pitchFamily="34" charset="0"/>
                <a:cs typeface="Arial" panose="020B0604020202020204" pitchFamily="34" charset="0"/>
              </a:rPr>
              <a:t>Μπορείτε ακόμη να δείτε τις </a:t>
            </a:r>
            <a:r>
              <a:rPr lang="el-GR" sz="1100" b="0" i="0" u="sng" strike="noStrike" baseline="0" dirty="0">
                <a:solidFill>
                  <a:srgbClr val="25599B"/>
                </a:solidFill>
                <a:latin typeface="Arial" panose="020B0604020202020204" pitchFamily="34" charset="0"/>
                <a:cs typeface="Arial" panose="020B0604020202020204" pitchFamily="34" charset="0"/>
              </a:rPr>
              <a:t>αναλυτικές οδηγίες </a:t>
            </a:r>
            <a:r>
              <a:rPr lang="el-GR" sz="1100" b="0" i="0" u="none" strike="noStrike" baseline="0" dirty="0">
                <a:solidFill>
                  <a:srgbClr val="000000"/>
                </a:solidFill>
                <a:latin typeface="Arial" panose="020B0604020202020204" pitchFamily="34" charset="0"/>
                <a:cs typeface="Arial" panose="020B0604020202020204" pitchFamily="34" charset="0"/>
              </a:rPr>
              <a:t>και να κατεβάστε το έμβλημα της ΕΕ </a:t>
            </a:r>
            <a:r>
              <a:rPr lang="el-GR" sz="1100" b="0" i="0" u="sng" strike="noStrike" baseline="0" dirty="0">
                <a:solidFill>
                  <a:srgbClr val="144094"/>
                </a:solidFill>
                <a:latin typeface="Arial" panose="020B0604020202020204" pitchFamily="34" charset="0"/>
                <a:cs typeface="Arial" panose="020B0604020202020204" pitchFamily="34" charset="0"/>
              </a:rPr>
              <a:t>εδώ</a:t>
            </a:r>
            <a:r>
              <a:rPr lang="el-GR" sz="1100" b="0" i="0" u="none" strike="noStrike" baseline="0" dirty="0">
                <a:solidFill>
                  <a:srgbClr val="000000"/>
                </a:solidFill>
                <a:latin typeface="Arial" panose="020B0604020202020204" pitchFamily="34" charset="0"/>
                <a:cs typeface="Arial" panose="020B0604020202020204" pitchFamily="34" charset="0"/>
              </a:rPr>
              <a:t>. </a:t>
            </a:r>
            <a:endParaRPr lang="el-GR" sz="1100"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DCA680E-FB95-87FC-E8F2-F8E8078847C3}"/>
              </a:ext>
            </a:extLst>
          </p:cNvPr>
          <p:cNvPicPr>
            <a:picLocks noChangeAspect="1"/>
          </p:cNvPicPr>
          <p:nvPr/>
        </p:nvPicPr>
        <p:blipFill>
          <a:blip r:embed="rId3"/>
          <a:stretch>
            <a:fillRect/>
          </a:stretch>
        </p:blipFill>
        <p:spPr>
          <a:xfrm>
            <a:off x="8255403" y="1709538"/>
            <a:ext cx="3799437" cy="1481794"/>
          </a:xfrm>
          <a:prstGeom prst="rect">
            <a:avLst/>
          </a:prstGeom>
        </p:spPr>
      </p:pic>
      <p:sp>
        <p:nvSpPr>
          <p:cNvPr id="2" name="Rectangle 1">
            <a:extLst>
              <a:ext uri="{FF2B5EF4-FFF2-40B4-BE49-F238E27FC236}">
                <a16:creationId xmlns:a16="http://schemas.microsoft.com/office/drawing/2014/main" id="{EAEBDC10-8CDE-3507-512C-02691788E50E}"/>
              </a:ext>
            </a:extLst>
          </p:cNvPr>
          <p:cNvSpPr/>
          <p:nvPr/>
        </p:nvSpPr>
        <p:spPr>
          <a:xfrm>
            <a:off x="7854319" y="1852169"/>
            <a:ext cx="1071039" cy="1265935"/>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check mark on a white background&#10;&#10;Description automatically generated">
            <a:extLst>
              <a:ext uri="{FF2B5EF4-FFF2-40B4-BE49-F238E27FC236}">
                <a16:creationId xmlns:a16="http://schemas.microsoft.com/office/drawing/2014/main" id="{CA60D38E-FD8D-D463-4A14-A7EE4144AB81}"/>
              </a:ext>
            </a:extLst>
          </p:cNvPr>
          <p:cNvPicPr>
            <a:picLocks noChangeAspect="1"/>
          </p:cNvPicPr>
          <p:nvPr/>
        </p:nvPicPr>
        <p:blipFill>
          <a:blip r:embed="rId4"/>
          <a:stretch>
            <a:fillRect/>
          </a:stretch>
        </p:blipFill>
        <p:spPr>
          <a:xfrm>
            <a:off x="7960195" y="2047943"/>
            <a:ext cx="851836" cy="804985"/>
          </a:xfrm>
          <a:prstGeom prst="rect">
            <a:avLst/>
          </a:prstGeom>
        </p:spPr>
      </p:pic>
      <p:sp>
        <p:nvSpPr>
          <p:cNvPr id="5" name="Rectangle: Rounded Corners 4">
            <a:extLst>
              <a:ext uri="{FF2B5EF4-FFF2-40B4-BE49-F238E27FC236}">
                <a16:creationId xmlns:a16="http://schemas.microsoft.com/office/drawing/2014/main" id="{45D1CF4A-EBBF-032F-FF26-4B91A00C2A6A}"/>
              </a:ext>
            </a:extLst>
          </p:cNvPr>
          <p:cNvSpPr/>
          <p:nvPr/>
        </p:nvSpPr>
        <p:spPr>
          <a:xfrm>
            <a:off x="1083564" y="4055647"/>
            <a:ext cx="5910072" cy="1161287"/>
          </a:xfrm>
          <a:prstGeom prst="roundRect">
            <a:avLst/>
          </a:prstGeom>
          <a:solidFill>
            <a:schemeClr val="bg1"/>
          </a:solidFill>
          <a:ln w="2857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Μπορεί</a:t>
            </a: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Μπορείτε να συμβουλευτείτε τον οδηγό της Ευρωπαϊκής Επιτροπής και να ελέγξετε τους κανόνες που πρέπει να πληρούνται</a:t>
            </a:r>
            <a:r>
              <a:rPr lang="el-GR" b="1" dirty="0">
                <a:latin typeface="Arial" panose="020B0604020202020204" pitchFamily="34" charset="0"/>
                <a:cs typeface="Arial" panose="020B0604020202020204" pitchFamily="34" charset="0"/>
              </a:rPr>
              <a:t>τε </a:t>
            </a:r>
            <a:r>
              <a:rPr lang="el-GR" dirty="0">
                <a:latin typeface="Arial" panose="020B0604020202020204" pitchFamily="34" charset="0"/>
                <a:cs typeface="Arial" panose="020B0604020202020204" pitchFamily="34" charset="0"/>
              </a:rPr>
              <a:t>να</a:t>
            </a:r>
          </a:p>
        </p:txBody>
      </p:sp>
      <p:sp>
        <p:nvSpPr>
          <p:cNvPr id="8" name="TextBox 7">
            <a:extLst>
              <a:ext uri="{FF2B5EF4-FFF2-40B4-BE49-F238E27FC236}">
                <a16:creationId xmlns:a16="http://schemas.microsoft.com/office/drawing/2014/main" id="{5EFE09FE-8EC3-46D8-5912-EC4752BFB280}"/>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111530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13B2D-FC0F-A999-96A3-ACEFEC4AC2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5695D8-38DD-3253-11A0-23892E450811}"/>
              </a:ext>
            </a:extLst>
          </p:cNvPr>
          <p:cNvSpPr txBox="1"/>
          <p:nvPr/>
        </p:nvSpPr>
        <p:spPr>
          <a:xfrm>
            <a:off x="331862" y="1134284"/>
            <a:ext cx="9205427" cy="5570756"/>
          </a:xfrm>
          <a:prstGeom prst="rect">
            <a:avLst/>
          </a:prstGeom>
          <a:noFill/>
        </p:spPr>
        <p:txBody>
          <a:bodyPr wrap="square">
            <a:spAutoFit/>
          </a:bodyPr>
          <a:lstStyle/>
          <a:p>
            <a:endParaRPr lang="el-GR" sz="1800" b="0" i="0" u="none" strike="noStrike" baseline="0" dirty="0">
              <a:solidFill>
                <a:srgbClr val="000000"/>
              </a:solidFill>
              <a:latin typeface="Arial" panose="020B0604020202020204" pitchFamily="34" charset="0"/>
              <a:cs typeface="Arial" panose="020B0604020202020204" pitchFamily="34" charset="0"/>
            </a:endParaRPr>
          </a:p>
          <a:p>
            <a:r>
              <a:rPr lang="en-US" sz="2800" b="1" dirty="0">
                <a:solidFill>
                  <a:srgbClr val="000000"/>
                </a:solidFill>
                <a:latin typeface="Arial" panose="020B0604020202020204" pitchFamily="34" charset="0"/>
                <a:cs typeface="Arial" panose="020B0604020202020204" pitchFamily="34" charset="0"/>
              </a:rPr>
              <a:t>                    </a:t>
            </a:r>
            <a:r>
              <a:rPr lang="el-GR" dirty="0">
                <a:solidFill>
                  <a:srgbClr val="000000"/>
                </a:solidFill>
                <a:latin typeface="Arial" panose="020B0604020202020204" pitchFamily="34" charset="0"/>
                <a:cs typeface="Arial" panose="020B0604020202020204" pitchFamily="34" charset="0"/>
              </a:rPr>
              <a:t>Η ονομασία της Ευρωπαϊκής Ένωσης γράφεται πάντοτε ολόκληρη.</a:t>
            </a:r>
          </a:p>
          <a:p>
            <a:endParaRPr lang="el-GR" dirty="0"/>
          </a:p>
          <a:p>
            <a:endParaRPr lang="en-US" dirty="0"/>
          </a:p>
          <a:p>
            <a:endParaRPr lang="en-US" dirty="0"/>
          </a:p>
          <a:p>
            <a:endParaRPr lang="el-GR" dirty="0"/>
          </a:p>
          <a:p>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Δεν προσθέτεται η ονομασία του προγράμματος στη δήλωση </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χρηματοδότησης.</a:t>
            </a:r>
            <a:endParaRPr lang="el-GR"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Arial" panose="020B0604020202020204" pitchFamily="34" charset="0"/>
              <a:cs typeface="Arial" panose="020B0604020202020204" pitchFamily="34" charset="0"/>
            </a:endParaRPr>
          </a:p>
          <a:p>
            <a:endParaRPr lang="en-US" dirty="0"/>
          </a:p>
          <a:p>
            <a:endParaRPr lang="en-US" dirty="0"/>
          </a:p>
          <a:p>
            <a:r>
              <a:rPr lang="en-US" dirty="0">
                <a:latin typeface="Aptos" panose="020B0004020202020204" pitchFamily="34" charset="0"/>
              </a:rPr>
              <a:t>                               </a:t>
            </a:r>
            <a:r>
              <a:rPr lang="el-GR" dirty="0">
                <a:latin typeface="Aptos" panose="020B0004020202020204" pitchFamily="34" charset="0"/>
              </a:rPr>
              <a:t>    </a:t>
            </a:r>
            <a:r>
              <a:rPr lang="en-US" dirty="0">
                <a:latin typeface="Aptos" panose="020B0004020202020204" pitchFamily="34" charset="0"/>
              </a:rPr>
              <a:t>     </a:t>
            </a:r>
            <a:r>
              <a:rPr lang="el-GR" dirty="0">
                <a:latin typeface="Arial" panose="020B0604020202020204" pitchFamily="34" charset="0"/>
                <a:cs typeface="Arial" panose="020B0604020202020204" pitchFamily="34" charset="0"/>
              </a:rPr>
              <a:t>Δεν αναγράφεται η ονομασία του προγράμματος σε συνδυασμό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με το έμβλημα της Ε.Ε.</a:t>
            </a:r>
            <a:endParaRPr lang="el-GR" dirty="0">
              <a:solidFill>
                <a:srgbClr val="000000"/>
              </a:solidFill>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sz="1100" b="0" i="0" u="none" strike="noStrike" baseline="0" dirty="0">
              <a:solidFill>
                <a:srgbClr val="000000"/>
              </a:solidFill>
              <a:latin typeface="Arial" panose="020B0604020202020204" pitchFamily="34" charset="0"/>
              <a:cs typeface="Arial" panose="020B0604020202020204" pitchFamily="34" charset="0"/>
            </a:endParaRPr>
          </a:p>
          <a:p>
            <a:r>
              <a:rPr lang="el-GR" sz="1100" b="0" i="0" u="none" strike="noStrike" baseline="0" dirty="0">
                <a:solidFill>
                  <a:srgbClr val="000000"/>
                </a:solidFill>
                <a:latin typeface="Arial" panose="020B0604020202020204" pitchFamily="34" charset="0"/>
                <a:cs typeface="Arial" panose="020B0604020202020204" pitchFamily="34" charset="0"/>
              </a:rPr>
              <a:t>       </a:t>
            </a:r>
          </a:p>
          <a:p>
            <a:endParaRPr lang="el-GR"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40F813-2F05-D846-9533-081A8BF4830B}"/>
              </a:ext>
            </a:extLst>
          </p:cNvPr>
          <p:cNvPicPr>
            <a:picLocks noChangeAspect="1"/>
          </p:cNvPicPr>
          <p:nvPr/>
        </p:nvPicPr>
        <p:blipFill>
          <a:blip r:embed="rId2"/>
          <a:stretch>
            <a:fillRect/>
          </a:stretch>
        </p:blipFill>
        <p:spPr>
          <a:xfrm>
            <a:off x="8826435" y="3550353"/>
            <a:ext cx="2914831" cy="927810"/>
          </a:xfrm>
          <a:prstGeom prst="rect">
            <a:avLst/>
          </a:prstGeom>
        </p:spPr>
      </p:pic>
      <p:sp>
        <p:nvSpPr>
          <p:cNvPr id="8" name="TextBox 7">
            <a:extLst>
              <a:ext uri="{FF2B5EF4-FFF2-40B4-BE49-F238E27FC236}">
                <a16:creationId xmlns:a16="http://schemas.microsoft.com/office/drawing/2014/main" id="{FE18EE4F-9DB6-F11F-543B-094056EF3852}"/>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94DDCAC1-B4AD-8552-35E2-A494CB910151}"/>
              </a:ext>
            </a:extLst>
          </p:cNvPr>
          <p:cNvPicPr>
            <a:picLocks noChangeAspect="1"/>
          </p:cNvPicPr>
          <p:nvPr/>
        </p:nvPicPr>
        <p:blipFill>
          <a:blip r:embed="rId3"/>
          <a:stretch>
            <a:fillRect/>
          </a:stretch>
        </p:blipFill>
        <p:spPr>
          <a:xfrm>
            <a:off x="1002965" y="1076674"/>
            <a:ext cx="1064304" cy="1064304"/>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83A53447-48B0-4377-7747-202F37706E8C}"/>
              </a:ext>
            </a:extLst>
          </p:cNvPr>
          <p:cNvPicPr>
            <a:picLocks noChangeAspect="1"/>
          </p:cNvPicPr>
          <p:nvPr/>
        </p:nvPicPr>
        <p:blipFill>
          <a:blip r:embed="rId4"/>
          <a:stretch>
            <a:fillRect/>
          </a:stretch>
        </p:blipFill>
        <p:spPr>
          <a:xfrm>
            <a:off x="1149686" y="2901097"/>
            <a:ext cx="688946" cy="688946"/>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04B2D7E2-6C5C-7DDA-0E25-7CF2C23CD969}"/>
              </a:ext>
            </a:extLst>
          </p:cNvPr>
          <p:cNvPicPr>
            <a:picLocks noChangeAspect="1"/>
          </p:cNvPicPr>
          <p:nvPr/>
        </p:nvPicPr>
        <p:blipFill>
          <a:blip r:embed="rId4"/>
          <a:stretch>
            <a:fillRect/>
          </a:stretch>
        </p:blipFill>
        <p:spPr>
          <a:xfrm>
            <a:off x="1149686" y="4255623"/>
            <a:ext cx="688946" cy="688946"/>
          </a:xfrm>
          <a:prstGeom prst="rect">
            <a:avLst/>
          </a:prstGeom>
        </p:spPr>
      </p:pic>
    </p:spTree>
    <p:extLst>
      <p:ext uri="{BB962C8B-B14F-4D97-AF65-F5344CB8AC3E}">
        <p14:creationId xmlns:p14="http://schemas.microsoft.com/office/powerpoint/2010/main" val="420114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0C307BE0-0DE8-BB6B-E525-DB5478A3532A}"/>
              </a:ext>
            </a:extLst>
          </p:cNvPr>
          <p:cNvSpPr txBox="1"/>
          <p:nvPr/>
        </p:nvSpPr>
        <p:spPr>
          <a:xfrm>
            <a:off x="641849" y="1352657"/>
            <a:ext cx="8180440" cy="430887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Aptos"/>
              </a:rPr>
              <a:t>Αποποίηση Ευθυνών / </a:t>
            </a:r>
            <a:r>
              <a:rPr lang="en-US" sz="2000" b="1" i="0" u="none" strike="noStrike" kern="1200" cap="none" spc="0" baseline="0" dirty="0">
                <a:solidFill>
                  <a:srgbClr val="002060"/>
                </a:solidFill>
                <a:uFillTx/>
                <a:latin typeface="Aptos"/>
              </a:rPr>
              <a:t>“</a:t>
            </a:r>
            <a:r>
              <a:rPr lang="en-GB" sz="2000" b="1" i="0" u="none" strike="noStrike" kern="1200" cap="none" spc="0" baseline="0" dirty="0">
                <a:solidFill>
                  <a:srgbClr val="002060"/>
                </a:solidFill>
                <a:uFillTx/>
                <a:latin typeface="Aptos"/>
              </a:rPr>
              <a:t>Disclaimer”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2060"/>
              </a:solidFill>
              <a:uFillTx/>
              <a:latin typeface="Aptos"/>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l-GR" sz="1800" b="0" i="0" u="none" strike="noStrike" kern="1200" cap="none" spc="0" baseline="0" dirty="0">
                <a:solidFill>
                  <a:srgbClr val="000000"/>
                </a:solidFill>
                <a:uFillTx/>
                <a:latin typeface="Aptos"/>
              </a:rPr>
              <a:t>Σε όλη την επικοινωνία </a:t>
            </a:r>
            <a:r>
              <a:rPr lang="el-GR" dirty="0">
                <a:solidFill>
                  <a:srgbClr val="000000"/>
                </a:solidFill>
                <a:latin typeface="Aptos"/>
              </a:rPr>
              <a:t>για το Έργο</a:t>
            </a:r>
            <a:r>
              <a:rPr lang="el-GR" sz="1800" b="0" i="0" u="none" strike="noStrike" kern="1200" cap="none" spc="0" baseline="0" dirty="0">
                <a:solidFill>
                  <a:srgbClr val="000000"/>
                </a:solidFill>
                <a:uFillTx/>
                <a:latin typeface="Aptos"/>
              </a:rPr>
              <a:t> σας,</a:t>
            </a:r>
            <a:r>
              <a:rPr lang="en-GB" sz="1800" b="0" i="0" u="none" strike="noStrike" kern="1200" cap="none" spc="0" baseline="0" dirty="0">
                <a:solidFill>
                  <a:srgbClr val="000000"/>
                </a:solidFill>
                <a:uFillTx/>
                <a:latin typeface="Aptos"/>
              </a:rPr>
              <a:t> </a:t>
            </a:r>
            <a:r>
              <a:rPr lang="el-GR" sz="1800" b="0" i="0" u="none" strike="noStrike" kern="1200" cap="none" spc="0" baseline="0" dirty="0">
                <a:solidFill>
                  <a:srgbClr val="000000"/>
                </a:solidFill>
                <a:uFillTx/>
                <a:latin typeface="Aptos"/>
              </a:rPr>
              <a:t>θα πρέπει να χρησιμοποιείτε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l-GR" sz="1800" b="0" i="0" u="none" strike="noStrike" kern="1200" cap="none" spc="0" baseline="0" dirty="0">
                <a:solidFill>
                  <a:srgbClr val="000000"/>
                </a:solidFill>
                <a:uFillTx/>
                <a:latin typeface="Aptos"/>
              </a:rPr>
              <a:t>ακριβείς πληροφορίες</a:t>
            </a:r>
            <a:r>
              <a:rPr lang="el-GR" dirty="0">
                <a:solidFill>
                  <a:srgbClr val="000000"/>
                </a:solidFill>
                <a:latin typeface="Aptos"/>
              </a:rPr>
              <a:t> και να συνοδεύεται από</a:t>
            </a:r>
            <a:r>
              <a:rPr lang="el-GR" sz="1800" b="0" i="0" u="none" strike="noStrike" kern="1200" cap="none" spc="0" baseline="0" dirty="0">
                <a:solidFill>
                  <a:srgbClr val="000000"/>
                </a:solidFill>
                <a:uFillTx/>
                <a:latin typeface="Aptos"/>
              </a:rPr>
              <a:t> την ακόλουθη Αποποίηση </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l-GR" dirty="0">
                <a:solidFill>
                  <a:srgbClr val="000000"/>
                </a:solidFill>
                <a:latin typeface="Aptos"/>
              </a:rPr>
              <a:t>Ε</a:t>
            </a:r>
            <a:r>
              <a:rPr lang="el-GR" sz="1800" b="0" i="0" u="none" strike="noStrike" kern="1200" cap="none" spc="0" baseline="0" dirty="0">
                <a:solidFill>
                  <a:srgbClr val="000000"/>
                </a:solidFill>
                <a:uFillTx/>
                <a:latin typeface="Aptos"/>
              </a:rPr>
              <a:t>υθύνης (μετάφραση στα ελληνικά, όπου χρειάζεται):</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l-GR" sz="1800" b="0" i="0" u="none" strike="noStrike" kern="1200" cap="none" spc="0" baseline="0" dirty="0">
              <a:solidFill>
                <a:srgbClr val="000000"/>
              </a:solidFill>
              <a:uFillTx/>
              <a:latin typeface="Aptos"/>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l-GR" sz="1800" b="0" i="0" u="none" strike="noStrike" kern="1200" cap="none" spc="0" baseline="0" dirty="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Aptos"/>
              </a:rPr>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endParaRPr lang="el-GR" sz="1600" b="0" i="0" u="none" strike="noStrike" kern="1200" cap="none" spc="0" baseline="0" dirty="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dirty="0">
                <a:solidFill>
                  <a:srgbClr val="000000"/>
                </a:solidFill>
                <a:latin typeface="Aptos"/>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dirty="0">
                <a:solidFill>
                  <a:srgbClr val="000000"/>
                </a:solidFill>
                <a:latin typeface="Aptos"/>
              </a:rPr>
              <a:t>«Χρηματοδοτείται από τη Ευρωπαϊκή Ένωση. Οι απόψεις και οι γνώμες που εκφράζονται είναι αποκλειστικά των συγγραφέων και δεν αντικατοπτρίζουν απαραίτητα τις απόψεις της Ευρωπαϊκής Ένωσης ή [το όνομα της αρμόδιας Αρχής χρηματοδότησης ]. Ούτε η Ευρωπαϊκή Ένωση, ούτε η αρμόδια Αρχή μπορούν να θεωρηθούν υπεύθυνες για αυτά.»</a:t>
            </a:r>
            <a:endParaRPr lang="en-GB" sz="1600" b="0" i="0" u="none" strike="noStrike" kern="1200" cap="none" spc="0" baseline="0" dirty="0">
              <a:solidFill>
                <a:srgbClr val="000000"/>
              </a:solidFill>
              <a:uFillTx/>
              <a:latin typeface="Aptos"/>
            </a:endParaRPr>
          </a:p>
        </p:txBody>
      </p:sp>
      <p:pic>
        <p:nvPicPr>
          <p:cNvPr id="3" name="Picture 2">
            <a:extLst>
              <a:ext uri="{FF2B5EF4-FFF2-40B4-BE49-F238E27FC236}">
                <a16:creationId xmlns:a16="http://schemas.microsoft.com/office/drawing/2014/main" id="{5FC7012E-BF93-2BB7-FEB8-AD45001A8D14}"/>
              </a:ext>
            </a:extLst>
          </p:cNvPr>
          <p:cNvPicPr>
            <a:picLocks noChangeAspect="1"/>
          </p:cNvPicPr>
          <p:nvPr/>
        </p:nvPicPr>
        <p:blipFill>
          <a:blip r:embed="rId3"/>
          <a:stretch>
            <a:fillRect/>
          </a:stretch>
        </p:blipFill>
        <p:spPr>
          <a:xfrm>
            <a:off x="7848502" y="1494047"/>
            <a:ext cx="4050890" cy="15798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FA823-A5D8-CC37-2930-64E57641AFF1}"/>
              </a:ext>
            </a:extLst>
          </p:cNvPr>
          <p:cNvSpPr txBox="1"/>
          <p:nvPr/>
        </p:nvSpPr>
        <p:spPr>
          <a:xfrm>
            <a:off x="435779" y="996696"/>
            <a:ext cx="7039473" cy="523220"/>
          </a:xfrm>
          <a:prstGeom prst="rect">
            <a:avLst/>
          </a:prstGeom>
          <a:noFill/>
        </p:spPr>
        <p:txBody>
          <a:bodyPr wrap="square" rtlCol="0">
            <a:spAutoFit/>
          </a:bodyPr>
          <a:lstStyle/>
          <a:p>
            <a:r>
              <a:rPr lang="el-GR" sz="2800" b="1" dirty="0">
                <a:solidFill>
                  <a:srgbClr val="CC66FF"/>
                </a:solidFill>
                <a:latin typeface="Arial" panose="020B0604020202020204" pitchFamily="34" charset="0"/>
                <a:cs typeface="Arial" panose="020B0604020202020204" pitchFamily="34" charset="0"/>
              </a:rPr>
              <a:t>3. Δημιουργικό περιεχόμενο</a:t>
            </a:r>
            <a:endParaRPr lang="en-US" sz="2800" b="1" dirty="0">
              <a:solidFill>
                <a:srgbClr val="CC66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03FC73-B3AB-A67E-30CF-2DAFD1D85B81}"/>
              </a:ext>
            </a:extLst>
          </p:cNvPr>
          <p:cNvSpPr txBox="1"/>
          <p:nvPr/>
        </p:nvSpPr>
        <p:spPr>
          <a:xfrm>
            <a:off x="704874" y="1945424"/>
            <a:ext cx="7800030" cy="3970318"/>
          </a:xfrm>
          <a:prstGeom prst="rect">
            <a:avLst/>
          </a:prstGeom>
          <a:noFill/>
        </p:spPr>
        <p:txBody>
          <a:bodyPr wrap="square" rtlCol="0">
            <a:spAutoFit/>
          </a:bodyPr>
          <a:lstStyle/>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Ανάλογα με τους επικοινωνιακούς στόχους και το κοινό-στόχος καθορίστε το ύφος του περιεχομένου σας.</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Το περιεχόμενο να είναι δημιουργικό και ταυτόχρονα επικοινωνιακό με σημαντικές πληροφορίες.</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Δημιουργείστε ιστορίες για να συνδεθείτε με το κοινό-στόχος σας και την κοινωνία.</a:t>
            </a: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solidFill>
                  <a:srgbClr val="000000"/>
                </a:solidFill>
                <a:latin typeface="Arial" panose="020B0604020202020204" pitchFamily="34" charset="0"/>
                <a:cs typeface="Arial" panose="020B0604020202020204" pitchFamily="34" charset="0"/>
              </a:rPr>
              <a:t>Αφηγηθείτε τις εμπειρίες σας, ώστε να </a:t>
            </a:r>
            <a:r>
              <a:rPr lang="el-GR" sz="1800" b="0" i="0" u="none" strike="noStrike" baseline="0" dirty="0">
                <a:solidFill>
                  <a:srgbClr val="000000"/>
                </a:solidFill>
                <a:latin typeface="Arial" panose="020B0604020202020204" pitchFamily="34" charset="0"/>
                <a:cs typeface="Arial" panose="020B0604020202020204" pitchFamily="34" charset="0"/>
              </a:rPr>
              <a:t>δώσει τη δυνατότητα στο κοινό - στόχος να συνδέεται συνεχώς μαζί σας. </a:t>
            </a:r>
          </a:p>
          <a:p>
            <a:pPr marL="285750" indent="-285750">
              <a:buFont typeface="Arial" panose="020B0604020202020204" pitchFamily="34" charset="0"/>
              <a:buChar char="•"/>
            </a:pPr>
            <a:endParaRPr lang="el-GR" dirty="0">
              <a:solidFill>
                <a:srgbClr val="000000"/>
              </a:solidFill>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p>
        </p:txBody>
      </p:sp>
      <p:pic>
        <p:nvPicPr>
          <p:cNvPr id="5" name="Picture 4">
            <a:extLst>
              <a:ext uri="{FF2B5EF4-FFF2-40B4-BE49-F238E27FC236}">
                <a16:creationId xmlns:a16="http://schemas.microsoft.com/office/drawing/2014/main" id="{17C3565A-7E3C-6F6B-0639-2054362C3251}"/>
              </a:ext>
            </a:extLst>
          </p:cNvPr>
          <p:cNvPicPr>
            <a:picLocks noChangeAspect="1"/>
          </p:cNvPicPr>
          <p:nvPr/>
        </p:nvPicPr>
        <p:blipFill>
          <a:blip r:embed="rId2"/>
          <a:stretch>
            <a:fillRect/>
          </a:stretch>
        </p:blipFill>
        <p:spPr>
          <a:xfrm>
            <a:off x="9300431" y="1681317"/>
            <a:ext cx="2709137" cy="3681984"/>
          </a:xfrm>
          <a:prstGeom prst="rect">
            <a:avLst/>
          </a:prstGeom>
        </p:spPr>
      </p:pic>
      <p:sp>
        <p:nvSpPr>
          <p:cNvPr id="4" name="TextBox 3">
            <a:extLst>
              <a:ext uri="{FF2B5EF4-FFF2-40B4-BE49-F238E27FC236}">
                <a16:creationId xmlns:a16="http://schemas.microsoft.com/office/drawing/2014/main" id="{2BEC2821-EEDD-7DA0-C50E-EB0875676DBD}"/>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99322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B8C5CD-0B31-0303-2F19-173B6D06B94E}"/>
              </a:ext>
            </a:extLst>
          </p:cNvPr>
          <p:cNvSpPr txBox="1"/>
          <p:nvPr/>
        </p:nvSpPr>
        <p:spPr>
          <a:xfrm>
            <a:off x="512766" y="1880734"/>
            <a:ext cx="9344465" cy="3970318"/>
          </a:xfrm>
          <a:prstGeom prst="rect">
            <a:avLst/>
          </a:prstGeom>
          <a:noFill/>
        </p:spPr>
        <p:txBody>
          <a:bodyPr wrap="square" rtlCol="0">
            <a:spAutoFit/>
          </a:bodyPr>
          <a:lstStyle/>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Ρυθμίστε καθημερινές αναρτήσεις στα ΜΚΔ</a:t>
            </a: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i="0" u="none" strike="noStrike" baseline="0" dirty="0">
                <a:latin typeface="Arial" panose="020B0604020202020204" pitchFamily="34" charset="0"/>
                <a:cs typeface="Arial" panose="020B0604020202020204" pitchFamily="34" charset="0"/>
              </a:rPr>
              <a:t>Σύντομο</a:t>
            </a:r>
            <a:r>
              <a:rPr lang="el-GR" dirty="0">
                <a:latin typeface="Arial" panose="020B0604020202020204" pitchFamily="34" charset="0"/>
                <a:cs typeface="Arial" panose="020B0604020202020204" pitchFamily="34" charset="0"/>
              </a:rPr>
              <a:t> </a:t>
            </a:r>
            <a:r>
              <a:rPr lang="el-GR" i="0" u="none" strike="noStrike" baseline="0" dirty="0">
                <a:latin typeface="Arial" panose="020B0604020202020204" pitchFamily="34" charset="0"/>
                <a:cs typeface="Arial" panose="020B0604020202020204" pitchFamily="34" charset="0"/>
              </a:rPr>
              <a:t>και διαδραστικό</a:t>
            </a:r>
            <a:r>
              <a:rPr lang="el-GR" dirty="0">
                <a:latin typeface="Arial" panose="020B0604020202020204" pitchFamily="34" charset="0"/>
                <a:cs typeface="Arial" panose="020B0604020202020204" pitchFamily="34" charset="0"/>
              </a:rPr>
              <a:t> περιεχόμενο</a:t>
            </a:r>
          </a:p>
          <a:p>
            <a:pPr marL="285750" indent="-285750">
              <a:buFont typeface="Arial" panose="020B0604020202020204" pitchFamily="34" charset="0"/>
              <a:buChar char="•"/>
            </a:pPr>
            <a:endParaRPr lang="el-GR" i="0" u="none" strike="noStrike"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Χρήση </a:t>
            </a:r>
            <a:r>
              <a:rPr lang="en-US" dirty="0">
                <a:latin typeface="Arial" panose="020B0604020202020204" pitchFamily="34" charset="0"/>
                <a:cs typeface="Arial" panose="020B0604020202020204" pitchFamily="34" charset="0"/>
              </a:rPr>
              <a:t>infographics, emojis </a:t>
            </a:r>
            <a:r>
              <a:rPr lang="el-GR" dirty="0">
                <a:latin typeface="Arial" panose="020B0604020202020204" pitchFamily="34" charset="0"/>
                <a:cs typeface="Arial" panose="020B0604020202020204" pitchFamily="34" charset="0"/>
              </a:rPr>
              <a:t>και </a:t>
            </a:r>
            <a:r>
              <a:rPr lang="el-GR" i="0" u="none" strike="noStrike" baseline="0" dirty="0">
                <a:solidFill>
                  <a:srgbClr val="000000"/>
                </a:solidFill>
                <a:latin typeface="Arial" panose="020B0604020202020204" pitchFamily="34" charset="0"/>
                <a:cs typeface="Arial" panose="020B0604020202020204" pitchFamily="34" charset="0"/>
              </a:rPr>
              <a:t>κατάλληλα #hashtag</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ErasmusPlus</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i="0" u="none" strike="noStrike"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Call to Action </a:t>
            </a:r>
            <a:r>
              <a:rPr lang="el-GR" dirty="0">
                <a:latin typeface="Arial" panose="020B0604020202020204" pitchFamily="34" charset="0"/>
                <a:cs typeface="Arial" panose="020B0604020202020204" pitchFamily="34" charset="0"/>
              </a:rPr>
              <a:t>όπου θα καλούν </a:t>
            </a:r>
            <a:r>
              <a:rPr lang="el-GR" b="0" i="0" u="none" strike="noStrike" baseline="0" dirty="0">
                <a:solidFill>
                  <a:srgbClr val="000000"/>
                </a:solidFill>
                <a:latin typeface="Arial" panose="020B0604020202020204" pitchFamily="34" charset="0"/>
                <a:cs typeface="Arial" panose="020B0604020202020204" pitchFamily="34" charset="0"/>
              </a:rPr>
              <a:t>τον χρήστη να επισκεφθεί την ιστοσελίδα του </a:t>
            </a:r>
            <a:r>
              <a:rPr lang="el-GR" dirty="0">
                <a:solidFill>
                  <a:srgbClr val="000000"/>
                </a:solidFill>
                <a:latin typeface="Arial" panose="020B0604020202020204" pitchFamily="34" charset="0"/>
                <a:cs typeface="Arial" panose="020B0604020202020204" pitchFamily="34" charset="0"/>
              </a:rPr>
              <a:t>Έργου</a:t>
            </a:r>
            <a:r>
              <a:rPr lang="el-GR" b="0" i="0" u="none" strike="noStrike" baseline="0" dirty="0">
                <a:solidFill>
                  <a:srgbClr val="000000"/>
                </a:solidFill>
                <a:latin typeface="Arial" panose="020B0604020202020204" pitchFamily="34" charset="0"/>
                <a:cs typeface="Arial" panose="020B0604020202020204" pitchFamily="34" charset="0"/>
              </a:rPr>
              <a:t> σας, να κοινοποιήσουν την ανάρτησή σας, να ακολουθήσουν έναν σύνδεσμο, να προσθέσουν ένα σχόλιο ή μια αντίδραση</a:t>
            </a:r>
          </a:p>
          <a:p>
            <a:endParaRPr lang="el-GR"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i="0" u="none" strike="noStrike" baseline="0" dirty="0">
                <a:solidFill>
                  <a:srgbClr val="000000"/>
                </a:solidFill>
                <a:latin typeface="Arial" panose="020B0604020202020204" pitchFamily="34" charset="0"/>
                <a:cs typeface="Arial" panose="020B0604020202020204" pitchFamily="34" charset="0"/>
              </a:rPr>
              <a:t>Αναρτήσεις με </a:t>
            </a:r>
            <a:r>
              <a:rPr lang="el-GR" dirty="0">
                <a:solidFill>
                  <a:srgbClr val="000000"/>
                </a:solidFill>
                <a:latin typeface="Arial" panose="020B0604020202020204" pitchFamily="34" charset="0"/>
                <a:cs typeface="Arial" panose="020B0604020202020204" pitchFamily="34" charset="0"/>
              </a:rPr>
              <a:t>βίντεο, φωτογραφίες από διάφορα </a:t>
            </a:r>
            <a:r>
              <a:rPr lang="en-US" dirty="0">
                <a:solidFill>
                  <a:srgbClr val="000000"/>
                </a:solidFill>
                <a:latin typeface="Arial" panose="020B0604020202020204" pitchFamily="34" charset="0"/>
                <a:cs typeface="Arial" panose="020B0604020202020204" pitchFamily="34" charset="0"/>
              </a:rPr>
              <a:t>events </a:t>
            </a:r>
            <a:r>
              <a:rPr lang="el-GR" dirty="0">
                <a:solidFill>
                  <a:srgbClr val="000000"/>
                </a:solidFill>
                <a:latin typeface="Arial" panose="020B0604020202020204" pitchFamily="34" charset="0"/>
                <a:cs typeface="Arial" panose="020B0604020202020204" pitchFamily="34" charset="0"/>
              </a:rPr>
              <a:t>και δράσεις που συμμετέχετε. </a:t>
            </a:r>
            <a:endParaRPr lang="el-GR" b="1" i="0" u="none" strike="noStrike" baseline="0"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EC Square Sans Pro"/>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B97BA0-926C-0A84-C8C3-0A879B15C108}"/>
              </a:ext>
            </a:extLst>
          </p:cNvPr>
          <p:cNvSpPr txBox="1"/>
          <p:nvPr/>
        </p:nvSpPr>
        <p:spPr>
          <a:xfrm>
            <a:off x="302454" y="1033272"/>
            <a:ext cx="8411778"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4. Αναρτήσεις στα Μέσα Κοινωνικής Δικτύωσης</a:t>
            </a:r>
            <a:endParaRPr lang="en-US" sz="2800" b="1" dirty="0">
              <a:solidFill>
                <a:srgbClr val="0099CC"/>
              </a:solidFill>
              <a:latin typeface="Arial" panose="020B0604020202020204" pitchFamily="34" charset="0"/>
              <a:cs typeface="Arial" panose="020B0604020202020204" pitchFamily="34" charset="0"/>
            </a:endParaRPr>
          </a:p>
        </p:txBody>
      </p:sp>
      <p:pic>
        <p:nvPicPr>
          <p:cNvPr id="5" name="Picture 4" descr="A group of icons on a black background&#10;&#10;Description automatically generated">
            <a:extLst>
              <a:ext uri="{FF2B5EF4-FFF2-40B4-BE49-F238E27FC236}">
                <a16:creationId xmlns:a16="http://schemas.microsoft.com/office/drawing/2014/main" id="{ED272DAA-DE0D-1B37-9D91-8C07C4D71C13}"/>
              </a:ext>
            </a:extLst>
          </p:cNvPr>
          <p:cNvPicPr>
            <a:picLocks noChangeAspect="1"/>
          </p:cNvPicPr>
          <p:nvPr/>
        </p:nvPicPr>
        <p:blipFill>
          <a:blip r:embed="rId3"/>
          <a:stretch>
            <a:fillRect/>
          </a:stretch>
        </p:blipFill>
        <p:spPr>
          <a:xfrm>
            <a:off x="10040112" y="1707583"/>
            <a:ext cx="1721417" cy="1721417"/>
          </a:xfrm>
          <a:prstGeom prst="rect">
            <a:avLst/>
          </a:prstGeom>
        </p:spPr>
      </p:pic>
      <p:sp>
        <p:nvSpPr>
          <p:cNvPr id="4" name="TextBox 3">
            <a:extLst>
              <a:ext uri="{FF2B5EF4-FFF2-40B4-BE49-F238E27FC236}">
                <a16:creationId xmlns:a16="http://schemas.microsoft.com/office/drawing/2014/main" id="{0749C29F-8F11-76D5-6506-F4BF0D0B328B}"/>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142474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B8C5CD-0B31-0303-2F19-173B6D06B94E}"/>
              </a:ext>
            </a:extLst>
          </p:cNvPr>
          <p:cNvSpPr txBox="1"/>
          <p:nvPr/>
        </p:nvSpPr>
        <p:spPr>
          <a:xfrm>
            <a:off x="558093" y="1657965"/>
            <a:ext cx="8795826" cy="4801314"/>
          </a:xfrm>
          <a:prstGeom prst="rect">
            <a:avLst/>
          </a:prstGeom>
          <a:noFill/>
        </p:spPr>
        <p:txBody>
          <a:bodyPr wrap="square" rtlCol="0">
            <a:spAutoFit/>
          </a:bodyPr>
          <a:lstStyle/>
          <a:p>
            <a:r>
              <a:rPr lang="el-GR" dirty="0">
                <a:latin typeface="Arial" panose="020B0604020202020204" pitchFamily="34" charset="0"/>
                <a:cs typeface="Arial" panose="020B0604020202020204" pitchFamily="34" charset="0"/>
              </a:rPr>
              <a:t>Η επικοινωνία των αποτελεσμάτων σας είναι σημαντική για τη μετάδοση συλλογικής γνώσης, καλλιέργεια συλλογικής και μαθησιακής νοοτροπίας.</a:t>
            </a: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Τα Έργα που χρηματοδοτεί η Ε.Ε. αποτελούν πηγή εργαλείων, πόρων και ορθών πρακτικών που τίθενται στη διάθεση των Ευρωπαίων πολιτών.</a:t>
            </a: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Τα αποτελέσματα του Έργου σας μπορούν να δημιουργήσουν αντίκτυπο και να γίνουν: </a:t>
            </a:r>
          </a:p>
          <a:p>
            <a:pPr marL="742950" lvl="1" indent="-285750">
              <a:buFont typeface="Arial" panose="020B0604020202020204" pitchFamily="34" charset="0"/>
              <a:buChar char="•"/>
            </a:pPr>
            <a:r>
              <a:rPr lang="el-GR" b="1" dirty="0">
                <a:solidFill>
                  <a:srgbClr val="0070C0"/>
                </a:solidFill>
                <a:latin typeface="Arial" panose="020B0604020202020204" pitchFamily="34" charset="0"/>
                <a:cs typeface="Arial" panose="020B0604020202020204" pitchFamily="34" charset="0"/>
              </a:rPr>
              <a:t>Εγχειρίδια </a:t>
            </a:r>
          </a:p>
          <a:p>
            <a:pPr marL="1200150" lvl="2" indent="-285750">
              <a:buFont typeface="Arial" panose="020B0604020202020204" pitchFamily="34" charset="0"/>
              <a:buChar char="•"/>
            </a:pPr>
            <a:r>
              <a:rPr lang="el-GR" b="1" dirty="0">
                <a:solidFill>
                  <a:srgbClr val="002060"/>
                </a:solidFill>
                <a:latin typeface="Arial" panose="020B0604020202020204" pitchFamily="34" charset="0"/>
                <a:cs typeface="Arial" panose="020B0604020202020204" pitchFamily="34" charset="0"/>
              </a:rPr>
              <a:t>Εκθέσεις</a:t>
            </a:r>
          </a:p>
          <a:p>
            <a:pPr marL="1657350" lvl="3" indent="-285750">
              <a:buFont typeface="Arial" panose="020B0604020202020204" pitchFamily="34" charset="0"/>
              <a:buChar char="•"/>
            </a:pPr>
            <a:r>
              <a:rPr lang="el-GR" b="1" dirty="0">
                <a:solidFill>
                  <a:srgbClr val="FFC000"/>
                </a:solidFill>
                <a:latin typeface="Arial" panose="020B0604020202020204" pitchFamily="34" charset="0"/>
                <a:cs typeface="Arial" panose="020B0604020202020204" pitchFamily="34" charset="0"/>
              </a:rPr>
              <a:t>Νέες μέθοδοι εργασίας</a:t>
            </a:r>
          </a:p>
          <a:p>
            <a:pPr marL="2114550" lvl="4" indent="-285750">
              <a:buFont typeface="Arial" panose="020B0604020202020204" pitchFamily="34" charset="0"/>
              <a:buChar char="•"/>
            </a:pPr>
            <a:r>
              <a:rPr lang="el-GR" b="1" dirty="0">
                <a:solidFill>
                  <a:srgbClr val="CC66FF"/>
                </a:solidFill>
                <a:latin typeface="Arial" panose="020B0604020202020204" pitchFamily="34" charset="0"/>
                <a:cs typeface="Arial" panose="020B0604020202020204" pitchFamily="34" charset="0"/>
              </a:rPr>
              <a:t>Εμπειρίες Συμμετεχόντων</a:t>
            </a:r>
          </a:p>
          <a:p>
            <a:endParaRPr lang="el-GR" dirty="0">
              <a:solidFill>
                <a:srgbClr val="000000"/>
              </a:solidFill>
              <a:latin typeface="Arial" panose="020B0604020202020204" pitchFamily="34" charset="0"/>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B97BA0-926C-0A84-C8C3-0A879B15C108}"/>
              </a:ext>
            </a:extLst>
          </p:cNvPr>
          <p:cNvSpPr txBox="1"/>
          <p:nvPr/>
        </p:nvSpPr>
        <p:spPr>
          <a:xfrm>
            <a:off x="201870" y="909222"/>
            <a:ext cx="8996994" cy="523220"/>
          </a:xfrm>
          <a:prstGeom prst="rect">
            <a:avLst/>
          </a:prstGeom>
          <a:noFill/>
        </p:spPr>
        <p:txBody>
          <a:bodyPr wrap="square" rtlCol="0">
            <a:spAutoFit/>
          </a:bodyPr>
          <a:lstStyle/>
          <a:p>
            <a:r>
              <a:rPr lang="el-GR" sz="2800" b="1" dirty="0">
                <a:solidFill>
                  <a:srgbClr val="CC66FF"/>
                </a:solidFill>
                <a:latin typeface="Arial" panose="020B0604020202020204" pitchFamily="34" charset="0"/>
                <a:cs typeface="Arial" panose="020B0604020202020204" pitchFamily="34" charset="0"/>
              </a:rPr>
              <a:t>5. Επικοινωνήστε τα αποτελέσματα του Έργου σας</a:t>
            </a:r>
            <a:endParaRPr lang="en-US" sz="2800" b="1" dirty="0">
              <a:solidFill>
                <a:srgbClr val="CC66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9DCDACF-BC21-CADD-90C6-FD962BCF1C84}"/>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6" name="Picture 5" descr="A person with headset and microphone&#10;&#10;Description automatically generated">
            <a:extLst>
              <a:ext uri="{FF2B5EF4-FFF2-40B4-BE49-F238E27FC236}">
                <a16:creationId xmlns:a16="http://schemas.microsoft.com/office/drawing/2014/main" id="{D58AB06D-75F2-5C87-4A37-AE1D32694989}"/>
              </a:ext>
            </a:extLst>
          </p:cNvPr>
          <p:cNvPicPr>
            <a:picLocks noChangeAspect="1"/>
          </p:cNvPicPr>
          <p:nvPr/>
        </p:nvPicPr>
        <p:blipFill>
          <a:blip r:embed="rId2"/>
          <a:stretch>
            <a:fillRect/>
          </a:stretch>
        </p:blipFill>
        <p:spPr>
          <a:xfrm>
            <a:off x="9738464" y="2306513"/>
            <a:ext cx="2023262" cy="2023262"/>
          </a:xfrm>
          <a:prstGeom prst="rect">
            <a:avLst/>
          </a:prstGeom>
        </p:spPr>
      </p:pic>
    </p:spTree>
    <p:extLst>
      <p:ext uri="{BB962C8B-B14F-4D97-AF65-F5344CB8AC3E}">
        <p14:creationId xmlns:p14="http://schemas.microsoft.com/office/powerpoint/2010/main" val="3005855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06BCCF-E2BA-8EE7-6257-4C76219B02C9}"/>
              </a:ext>
            </a:extLst>
          </p:cNvPr>
          <p:cNvSpPr txBox="1"/>
          <p:nvPr/>
        </p:nvSpPr>
        <p:spPr>
          <a:xfrm>
            <a:off x="475095" y="1109496"/>
            <a:ext cx="7754112"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6. Αξιολογήστε το δικό σας </a:t>
            </a:r>
            <a:r>
              <a:rPr lang="en-US" sz="2800" b="1" dirty="0">
                <a:solidFill>
                  <a:srgbClr val="0099CC"/>
                </a:solidFill>
                <a:latin typeface="Arial" panose="020B0604020202020204" pitchFamily="34" charset="0"/>
                <a:cs typeface="Arial" panose="020B0604020202020204" pitchFamily="34" charset="0"/>
              </a:rPr>
              <a:t>#CommsJ</a:t>
            </a:r>
            <a:r>
              <a:rPr lang="el-GR" sz="2800" b="1" dirty="0">
                <a:solidFill>
                  <a:srgbClr val="0099CC"/>
                </a:solidFill>
                <a:latin typeface="Arial" panose="020B0604020202020204" pitchFamily="34" charset="0"/>
                <a:cs typeface="Arial" panose="020B0604020202020204" pitchFamily="34" charset="0"/>
              </a:rPr>
              <a:t>ο</a:t>
            </a:r>
            <a:r>
              <a:rPr lang="en-US" sz="2800" b="1" dirty="0" err="1">
                <a:solidFill>
                  <a:srgbClr val="0099CC"/>
                </a:solidFill>
                <a:latin typeface="Arial" panose="020B0604020202020204" pitchFamily="34" charset="0"/>
                <a:cs typeface="Arial" panose="020B0604020202020204" pitchFamily="34" charset="0"/>
              </a:rPr>
              <a:t>urney</a:t>
            </a:r>
            <a:endParaRPr lang="en-US" sz="2800" b="1" dirty="0">
              <a:solidFill>
                <a:srgbClr val="0099C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170EDB-92AB-82BC-561E-99E6169DE1AD}"/>
              </a:ext>
            </a:extLst>
          </p:cNvPr>
          <p:cNvSpPr txBox="1"/>
          <p:nvPr/>
        </p:nvSpPr>
        <p:spPr>
          <a:xfrm>
            <a:off x="946770" y="1848160"/>
            <a:ext cx="7046856" cy="5909310"/>
          </a:xfrm>
          <a:prstGeom prst="rect">
            <a:avLst/>
          </a:prstGeom>
          <a:noFill/>
        </p:spPr>
        <p:txBody>
          <a:bodyPr wrap="square" rtlCol="0">
            <a:spAutoFit/>
          </a:bodyPr>
          <a:lstStyle/>
          <a:p>
            <a:r>
              <a:rPr lang="el-GR" b="1" dirty="0">
                <a:latin typeface="Arial" panose="020B0604020202020204" pitchFamily="34" charset="0"/>
                <a:cs typeface="Arial" panose="020B0604020202020204" pitchFamily="34" charset="0"/>
              </a:rPr>
              <a:t>Αξιολόγηση του Σχεδίου σας σε τρεις βασικές φάσεις:</a:t>
            </a:r>
          </a:p>
          <a:p>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b="1" dirty="0">
                <a:solidFill>
                  <a:srgbClr val="00B0F0"/>
                </a:solidFill>
                <a:latin typeface="Arial" panose="020B0604020202020204" pitchFamily="34" charset="0"/>
                <a:cs typeface="Arial" panose="020B0604020202020204" pitchFamily="34" charset="0"/>
              </a:rPr>
              <a:t>Πριν από την έναρξη της δραστηριότητά σας: </a:t>
            </a:r>
          </a:p>
          <a:p>
            <a:r>
              <a:rPr lang="el-GR" b="1" dirty="0">
                <a:solidFill>
                  <a:srgbClr val="00B0F0"/>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Επιλογή των κατάλληλων δεικτών</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απόδοσης</a:t>
            </a:r>
            <a:endParaRPr lang="en-US"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b="1" dirty="0">
                <a:solidFill>
                  <a:srgbClr val="00B0F0"/>
                </a:solidFill>
                <a:latin typeface="Arial" panose="020B0604020202020204" pitchFamily="34" charset="0"/>
                <a:cs typeface="Arial" panose="020B0604020202020204" pitchFamily="34" charset="0"/>
              </a:rPr>
              <a:t>Κατά τη διάρκεια της δραστηριότητά σας: </a:t>
            </a:r>
          </a:p>
          <a:p>
            <a:r>
              <a:rPr lang="el-GR" b="1" dirty="0">
                <a:solidFill>
                  <a:srgbClr val="00B0F0"/>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Παρακολούθηση της επίδοσής σας</a:t>
            </a: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b="1" dirty="0">
                <a:solidFill>
                  <a:srgbClr val="00B0F0"/>
                </a:solidFill>
                <a:latin typeface="Arial" panose="020B0604020202020204" pitchFamily="34" charset="0"/>
                <a:cs typeface="Arial" panose="020B0604020202020204" pitchFamily="34" charset="0"/>
              </a:rPr>
              <a:t>Μετά τη δραστηριότητά σας: </a:t>
            </a:r>
          </a:p>
          <a:p>
            <a:r>
              <a:rPr lang="el-GR" b="1" dirty="0">
                <a:solidFill>
                  <a:srgbClr val="00B0F0"/>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Συλλογή όλων των στοιχείων και δεδομένων.</a:t>
            </a:r>
          </a:p>
          <a:p>
            <a:endParaRPr lang="el-GR" sz="1600" dirty="0">
              <a:latin typeface="Arial" panose="020B0604020202020204" pitchFamily="34" charset="0"/>
              <a:cs typeface="Arial" panose="020B0604020202020204" pitchFamily="34" charset="0"/>
            </a:endParaRPr>
          </a:p>
          <a:p>
            <a:r>
              <a:rPr lang="el-GR" sz="1600" b="1" dirty="0">
                <a:latin typeface="Arial" panose="020B0604020202020204" pitchFamily="34" charset="0"/>
                <a:cs typeface="Arial" panose="020B0604020202020204" pitchFamily="34" charset="0"/>
              </a:rPr>
              <a:t>Δείκτες Απόδοσης: </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Αριθμός των κλικ στην ιστοσελίδα</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Αναλυτικά στοιχεία από τα Μέσα Κοινωνικής Δικτύωσης</a:t>
            </a: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Προσέλευση κοινού στις διάφορες εκδηλώσεις </a:t>
            </a: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1600" i="0" u="none" strike="noStrike"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1800" b="1" i="0" u="none" strike="noStrike" baseline="0"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EC Square Sans Pro"/>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p:txBody>
      </p:sp>
      <p:pic>
        <p:nvPicPr>
          <p:cNvPr id="5" name="Picture 4" descr="A colorful graph with a pie chart and a pie chart&#10;&#10;Description automatically generated">
            <a:extLst>
              <a:ext uri="{FF2B5EF4-FFF2-40B4-BE49-F238E27FC236}">
                <a16:creationId xmlns:a16="http://schemas.microsoft.com/office/drawing/2014/main" id="{07E8E27C-7DFD-0977-A5C3-2A4592DB9302}"/>
              </a:ext>
            </a:extLst>
          </p:cNvPr>
          <p:cNvPicPr>
            <a:picLocks noChangeAspect="1"/>
          </p:cNvPicPr>
          <p:nvPr/>
        </p:nvPicPr>
        <p:blipFill>
          <a:blip r:embed="rId3"/>
          <a:stretch>
            <a:fillRect/>
          </a:stretch>
        </p:blipFill>
        <p:spPr>
          <a:xfrm>
            <a:off x="9114463" y="2363616"/>
            <a:ext cx="2130767" cy="2130767"/>
          </a:xfrm>
          <a:prstGeom prst="rect">
            <a:avLst/>
          </a:prstGeom>
        </p:spPr>
      </p:pic>
      <p:sp>
        <p:nvSpPr>
          <p:cNvPr id="3" name="TextBox 2">
            <a:extLst>
              <a:ext uri="{FF2B5EF4-FFF2-40B4-BE49-F238E27FC236}">
                <a16:creationId xmlns:a16="http://schemas.microsoft.com/office/drawing/2014/main" id="{9C9C5CAF-0085-614D-1B1A-1391E7642480}"/>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234427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06BCCF-E2BA-8EE7-6257-4C76219B02C9}"/>
              </a:ext>
            </a:extLst>
          </p:cNvPr>
          <p:cNvSpPr txBox="1"/>
          <p:nvPr/>
        </p:nvSpPr>
        <p:spPr>
          <a:xfrm>
            <a:off x="891660" y="3415325"/>
            <a:ext cx="7583746" cy="2492990"/>
          </a:xfrm>
          <a:prstGeom prst="rect">
            <a:avLst/>
          </a:prstGeom>
          <a:noFill/>
        </p:spPr>
        <p:txBody>
          <a:bodyPr wrap="square" rtlCol="0">
            <a:spAutoFit/>
          </a:bodyPr>
          <a:lstStyle/>
          <a:p>
            <a:r>
              <a:rPr lang="el-GR" sz="4000" b="1" dirty="0">
                <a:solidFill>
                  <a:srgbClr val="00B0F0"/>
                </a:solidFill>
                <a:latin typeface="Arial" panose="020B0604020202020204" pitchFamily="34" charset="0"/>
                <a:cs typeface="Arial" panose="020B0604020202020204" pitchFamily="34" charset="0"/>
              </a:rPr>
              <a:t>Σας ευχαριστούμε για την προσοχή σας!</a:t>
            </a:r>
            <a:endParaRPr lang="en-US" sz="4000" b="1" dirty="0">
              <a:solidFill>
                <a:srgbClr val="00B0F0"/>
              </a:solidFill>
              <a:latin typeface="Arial" panose="020B0604020202020204" pitchFamily="34" charset="0"/>
              <a:cs typeface="Arial" panose="020B0604020202020204" pitchFamily="34" charset="0"/>
            </a:endParaRPr>
          </a:p>
          <a:p>
            <a:endParaRPr lang="en-US" sz="4000" b="1" dirty="0">
              <a:solidFill>
                <a:srgbClr val="00B0F0"/>
              </a:solidFill>
              <a:latin typeface="Arial" panose="020B0604020202020204" pitchFamily="34" charset="0"/>
              <a:cs typeface="Arial" panose="020B0604020202020204" pitchFamily="34" charset="0"/>
            </a:endParaRPr>
          </a:p>
          <a:p>
            <a:r>
              <a:rPr lang="el-GR" sz="1600" b="1" dirty="0">
                <a:latin typeface="Arial" panose="020B0604020202020204" pitchFamily="34" charset="0"/>
                <a:cs typeface="Arial" panose="020B0604020202020204" pitchFamily="34" charset="0"/>
              </a:rPr>
              <a:t>Μαρίνα </a:t>
            </a:r>
            <a:r>
              <a:rPr lang="el-GR" sz="1600" b="1" dirty="0" err="1">
                <a:latin typeface="Arial" panose="020B0604020202020204" pitchFamily="34" charset="0"/>
                <a:cs typeface="Arial" panose="020B0604020202020204" pitchFamily="34" charset="0"/>
              </a:rPr>
              <a:t>Κάφουρου</a:t>
            </a:r>
            <a:endParaRPr lang="el-GR" sz="1600" b="1" dirty="0">
              <a:latin typeface="Arial" panose="020B0604020202020204" pitchFamily="34" charset="0"/>
              <a:cs typeface="Arial" panose="020B0604020202020204" pitchFamily="34" charset="0"/>
            </a:endParaRPr>
          </a:p>
          <a:p>
            <a:r>
              <a:rPr lang="el-GR" sz="1600" b="1" dirty="0">
                <a:latin typeface="Arial" panose="020B0604020202020204" pitchFamily="34" charset="0"/>
                <a:cs typeface="Arial" panose="020B0604020202020204" pitchFamily="34" charset="0"/>
              </a:rPr>
              <a:t>Λειτουργός Επικοινωνίας</a:t>
            </a:r>
            <a:endParaRPr lang="en-US" sz="1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08A15CF-1C82-2DA4-7A37-64488BB8C31D}"/>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6" name="Picture 5" descr="A black background with blue text&#10;&#10;Description automatically generated">
            <a:extLst>
              <a:ext uri="{FF2B5EF4-FFF2-40B4-BE49-F238E27FC236}">
                <a16:creationId xmlns:a16="http://schemas.microsoft.com/office/drawing/2014/main" id="{B6095D19-57F6-E4B1-6F64-BC44BB128E54}"/>
              </a:ext>
            </a:extLst>
          </p:cNvPr>
          <p:cNvPicPr>
            <a:picLocks noChangeAspect="1"/>
          </p:cNvPicPr>
          <p:nvPr/>
        </p:nvPicPr>
        <p:blipFill>
          <a:blip r:embed="rId2"/>
          <a:stretch>
            <a:fillRect/>
          </a:stretch>
        </p:blipFill>
        <p:spPr>
          <a:xfrm>
            <a:off x="5135251" y="907998"/>
            <a:ext cx="6706862" cy="1394373"/>
          </a:xfrm>
          <a:prstGeom prst="rect">
            <a:avLst/>
          </a:prstGeom>
        </p:spPr>
      </p:pic>
      <p:pic>
        <p:nvPicPr>
          <p:cNvPr id="8" name="Picture 7" descr="A blue square with a yellow star on it&#10;&#10;Description automatically generated">
            <a:extLst>
              <a:ext uri="{FF2B5EF4-FFF2-40B4-BE49-F238E27FC236}">
                <a16:creationId xmlns:a16="http://schemas.microsoft.com/office/drawing/2014/main" id="{42319CE7-B5E4-F6CA-F3C8-903E51A41515}"/>
              </a:ext>
            </a:extLst>
          </p:cNvPr>
          <p:cNvPicPr>
            <a:picLocks noChangeAspect="1"/>
          </p:cNvPicPr>
          <p:nvPr/>
        </p:nvPicPr>
        <p:blipFill>
          <a:blip r:embed="rId3"/>
          <a:stretch>
            <a:fillRect/>
          </a:stretch>
        </p:blipFill>
        <p:spPr>
          <a:xfrm>
            <a:off x="64008" y="758186"/>
            <a:ext cx="3639312" cy="1794117"/>
          </a:xfrm>
          <a:prstGeom prst="rect">
            <a:avLst/>
          </a:prstGeom>
        </p:spPr>
      </p:pic>
    </p:spTree>
    <p:extLst>
      <p:ext uri="{BB962C8B-B14F-4D97-AF65-F5344CB8AC3E}">
        <p14:creationId xmlns:p14="http://schemas.microsoft.com/office/powerpoint/2010/main" val="277458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C6B2F-5D35-16DB-A554-4D0A94D31A13}"/>
              </a:ext>
            </a:extLst>
          </p:cNvPr>
          <p:cNvSpPr txBox="1"/>
          <p:nvPr/>
        </p:nvSpPr>
        <p:spPr>
          <a:xfrm>
            <a:off x="484632" y="1407473"/>
            <a:ext cx="4663440" cy="2585323"/>
          </a:xfrm>
          <a:prstGeom prst="rect">
            <a:avLst/>
          </a:prstGeom>
          <a:noFill/>
        </p:spPr>
        <p:txBody>
          <a:bodyPr wrap="square" rtlCol="0">
            <a:spAutoFit/>
          </a:bodyPr>
          <a:lstStyle/>
          <a:p>
            <a:r>
              <a:rPr lang="el-GR" sz="5400" b="1" dirty="0">
                <a:solidFill>
                  <a:srgbClr val="00B0F0"/>
                </a:solidFill>
                <a:latin typeface="Arial" panose="020B0604020202020204" pitchFamily="34" charset="0"/>
                <a:cs typeface="Arial" panose="020B0604020202020204" pitchFamily="34" charset="0"/>
              </a:rPr>
              <a:t>Πώς να προβάλλεται </a:t>
            </a:r>
          </a:p>
          <a:p>
            <a:r>
              <a:rPr lang="el-GR" sz="5400" b="1" dirty="0">
                <a:solidFill>
                  <a:srgbClr val="00B0F0"/>
                </a:solidFill>
                <a:latin typeface="Arial" panose="020B0604020202020204" pitchFamily="34" charset="0"/>
                <a:cs typeface="Arial" panose="020B0604020202020204" pitchFamily="34" charset="0"/>
              </a:rPr>
              <a:t>το Έργο σας</a:t>
            </a:r>
            <a:endParaRPr lang="en-US" sz="5400" b="1" dirty="0">
              <a:solidFill>
                <a:srgbClr val="00B0F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3AC60E6-F22C-86BC-A758-D611BFCA438A}"/>
              </a:ext>
            </a:extLst>
          </p:cNvPr>
          <p:cNvPicPr>
            <a:picLocks noChangeAspect="1"/>
          </p:cNvPicPr>
          <p:nvPr/>
        </p:nvPicPr>
        <p:blipFill>
          <a:blip r:embed="rId3"/>
          <a:stretch>
            <a:fillRect/>
          </a:stretch>
        </p:blipFill>
        <p:spPr>
          <a:xfrm>
            <a:off x="6580632" y="1563748"/>
            <a:ext cx="3928227" cy="2926659"/>
          </a:xfrm>
          <a:prstGeom prst="rect">
            <a:avLst/>
          </a:prstGeom>
        </p:spPr>
      </p:pic>
      <p:sp>
        <p:nvSpPr>
          <p:cNvPr id="3" name="TextBox 2">
            <a:extLst>
              <a:ext uri="{FF2B5EF4-FFF2-40B4-BE49-F238E27FC236}">
                <a16:creationId xmlns:a16="http://schemas.microsoft.com/office/drawing/2014/main" id="{20673427-3537-103D-3988-B7B1AAB2B73F}"/>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222147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A6E53-0B1A-3E13-723A-C1A1D0468CC1}"/>
              </a:ext>
            </a:extLst>
          </p:cNvPr>
          <p:cNvSpPr txBox="1"/>
          <p:nvPr/>
        </p:nvSpPr>
        <p:spPr>
          <a:xfrm>
            <a:off x="382148" y="1193564"/>
            <a:ext cx="8298064" cy="707886"/>
          </a:xfrm>
          <a:prstGeom prst="rect">
            <a:avLst/>
          </a:prstGeom>
          <a:noFill/>
        </p:spPr>
        <p:txBody>
          <a:bodyPr wrap="square" rtlCol="0">
            <a:spAutoFit/>
          </a:bodyPr>
          <a:lstStyle/>
          <a:p>
            <a:r>
              <a:rPr lang="el-GR" sz="4000" b="1" dirty="0">
                <a:solidFill>
                  <a:srgbClr val="0099CC"/>
                </a:solidFill>
                <a:latin typeface="Arial" panose="020B0604020202020204" pitchFamily="34" charset="0"/>
                <a:cs typeface="Arial" panose="020B0604020202020204" pitchFamily="34" charset="0"/>
              </a:rPr>
              <a:t>Επικοινωνήστε το Έργο σας </a:t>
            </a:r>
            <a:endParaRPr lang="en-US" sz="4000" b="1" dirty="0">
              <a:solidFill>
                <a:srgbClr val="0099C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76E7D3E-4142-0DF3-6393-77A8181AA004}"/>
              </a:ext>
            </a:extLst>
          </p:cNvPr>
          <p:cNvSpPr txBox="1"/>
          <p:nvPr/>
        </p:nvSpPr>
        <p:spPr>
          <a:xfrm>
            <a:off x="382148" y="2429802"/>
            <a:ext cx="7378038" cy="2954655"/>
          </a:xfrm>
          <a:prstGeom prst="rect">
            <a:avLst/>
          </a:prstGeom>
          <a:noFill/>
        </p:spPr>
        <p:txBody>
          <a:bodyPr wrap="square" rtlCol="0">
            <a:spAutoFit/>
          </a:bodyPr>
          <a:lstStyle/>
          <a:p>
            <a:r>
              <a:rPr lang="el-GR" sz="3200" dirty="0">
                <a:latin typeface="Arial" panose="020B0604020202020204" pitchFamily="34" charset="0"/>
                <a:cs typeface="Arial" panose="020B0604020202020204" pitchFamily="34" charset="0"/>
              </a:rPr>
              <a:t>Έχετε τη μοναδική ευκαιρία να επικοινωνήσετε το Έργο σας και να δημιουργήσετε θετικό αντίκτυπο, προβάλλοντας τα αποτελέσματά του.</a:t>
            </a:r>
          </a:p>
          <a:p>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l-GR" dirty="0"/>
          </a:p>
        </p:txBody>
      </p:sp>
      <p:pic>
        <p:nvPicPr>
          <p:cNvPr id="5" name="Picture 4" descr="A group of people with speech bubbles&#10;&#10;Description automatically generated">
            <a:extLst>
              <a:ext uri="{FF2B5EF4-FFF2-40B4-BE49-F238E27FC236}">
                <a16:creationId xmlns:a16="http://schemas.microsoft.com/office/drawing/2014/main" id="{38A86FBC-E798-11C7-F10D-6CD7EF7C4FC5}"/>
              </a:ext>
            </a:extLst>
          </p:cNvPr>
          <p:cNvPicPr>
            <a:picLocks noChangeAspect="1"/>
          </p:cNvPicPr>
          <p:nvPr/>
        </p:nvPicPr>
        <p:blipFill>
          <a:blip r:embed="rId3"/>
          <a:stretch>
            <a:fillRect/>
          </a:stretch>
        </p:blipFill>
        <p:spPr>
          <a:xfrm>
            <a:off x="8680212" y="2190273"/>
            <a:ext cx="2642045" cy="2642045"/>
          </a:xfrm>
          <a:prstGeom prst="rect">
            <a:avLst/>
          </a:prstGeom>
        </p:spPr>
      </p:pic>
      <p:sp>
        <p:nvSpPr>
          <p:cNvPr id="3" name="TextBox 2">
            <a:extLst>
              <a:ext uri="{FF2B5EF4-FFF2-40B4-BE49-F238E27FC236}">
                <a16:creationId xmlns:a16="http://schemas.microsoft.com/office/drawing/2014/main" id="{B8C810AB-4536-0858-AC05-E8739956FDF5}"/>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144054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6E7D3E-4142-0DF3-6393-77A8181AA004}"/>
              </a:ext>
            </a:extLst>
          </p:cNvPr>
          <p:cNvSpPr txBox="1"/>
          <p:nvPr/>
        </p:nvSpPr>
        <p:spPr>
          <a:xfrm>
            <a:off x="304331" y="1120676"/>
            <a:ext cx="9086557" cy="4616648"/>
          </a:xfrm>
          <a:prstGeom prst="rect">
            <a:avLst/>
          </a:prstGeom>
          <a:noFill/>
        </p:spPr>
        <p:txBody>
          <a:bodyPr wrap="square" rtlCol="0">
            <a:spAutoFit/>
          </a:bodyPr>
          <a:lstStyle/>
          <a:p>
            <a:r>
              <a:rPr lang="en-US" sz="2800" b="1" dirty="0">
                <a:solidFill>
                  <a:srgbClr val="0099CC"/>
                </a:solidFill>
                <a:latin typeface="Arial" panose="020B0604020202020204" pitchFamily="34" charset="0"/>
                <a:cs typeface="Arial" panose="020B0604020202020204" pitchFamily="34" charset="0"/>
              </a:rPr>
              <a:t>M</a:t>
            </a:r>
            <a:r>
              <a:rPr lang="el-GR" sz="2800" b="1" dirty="0">
                <a:solidFill>
                  <a:srgbClr val="0099CC"/>
                </a:solidFill>
                <a:latin typeface="Arial" panose="020B0604020202020204" pitchFamily="34" charset="0"/>
                <a:cs typeface="Arial" panose="020B0604020202020204" pitchFamily="34" charset="0"/>
              </a:rPr>
              <a:t>έσω της επικοινωνίας του Έργου σας, μπορείτε να καταφέρετε:</a:t>
            </a:r>
          </a:p>
          <a:p>
            <a:endParaRPr lang="el-GR" sz="2000" dirty="0">
              <a:latin typeface="Arial" panose="020B0604020202020204" pitchFamily="34" charset="0"/>
              <a:cs typeface="Arial" panose="020B0604020202020204" pitchFamily="34" charset="0"/>
            </a:endParaRPr>
          </a:p>
          <a:p>
            <a:endParaRPr lang="el-G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Επέκταση συνεργασιών με ενδιαφερόμενα μέρη</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Διεύρυνση του δικτύου για μελλοντικές συνεργασίες</a:t>
            </a:r>
            <a:endParaRPr lang="en-US" sz="2000" dirty="0">
              <a:latin typeface="Arial" panose="020B0604020202020204" pitchFamily="34" charset="0"/>
              <a:cs typeface="Arial" panose="020B0604020202020204" pitchFamily="34" charset="0"/>
            </a:endParaRPr>
          </a:p>
          <a:p>
            <a:endParaRPr lang="el-GR" sz="2000"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Διάδοση των αποτελεσμάτων του Έργου σας</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1714500" lvl="3"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Ενημέρωση της κοινωνίας για τον προϋπολογισμό της Ε.Ε.</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2171700" lvl="4"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Ανάδειξη της επιτυχίας των Ευρωπαϊκών Προγραμμάτων</a:t>
            </a:r>
          </a:p>
          <a:p>
            <a:endParaRPr lang="el-GR" dirty="0"/>
          </a:p>
        </p:txBody>
      </p:sp>
      <p:sp>
        <p:nvSpPr>
          <p:cNvPr id="3" name="TextBox 2">
            <a:extLst>
              <a:ext uri="{FF2B5EF4-FFF2-40B4-BE49-F238E27FC236}">
                <a16:creationId xmlns:a16="http://schemas.microsoft.com/office/drawing/2014/main" id="{C300D00A-DE48-0A3F-DFA4-482BD9A7B253}"/>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5" name="Picture 4" descr="A hand with thumb up and a megaphone&#10;&#10;Description automatically generated">
            <a:extLst>
              <a:ext uri="{FF2B5EF4-FFF2-40B4-BE49-F238E27FC236}">
                <a16:creationId xmlns:a16="http://schemas.microsoft.com/office/drawing/2014/main" id="{75F6BE51-D594-71C1-9357-80C4274ED33A}"/>
              </a:ext>
            </a:extLst>
          </p:cNvPr>
          <p:cNvPicPr>
            <a:picLocks noChangeAspect="1"/>
          </p:cNvPicPr>
          <p:nvPr/>
        </p:nvPicPr>
        <p:blipFill>
          <a:blip r:embed="rId3"/>
          <a:stretch>
            <a:fillRect/>
          </a:stretch>
        </p:blipFill>
        <p:spPr>
          <a:xfrm>
            <a:off x="9504699" y="1275056"/>
            <a:ext cx="2474410" cy="2474410"/>
          </a:xfrm>
          <a:prstGeom prst="rect">
            <a:avLst/>
          </a:prstGeom>
        </p:spPr>
      </p:pic>
    </p:spTree>
    <p:extLst>
      <p:ext uri="{BB962C8B-B14F-4D97-AF65-F5344CB8AC3E}">
        <p14:creationId xmlns:p14="http://schemas.microsoft.com/office/powerpoint/2010/main" val="364385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6E7D3E-4142-0DF3-6393-77A8181AA004}"/>
              </a:ext>
            </a:extLst>
          </p:cNvPr>
          <p:cNvSpPr txBox="1"/>
          <p:nvPr/>
        </p:nvSpPr>
        <p:spPr>
          <a:xfrm>
            <a:off x="920006" y="1242583"/>
            <a:ext cx="8169129" cy="1477328"/>
          </a:xfrm>
          <a:prstGeom prst="rect">
            <a:avLst/>
          </a:prstGeom>
          <a:noFill/>
        </p:spPr>
        <p:txBody>
          <a:bodyPr wrap="square" rtlCol="0">
            <a:spAutoFit/>
          </a:bodyPr>
          <a:lstStyle/>
          <a:p>
            <a:endParaRPr lang="el-GR" dirty="0"/>
          </a:p>
          <a:p>
            <a:r>
              <a:rPr lang="el-GR" sz="3600" b="1" dirty="0">
                <a:solidFill>
                  <a:srgbClr val="CC66FF"/>
                </a:solidFill>
                <a:latin typeface="Arial" panose="020B0604020202020204" pitchFamily="34" charset="0"/>
                <a:cs typeface="Arial" panose="020B0604020202020204" pitchFamily="34" charset="0"/>
              </a:rPr>
              <a:t>Σχεδιάστε το δικό σας #</a:t>
            </a:r>
            <a:r>
              <a:rPr lang="en-US" sz="3600" b="1" dirty="0" err="1">
                <a:solidFill>
                  <a:srgbClr val="CC66FF"/>
                </a:solidFill>
                <a:latin typeface="Arial" panose="020B0604020202020204" pitchFamily="34" charset="0"/>
                <a:cs typeface="Arial" panose="020B0604020202020204" pitchFamily="34" charset="0"/>
              </a:rPr>
              <a:t>CommsJourney</a:t>
            </a:r>
            <a:r>
              <a:rPr lang="en-US" sz="3600" b="1" dirty="0">
                <a:solidFill>
                  <a:srgbClr val="CC66FF"/>
                </a:solidFill>
                <a:latin typeface="Arial" panose="020B0604020202020204" pitchFamily="34" charset="0"/>
                <a:cs typeface="Arial" panose="020B0604020202020204" pitchFamily="34" charset="0"/>
              </a:rPr>
              <a:t> </a:t>
            </a:r>
            <a:r>
              <a:rPr lang="el-GR" sz="3600" b="1" dirty="0">
                <a:solidFill>
                  <a:srgbClr val="CC66FF"/>
                </a:solidFill>
                <a:latin typeface="Arial" panose="020B0604020202020204" pitchFamily="34" charset="0"/>
                <a:cs typeface="Arial" panose="020B0604020202020204" pitchFamily="34" charset="0"/>
              </a:rPr>
              <a:t>με απλά βήματα</a:t>
            </a:r>
            <a:endParaRPr lang="en-US" sz="3600" b="1" dirty="0">
              <a:solidFill>
                <a:srgbClr val="CC66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EBB6FCC-F871-8BE4-BC6F-0E8068C89AD1}"/>
              </a:ext>
            </a:extLst>
          </p:cNvPr>
          <p:cNvPicPr>
            <a:picLocks noChangeAspect="1"/>
          </p:cNvPicPr>
          <p:nvPr/>
        </p:nvPicPr>
        <p:blipFill>
          <a:blip r:embed="rId3"/>
          <a:stretch>
            <a:fillRect/>
          </a:stretch>
        </p:blipFill>
        <p:spPr>
          <a:xfrm>
            <a:off x="1083564" y="3429000"/>
            <a:ext cx="3276835" cy="2516523"/>
          </a:xfrm>
          <a:prstGeom prst="rect">
            <a:avLst/>
          </a:prstGeom>
        </p:spPr>
      </p:pic>
      <p:sp>
        <p:nvSpPr>
          <p:cNvPr id="2" name="TextBox 1">
            <a:extLst>
              <a:ext uri="{FF2B5EF4-FFF2-40B4-BE49-F238E27FC236}">
                <a16:creationId xmlns:a16="http://schemas.microsoft.com/office/drawing/2014/main" id="{EEC7925C-EAEB-045A-5B4D-B1BFAA5B2DB2}"/>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360357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A6E53-0B1A-3E13-723A-C1A1D0468CC1}"/>
              </a:ext>
            </a:extLst>
          </p:cNvPr>
          <p:cNvSpPr txBox="1"/>
          <p:nvPr/>
        </p:nvSpPr>
        <p:spPr>
          <a:xfrm>
            <a:off x="428360" y="1059617"/>
            <a:ext cx="10066137" cy="1077218"/>
          </a:xfrm>
          <a:prstGeom prst="rect">
            <a:avLst/>
          </a:prstGeom>
          <a:noFill/>
        </p:spPr>
        <p:txBody>
          <a:bodyPr wrap="square" rtlCol="0">
            <a:spAutoFit/>
          </a:bodyPr>
          <a:lstStyle/>
          <a:p>
            <a:r>
              <a:rPr lang="en-US" sz="3200" b="1" dirty="0">
                <a:solidFill>
                  <a:srgbClr val="0099CC"/>
                </a:solidFill>
                <a:latin typeface="Arial" panose="020B0604020202020204" pitchFamily="34" charset="0"/>
                <a:cs typeface="Arial" panose="020B0604020202020204" pitchFamily="34" charset="0"/>
              </a:rPr>
              <a:t>1. </a:t>
            </a:r>
            <a:r>
              <a:rPr lang="el-GR" sz="3200" b="1" dirty="0">
                <a:solidFill>
                  <a:srgbClr val="0099CC"/>
                </a:solidFill>
                <a:latin typeface="Arial" panose="020B0604020202020204" pitchFamily="34" charset="0"/>
                <a:cs typeface="Arial" panose="020B0604020202020204" pitchFamily="34" charset="0"/>
              </a:rPr>
              <a:t>Αναπτύξτε Στρατηγική Επικοινωνίας</a:t>
            </a:r>
            <a:r>
              <a:rPr lang="en-US" sz="3200" b="1" dirty="0">
                <a:solidFill>
                  <a:srgbClr val="0099CC"/>
                </a:solidFill>
                <a:latin typeface="Arial" panose="020B0604020202020204" pitchFamily="34" charset="0"/>
                <a:cs typeface="Arial" panose="020B0604020202020204" pitchFamily="34" charset="0"/>
              </a:rPr>
              <a:t> </a:t>
            </a:r>
          </a:p>
          <a:p>
            <a:endParaRPr lang="en-US" sz="3200" b="1" dirty="0">
              <a:solidFill>
                <a:srgbClr val="00999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76E7D3E-4142-0DF3-6393-77A8181AA004}"/>
              </a:ext>
            </a:extLst>
          </p:cNvPr>
          <p:cNvSpPr txBox="1"/>
          <p:nvPr/>
        </p:nvSpPr>
        <p:spPr>
          <a:xfrm>
            <a:off x="737616" y="2455272"/>
            <a:ext cx="5422392" cy="2862322"/>
          </a:xfrm>
          <a:prstGeom prst="rect">
            <a:avLst/>
          </a:prstGeom>
          <a:noFill/>
        </p:spPr>
        <p:txBody>
          <a:bodyPr wrap="square" rtlCol="0">
            <a:spAutoFit/>
          </a:bodyPr>
          <a:lstStyle/>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Επικοινωνιακοί Στόχοι</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Κοινό </a:t>
            </a:r>
            <a:r>
              <a:rPr lang="en-US"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Στόχος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err="1">
                <a:latin typeface="Arial" panose="020B0604020202020204" pitchFamily="34" charset="0"/>
                <a:cs typeface="Arial" panose="020B0604020202020204" pitchFamily="34" charset="0"/>
              </a:rPr>
              <a:t>Στοχευμένα</a:t>
            </a:r>
            <a:r>
              <a:rPr lang="el-GR" sz="2000" dirty="0">
                <a:latin typeface="Arial" panose="020B0604020202020204" pitchFamily="34" charset="0"/>
                <a:cs typeface="Arial" panose="020B0604020202020204" pitchFamily="34" charset="0"/>
              </a:rPr>
              <a:t> Μηνύματα</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Κανάλια επικοινωνίας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Δείκτες Απόδοσης</a:t>
            </a:r>
            <a:endParaRPr lang="en-US"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4AB31E5-9C3F-595E-915B-0DCCAB8821BA}"/>
              </a:ext>
            </a:extLst>
          </p:cNvPr>
          <p:cNvPicPr>
            <a:picLocks noChangeAspect="1"/>
          </p:cNvPicPr>
          <p:nvPr/>
        </p:nvPicPr>
        <p:blipFill>
          <a:blip r:embed="rId3"/>
          <a:stretch>
            <a:fillRect/>
          </a:stretch>
        </p:blipFill>
        <p:spPr>
          <a:xfrm>
            <a:off x="4275852" y="2455272"/>
            <a:ext cx="7455391" cy="2593179"/>
          </a:xfrm>
          <a:prstGeom prst="rect">
            <a:avLst/>
          </a:prstGeom>
        </p:spPr>
      </p:pic>
      <p:sp>
        <p:nvSpPr>
          <p:cNvPr id="3" name="TextBox 2">
            <a:extLst>
              <a:ext uri="{FF2B5EF4-FFF2-40B4-BE49-F238E27FC236}">
                <a16:creationId xmlns:a16="http://schemas.microsoft.com/office/drawing/2014/main" id="{CE8DDF37-CDED-0D7A-7B48-8263347AC237}"/>
              </a:ext>
            </a:extLst>
          </p:cNvPr>
          <p:cNvSpPr txBox="1"/>
          <p:nvPr/>
        </p:nvSpPr>
        <p:spPr>
          <a:xfrm>
            <a:off x="137160" y="6437376"/>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102052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FA823-A5D8-CC37-2930-64E57641AFF1}"/>
              </a:ext>
            </a:extLst>
          </p:cNvPr>
          <p:cNvSpPr txBox="1"/>
          <p:nvPr/>
        </p:nvSpPr>
        <p:spPr>
          <a:xfrm>
            <a:off x="566928" y="1073392"/>
            <a:ext cx="6639950"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Επικοινωνιακοί Στόχοι</a:t>
            </a:r>
            <a:endParaRPr lang="en-US" sz="2800" b="1" dirty="0">
              <a:solidFill>
                <a:srgbClr val="0099CC"/>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03FC73-B3AB-A67E-30CF-2DAFD1D85B81}"/>
              </a:ext>
            </a:extLst>
          </p:cNvPr>
          <p:cNvSpPr txBox="1"/>
          <p:nvPr/>
        </p:nvSpPr>
        <p:spPr>
          <a:xfrm>
            <a:off x="658368" y="2050887"/>
            <a:ext cx="8988552" cy="3477875"/>
          </a:xfrm>
          <a:prstGeom prst="rect">
            <a:avLst/>
          </a:prstGeom>
          <a:noFill/>
        </p:spPr>
        <p:txBody>
          <a:bodyPr wrap="square" rtlCol="0">
            <a:spAutoFit/>
          </a:bodyPr>
          <a:lstStyle/>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Επικοινωνήστε το όραμα, την αποστολή και τις αξίες του Έργου σας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Καθορίστε </a:t>
            </a:r>
            <a:r>
              <a:rPr lang="en-US" sz="2000" dirty="0">
                <a:latin typeface="Arial" panose="020B0604020202020204" pitchFamily="34" charset="0"/>
                <a:cs typeface="Arial" panose="020B0604020202020204" pitchFamily="34" charset="0"/>
              </a:rPr>
              <a:t>SMART</a:t>
            </a:r>
            <a:r>
              <a:rPr lang="el-GR" sz="2000" dirty="0">
                <a:latin typeface="Arial" panose="020B0604020202020204" pitchFamily="34" charset="0"/>
                <a:cs typeface="Arial" panose="020B0604020202020204" pitchFamily="34" charset="0"/>
              </a:rPr>
              <a:t> στόχους:</a:t>
            </a:r>
          </a:p>
          <a:p>
            <a:r>
              <a:rPr lang="el-GR" sz="2000" dirty="0">
                <a:latin typeface="Arial" panose="020B0604020202020204" pitchFamily="34" charset="0"/>
                <a:cs typeface="Arial" panose="020B0604020202020204" pitchFamily="34" charset="0"/>
              </a:rPr>
              <a:t>     (Συγκεκριμένοι, Μετρήσιμοι, Εφικτοί, Ρεαλιστικοί, Χρονικά </a:t>
            </a:r>
            <a:br>
              <a:rPr lang="el-GR" sz="2000" dirty="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προσδιορισμένοι)</a:t>
            </a:r>
          </a:p>
          <a:p>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Καθορίστε τους άμεσα μελλοντικούς σας στόχους</a:t>
            </a:r>
          </a:p>
          <a:p>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Καθορίστε τον προγραμματισμό σας</a:t>
            </a:r>
          </a:p>
          <a:p>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Δημιουργήστε ετήσιο προϋπολογισμό επικοινωνίας</a:t>
            </a:r>
            <a:endParaRPr lang="en-US" sz="2000" dirty="0">
              <a:latin typeface="Arial" panose="020B0604020202020204" pitchFamily="34" charset="0"/>
              <a:cs typeface="Arial" panose="020B0604020202020204" pitchFamily="34" charset="0"/>
            </a:endParaRPr>
          </a:p>
        </p:txBody>
      </p:sp>
      <p:pic>
        <p:nvPicPr>
          <p:cNvPr id="1026" name="Picture 2" descr="Loudspeaker ">
            <a:extLst>
              <a:ext uri="{FF2B5EF4-FFF2-40B4-BE49-F238E27FC236}">
                <a16:creationId xmlns:a16="http://schemas.microsoft.com/office/drawing/2014/main" id="{32C2609B-4D45-FD7A-FDA8-29F157F0B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8367" y="888151"/>
            <a:ext cx="1625265" cy="1625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mart Goal Setting. Chart with keywords and icons. Sketch - 61461361">
            <a:extLst>
              <a:ext uri="{FF2B5EF4-FFF2-40B4-BE49-F238E27FC236}">
                <a16:creationId xmlns:a16="http://schemas.microsoft.com/office/drawing/2014/main" id="{212C5139-3851-86AC-C9B0-03F436B056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80206" y="3400709"/>
            <a:ext cx="2675690" cy="2048442"/>
          </a:xfrm>
          <a:prstGeom prst="rect">
            <a:avLst/>
          </a:prstGeom>
          <a:noFill/>
          <a:ln>
            <a:noFill/>
          </a:ln>
        </p:spPr>
      </p:pic>
      <p:sp>
        <p:nvSpPr>
          <p:cNvPr id="5" name="TextBox 4">
            <a:extLst>
              <a:ext uri="{FF2B5EF4-FFF2-40B4-BE49-F238E27FC236}">
                <a16:creationId xmlns:a16="http://schemas.microsoft.com/office/drawing/2014/main" id="{044F791C-6FB6-0287-C315-FBC81DD7F07A}"/>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297608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FA823-A5D8-CC37-2930-64E57641AFF1}"/>
              </a:ext>
            </a:extLst>
          </p:cNvPr>
          <p:cNvSpPr txBox="1"/>
          <p:nvPr/>
        </p:nvSpPr>
        <p:spPr>
          <a:xfrm>
            <a:off x="715257" y="1103181"/>
            <a:ext cx="6263640" cy="523220"/>
          </a:xfrm>
          <a:prstGeom prst="rect">
            <a:avLst/>
          </a:prstGeom>
          <a:noFill/>
        </p:spPr>
        <p:txBody>
          <a:bodyPr wrap="square" rtlCol="0">
            <a:spAutoFit/>
          </a:bodyPr>
          <a:lstStyle/>
          <a:p>
            <a:r>
              <a:rPr lang="el-GR" sz="2800" b="1" dirty="0">
                <a:solidFill>
                  <a:srgbClr val="CC66FF"/>
                </a:solidFill>
                <a:latin typeface="Arial" panose="020B0604020202020204" pitchFamily="34" charset="0"/>
                <a:cs typeface="Arial" panose="020B0604020202020204" pitchFamily="34" charset="0"/>
              </a:rPr>
              <a:t>Κοινό - στόχος</a:t>
            </a:r>
            <a:endParaRPr lang="en-US" sz="2800" b="1" dirty="0">
              <a:solidFill>
                <a:srgbClr val="CC66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03FC73-B3AB-A67E-30CF-2DAFD1D85B81}"/>
              </a:ext>
            </a:extLst>
          </p:cNvPr>
          <p:cNvSpPr txBox="1"/>
          <p:nvPr/>
        </p:nvSpPr>
        <p:spPr>
          <a:xfrm>
            <a:off x="715257" y="1930764"/>
            <a:ext cx="7923536" cy="3170099"/>
          </a:xfrm>
          <a:prstGeom prst="rect">
            <a:avLst/>
          </a:prstGeom>
          <a:noFill/>
        </p:spPr>
        <p:txBody>
          <a:bodyPr wrap="square" rtlCol="0">
            <a:spAutoFit/>
          </a:bodyPr>
          <a:lstStyle/>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Ορίστε το κοινό - στόχος σας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Προσδιορίστε τις κύριες και δευτερεύουσες ομάδες- στόχου σας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Ανακαλύψτε τα ενδιαφέροντα, τις ανάγκες, τα χαρακτηριστικά και τις στάσεις τους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Μιλήστε στη γλώσσα που μπορούν να σας αντιληφθούν</a:t>
            </a:r>
          </a:p>
          <a:p>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Επικοινωνήστε τα μηνύματα που θα σας συνδέσουν</a:t>
            </a:r>
          </a:p>
        </p:txBody>
      </p:sp>
      <p:pic>
        <p:nvPicPr>
          <p:cNvPr id="4" name="Picture 3">
            <a:extLst>
              <a:ext uri="{FF2B5EF4-FFF2-40B4-BE49-F238E27FC236}">
                <a16:creationId xmlns:a16="http://schemas.microsoft.com/office/drawing/2014/main" id="{658EA12B-AC25-D358-9B1A-DB692F9EEB0B}"/>
              </a:ext>
            </a:extLst>
          </p:cNvPr>
          <p:cNvPicPr>
            <a:picLocks noChangeAspect="1"/>
          </p:cNvPicPr>
          <p:nvPr/>
        </p:nvPicPr>
        <p:blipFill>
          <a:blip r:embed="rId2"/>
          <a:stretch>
            <a:fillRect/>
          </a:stretch>
        </p:blipFill>
        <p:spPr>
          <a:xfrm>
            <a:off x="8738071" y="960346"/>
            <a:ext cx="3267719" cy="1703091"/>
          </a:xfrm>
          <a:prstGeom prst="rect">
            <a:avLst/>
          </a:prstGeom>
        </p:spPr>
      </p:pic>
      <p:pic>
        <p:nvPicPr>
          <p:cNvPr id="2050" name="Picture 2" descr="Target ">
            <a:extLst>
              <a:ext uri="{FF2B5EF4-FFF2-40B4-BE49-F238E27FC236}">
                <a16:creationId xmlns:a16="http://schemas.microsoft.com/office/drawing/2014/main" id="{4434913B-1537-0403-E32C-40A9E06A8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0384" y="3343018"/>
            <a:ext cx="1703091" cy="17030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B7ED85-75A8-8A4C-0F0F-1A3F761F7B2B}"/>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158154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87C4093-AB47-D4B5-7C98-DC3A23CC2238}"/>
              </a:ext>
            </a:extLst>
          </p:cNvPr>
          <p:cNvGraphicFramePr/>
          <p:nvPr>
            <p:extLst>
              <p:ext uri="{D42A27DB-BD31-4B8C-83A1-F6EECF244321}">
                <p14:modId xmlns:p14="http://schemas.microsoft.com/office/powerpoint/2010/main" val="2166156279"/>
              </p:ext>
            </p:extLst>
          </p:nvPr>
        </p:nvGraphicFramePr>
        <p:xfrm>
          <a:off x="877824" y="1792224"/>
          <a:ext cx="9253728" cy="465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CC00F5D-1CB1-46E9-A7E7-F9076F9E2534}"/>
              </a:ext>
            </a:extLst>
          </p:cNvPr>
          <p:cNvSpPr txBox="1"/>
          <p:nvPr/>
        </p:nvSpPr>
        <p:spPr>
          <a:xfrm>
            <a:off x="2853125" y="4521544"/>
            <a:ext cx="2523744" cy="523220"/>
          </a:xfrm>
          <a:prstGeom prst="rect">
            <a:avLst/>
          </a:prstGeom>
          <a:noFill/>
        </p:spPr>
        <p:txBody>
          <a:bodyPr wrap="square" rtlCol="0">
            <a:spAutoFit/>
          </a:bodyPr>
          <a:lstStyle/>
          <a:p>
            <a:pPr algn="ctr"/>
            <a:r>
              <a:rPr lang="el-GR" sz="1400" b="1" dirty="0">
                <a:latin typeface="Arial" panose="020B0604020202020204" pitchFamily="34" charset="0"/>
                <a:cs typeface="Arial" panose="020B0604020202020204" pitchFamily="34" charset="0"/>
              </a:rPr>
              <a:t>Επικοινωνήστε </a:t>
            </a:r>
            <a:br>
              <a:rPr lang="el-GR" sz="1400" b="1" dirty="0">
                <a:latin typeface="Arial" panose="020B0604020202020204" pitchFamily="34" charset="0"/>
                <a:cs typeface="Arial" panose="020B0604020202020204" pitchFamily="34" charset="0"/>
              </a:rPr>
            </a:br>
            <a:r>
              <a:rPr lang="el-GR" sz="1400" b="1" dirty="0">
                <a:latin typeface="Arial" panose="020B0604020202020204" pitchFamily="34" charset="0"/>
                <a:cs typeface="Arial" panose="020B0604020202020204" pitchFamily="34" charset="0"/>
              </a:rPr>
              <a:t>μηνύματα </a:t>
            </a:r>
            <a:endParaRPr lang="en-US" sz="1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07594E3-6733-1A8E-BA5C-A87F61401049}"/>
              </a:ext>
            </a:extLst>
          </p:cNvPr>
          <p:cNvSpPr txBox="1"/>
          <p:nvPr/>
        </p:nvSpPr>
        <p:spPr>
          <a:xfrm>
            <a:off x="519773" y="1000088"/>
            <a:ext cx="6263640"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Μηνύματα επικοινωνίας</a:t>
            </a:r>
            <a:endParaRPr lang="en-US" sz="2800" b="1" dirty="0">
              <a:solidFill>
                <a:srgbClr val="0099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8C5FE89-06A4-0C6A-0B3F-95A1F07E3EC6}"/>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156910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2759</TotalTime>
  <Words>1540</Words>
  <Application>Microsoft Office PowerPoint</Application>
  <PresentationFormat>Widescreen</PresentationFormat>
  <Paragraphs>237</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Calibri Light</vt:lpstr>
      <vt:lpstr>EC Square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Marina Kafourou</cp:lastModifiedBy>
  <cp:revision>341</cp:revision>
  <dcterms:created xsi:type="dcterms:W3CDTF">2021-06-28T17:17:12Z</dcterms:created>
  <dcterms:modified xsi:type="dcterms:W3CDTF">2024-11-11T12:27:53Z</dcterms:modified>
</cp:coreProperties>
</file>